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62" r:id="rId3"/>
    <p:sldId id="867" r:id="rId4"/>
    <p:sldId id="866" r:id="rId5"/>
    <p:sldId id="863" r:id="rId6"/>
    <p:sldId id="864" r:id="rId7"/>
    <p:sldId id="865" r:id="rId8"/>
    <p:sldId id="870" r:id="rId9"/>
    <p:sldId id="868" r:id="rId10"/>
    <p:sldId id="874" r:id="rId11"/>
    <p:sldId id="875" r:id="rId12"/>
    <p:sldId id="871" r:id="rId13"/>
    <p:sldId id="87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19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D18AD-F8F0-3C26-AD8A-6420C360B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9A5FBD-7FF4-939E-52AF-8424295E8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A07BAE-B565-523E-FC42-C8FDC154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4BBC0-AFAF-7711-A3C4-D8CF23EC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B1550-BAD6-1207-11D5-15EE5096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83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FB079-7946-A8DB-7757-6E8906EC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DCBE66-8EF2-8794-6171-CE170CCDC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A01FD0-0A29-BE94-E023-893B737F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871947-1674-9C42-3765-9422C0EF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05161-9E77-30ED-5EF2-5CACDB2F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63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73355A-9E22-35F6-D7DB-8282B53D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9A4263-C68D-56A9-81F2-9E328312A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1A7184-7623-246C-EC34-3D687213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25482-CF1B-CF09-22F6-D3F6CD3E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65FDCD-0944-6CE1-5AB9-3E871B38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7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8A15-CE0E-261A-9DF3-FA9FD5F5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BBE14-8B0F-8DAF-2A11-6FEBD9E4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2341F-24C2-0260-9BA6-3F68773F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2834F-4C2C-0B30-2EE8-FC1DDBEE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4A8C77-403F-0437-170C-CAE6F023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5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A5201-895F-A05E-80B4-1A1476FC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DB4AD-0ED6-B060-F89D-C510E9D4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DE3589-9A05-826B-820E-FBCF9FB9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A8B7C-47C8-6F43-C6CB-5D57445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9EB66E-7D85-4580-01EF-1D7EDE2A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DF4E-133C-BB51-731A-FB212A9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70FF9-288D-23B5-1C18-4C1F82C9C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AE0CEE-C8FC-BEE0-8EBA-EC90E1E00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8C61C2-D9D6-E356-62C1-55834F5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168B0C-067C-9F84-F1DB-27CF939F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9843F7-F720-D241-EE67-53A535D9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27082-BBCE-96B3-720F-943EAB64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3F416-BAF5-8330-8CC1-A19882B6B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563057-FB78-52D2-CFC1-C6A28AE7C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D22EC0-9556-1A58-DC12-557E0D0DC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29E522-D177-06DF-DD54-C7CA25C46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FD078B-EE31-BEBB-D29E-823E5926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3AFC25-8195-9AB2-47E1-DCECD56E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02900D-0266-983C-9742-F799AFEA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7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1AE65-8F02-8563-DE5C-EB11FEE4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175E05-3B81-8349-65D6-C2EDDE26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F597B5-417F-2314-905C-49EFC6F2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ECCF2A-7701-A1FF-92D8-F9345AFC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7671CA-7698-37F7-01A9-EF5421B3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6B3114-CFB4-4277-4BAD-4890D20D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2ED85F-7C09-8AF7-1611-798BB04C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52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0DA85-4D05-5978-CBD9-8C82EE6E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FEB49-D075-FE36-216E-B78FC9B6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F9D265-176B-D617-F9CB-321FE2FC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906884-C85E-7EB6-B34D-CABB7A46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0AFCD-953D-97D8-DE0D-76B39B4B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B27320-1577-F0D5-A136-DB60D4F0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C2B01-654E-C753-F064-A533ECB6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5EDC30-3991-67A8-DBF1-D7EEB34A0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CC5A7E-743A-2016-5DFC-4BAC6E2D8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FE0E0E-FD15-3943-36FC-B4719420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613EEB-3ACA-EF2B-332A-6E73804B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003BDB-DDE2-3AAB-CA84-26493E4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82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6A927F-E530-AFD2-5918-45C1FDA3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DBC45-913F-2A46-6FC6-3B93A574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34D7D3-D28D-FC6E-6215-1DC8C467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3283-51CE-463D-BB40-E6AAEF63720E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9205F-11FB-EA46-7096-38163341A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2EF379-3BF2-3C87-B2C4-4D2BEBCCC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70F2-13CF-464C-8315-D8A75C873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83F-765C-02D4-84DE-FAF709EEE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7DD6EF-85F4-7841-77BB-3EE30DD64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77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D68672-9F02-3177-9E71-58226F95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70" t="15428"/>
          <a:stretch/>
        </p:blipFill>
        <p:spPr>
          <a:xfrm>
            <a:off x="6942168" y="529032"/>
            <a:ext cx="4861965" cy="5799935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758CE73-2AE3-7173-C99A-A27BED328EEB}"/>
              </a:ext>
            </a:extLst>
          </p:cNvPr>
          <p:cNvSpPr/>
          <p:nvPr/>
        </p:nvSpPr>
        <p:spPr>
          <a:xfrm>
            <a:off x="703263" y="66679"/>
            <a:ext cx="1008112" cy="576064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chemeClr val="tx1"/>
                </a:solidFill>
              </a:rPr>
              <a:t>Endogenni</a:t>
            </a:r>
            <a:endParaRPr lang="cs-CZ" sz="1000" dirty="0">
              <a:solidFill>
                <a:schemeClr val="tx1"/>
              </a:solidFill>
            </a:endParaRP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prekurzory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F529C86-99CC-2DB0-AB0E-9CAA9943D963}"/>
              </a:ext>
            </a:extLst>
          </p:cNvPr>
          <p:cNvSpPr/>
          <p:nvPr/>
        </p:nvSpPr>
        <p:spPr>
          <a:xfrm>
            <a:off x="3496873" y="27665"/>
            <a:ext cx="1332148" cy="720080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Potrava (mléko, ryby, vejce…)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6F7C822-E0CA-A8EC-5077-F75486A2B5B0}"/>
              </a:ext>
            </a:extLst>
          </p:cNvPr>
          <p:cNvSpPr/>
          <p:nvPr/>
        </p:nvSpPr>
        <p:spPr>
          <a:xfrm>
            <a:off x="2145290" y="1507260"/>
            <a:ext cx="1015045" cy="4355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Vitamin D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A3B28CD-26B4-3828-FB9D-5BE64CCCC633}"/>
              </a:ext>
            </a:extLst>
          </p:cNvPr>
          <p:cNvSpPr/>
          <p:nvPr/>
        </p:nvSpPr>
        <p:spPr>
          <a:xfrm>
            <a:off x="2130174" y="2249566"/>
            <a:ext cx="1015045" cy="435591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játra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C915CF2-FDDE-FB7B-C4F8-733E11C87618}"/>
              </a:ext>
            </a:extLst>
          </p:cNvPr>
          <p:cNvSpPr/>
          <p:nvPr/>
        </p:nvSpPr>
        <p:spPr>
          <a:xfrm>
            <a:off x="1751394" y="3022854"/>
            <a:ext cx="1845282" cy="547513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25-hydroxycholekalciferol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9D0A6B9-5387-86E0-DB1A-E35420D26ED2}"/>
              </a:ext>
            </a:extLst>
          </p:cNvPr>
          <p:cNvSpPr/>
          <p:nvPr/>
        </p:nvSpPr>
        <p:spPr>
          <a:xfrm>
            <a:off x="2178606" y="3868939"/>
            <a:ext cx="845577" cy="354279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ledviny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C29D85D-AFD8-0D52-E249-F23DC4A58792}"/>
              </a:ext>
            </a:extLst>
          </p:cNvPr>
          <p:cNvSpPr/>
          <p:nvPr/>
        </p:nvSpPr>
        <p:spPr>
          <a:xfrm>
            <a:off x="3611724" y="3844872"/>
            <a:ext cx="958164" cy="4398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Parathormon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1A1C63A1-2F01-5A43-B7CA-2E0BECB2A123}"/>
              </a:ext>
            </a:extLst>
          </p:cNvPr>
          <p:cNvSpPr/>
          <p:nvPr/>
        </p:nvSpPr>
        <p:spPr>
          <a:xfrm>
            <a:off x="1487488" y="4548757"/>
            <a:ext cx="2032607" cy="542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Kalcitriol</a:t>
            </a:r>
            <a:endParaRPr lang="cs-CZ" sz="1100" dirty="0">
              <a:solidFill>
                <a:schemeClr val="tx1"/>
              </a:solidFill>
            </a:endParaRP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1,25-dihydroxycholekalciferol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B34508D-0A26-4DB2-8C9B-10AD45E825A5}"/>
              </a:ext>
            </a:extLst>
          </p:cNvPr>
          <p:cNvSpPr/>
          <p:nvPr/>
        </p:nvSpPr>
        <p:spPr>
          <a:xfrm>
            <a:off x="1942500" y="5394101"/>
            <a:ext cx="1430405" cy="576064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Kost,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Distální nefron,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střevo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CD3B1771-473A-7F12-89BB-4E8F8B62FDCA}"/>
              </a:ext>
            </a:extLst>
          </p:cNvPr>
          <p:cNvGrpSpPr/>
          <p:nvPr/>
        </p:nvGrpSpPr>
        <p:grpSpPr>
          <a:xfrm>
            <a:off x="1948608" y="6211090"/>
            <a:ext cx="1411088" cy="646910"/>
            <a:chOff x="1954869" y="6131788"/>
            <a:chExt cx="1411088" cy="646910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7E3FF203-5AB3-9354-93E8-6E893D3008AB}"/>
                </a:ext>
              </a:extLst>
            </p:cNvPr>
            <p:cNvSpPr/>
            <p:nvPr/>
          </p:nvSpPr>
          <p:spPr>
            <a:xfrm>
              <a:off x="1954869" y="6131788"/>
              <a:ext cx="1411088" cy="646910"/>
            </a:xfrm>
            <a:prstGeom prst="ellipse">
              <a:avLst/>
            </a:prstGeom>
            <a:solidFill>
              <a:srgbClr val="A7D8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Ca</a:t>
              </a:r>
              <a:r>
                <a:rPr lang="cs-CZ" baseline="30000" dirty="0">
                  <a:solidFill>
                    <a:schemeClr val="tx1"/>
                  </a:solidFill>
                </a:rPr>
                <a:t>2+</a:t>
              </a:r>
              <a:r>
                <a:rPr lang="cs-CZ" dirty="0">
                  <a:solidFill>
                    <a:schemeClr val="tx1"/>
                  </a:solidFill>
                </a:rPr>
                <a:t> v plazmě</a:t>
              </a:r>
            </a:p>
          </p:txBody>
        </p:sp>
        <p:sp>
          <p:nvSpPr>
            <p:cNvPr id="14" name="Šipka: dolů 13">
              <a:extLst>
                <a:ext uri="{FF2B5EF4-FFF2-40B4-BE49-F238E27FC236}">
                  <a16:creationId xmlns:a16="http://schemas.microsoft.com/office/drawing/2014/main" id="{BEF6D89B-24EB-97DB-696F-51961B6677CE}"/>
                </a:ext>
              </a:extLst>
            </p:cNvPr>
            <p:cNvSpPr/>
            <p:nvPr/>
          </p:nvSpPr>
          <p:spPr>
            <a:xfrm rot="10800000">
              <a:off x="2145290" y="6301471"/>
              <a:ext cx="196561" cy="21602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6C62DA09-0C22-0740-B0A0-F0E40B70D56D}"/>
              </a:ext>
            </a:extLst>
          </p:cNvPr>
          <p:cNvGrpSpPr/>
          <p:nvPr/>
        </p:nvGrpSpPr>
        <p:grpSpPr>
          <a:xfrm>
            <a:off x="5021227" y="3736936"/>
            <a:ext cx="1411088" cy="646910"/>
            <a:chOff x="5106011" y="3750151"/>
            <a:chExt cx="1411088" cy="646910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201097B2-7733-5F57-B7BF-7E19B48D055E}"/>
                </a:ext>
              </a:extLst>
            </p:cNvPr>
            <p:cNvSpPr/>
            <p:nvPr/>
          </p:nvSpPr>
          <p:spPr>
            <a:xfrm>
              <a:off x="5106011" y="3750151"/>
              <a:ext cx="1411088" cy="6469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Ca</a:t>
              </a:r>
              <a:r>
                <a:rPr lang="cs-CZ" baseline="30000" dirty="0">
                  <a:solidFill>
                    <a:schemeClr val="tx1"/>
                  </a:solidFill>
                </a:rPr>
                <a:t>2+</a:t>
              </a:r>
              <a:r>
                <a:rPr lang="cs-CZ" dirty="0">
                  <a:solidFill>
                    <a:schemeClr val="tx1"/>
                  </a:solidFill>
                </a:rPr>
                <a:t> v plazmě</a:t>
              </a:r>
            </a:p>
          </p:txBody>
        </p:sp>
        <p:sp>
          <p:nvSpPr>
            <p:cNvPr id="16" name="Šipka: dolů 15">
              <a:extLst>
                <a:ext uri="{FF2B5EF4-FFF2-40B4-BE49-F238E27FC236}">
                  <a16:creationId xmlns:a16="http://schemas.microsoft.com/office/drawing/2014/main" id="{52AA17F3-8880-1908-3737-5C6CFCD8AAC2}"/>
                </a:ext>
              </a:extLst>
            </p:cNvPr>
            <p:cNvSpPr/>
            <p:nvPr/>
          </p:nvSpPr>
          <p:spPr>
            <a:xfrm>
              <a:off x="5241644" y="3998100"/>
              <a:ext cx="196561" cy="21602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D92A601-DA84-1BC3-3577-5393760946A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207319" y="642743"/>
            <a:ext cx="1014723" cy="864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F1092A-1399-ACAB-58BF-0026E79F03EA}"/>
              </a:ext>
            </a:extLst>
          </p:cNvPr>
          <p:cNvSpPr txBox="1"/>
          <p:nvPr/>
        </p:nvSpPr>
        <p:spPr>
          <a:xfrm>
            <a:off x="1358303" y="812527"/>
            <a:ext cx="79208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Sluneční svit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42BA8BF8-35B5-18B9-1D7D-18B9F1937E0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159420" y="747745"/>
            <a:ext cx="1003527" cy="848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F4D78A5-51B6-A052-D903-B07E5089A6E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637697" y="1942851"/>
            <a:ext cx="15116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157AA3F-B793-AE00-0E81-7E7164B79DA3}"/>
              </a:ext>
            </a:extLst>
          </p:cNvPr>
          <p:cNvCxnSpPr>
            <a:cxnSpLocks/>
          </p:cNvCxnSpPr>
          <p:nvPr/>
        </p:nvCxnSpPr>
        <p:spPr>
          <a:xfrm flipH="1">
            <a:off x="2601395" y="2690085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28DF4C44-6CAA-3DA7-2341-E4AE1A144A56}"/>
              </a:ext>
            </a:extLst>
          </p:cNvPr>
          <p:cNvCxnSpPr>
            <a:cxnSpLocks/>
          </p:cNvCxnSpPr>
          <p:nvPr/>
        </p:nvCxnSpPr>
        <p:spPr>
          <a:xfrm flipH="1">
            <a:off x="2601613" y="3573016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DF8208D-5019-2298-B91E-7878B3764179}"/>
              </a:ext>
            </a:extLst>
          </p:cNvPr>
          <p:cNvCxnSpPr>
            <a:cxnSpLocks/>
          </p:cNvCxnSpPr>
          <p:nvPr/>
        </p:nvCxnSpPr>
        <p:spPr>
          <a:xfrm flipH="1">
            <a:off x="2601394" y="4214124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6F76F4D-3EAD-BE04-095D-5C393DE027E9}"/>
              </a:ext>
            </a:extLst>
          </p:cNvPr>
          <p:cNvCxnSpPr>
            <a:cxnSpLocks/>
          </p:cNvCxnSpPr>
          <p:nvPr/>
        </p:nvCxnSpPr>
        <p:spPr>
          <a:xfrm flipH="1">
            <a:off x="2637451" y="5085961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5A4BD365-B84B-BAC2-554A-34548220F5A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654152" y="5979955"/>
            <a:ext cx="0" cy="231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69341F56-BEED-F0AE-2D8E-F506957B4BC5}"/>
              </a:ext>
            </a:extLst>
          </p:cNvPr>
          <p:cNvCxnSpPr>
            <a:cxnSpLocks/>
            <a:stCxn id="15" idx="2"/>
            <a:endCxn id="10" idx="3"/>
          </p:cNvCxnSpPr>
          <p:nvPr/>
        </p:nvCxnSpPr>
        <p:spPr>
          <a:xfrm flipH="1">
            <a:off x="4569888" y="4060391"/>
            <a:ext cx="451339" cy="4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0A6561E5-E3BC-5E94-04F1-8A3FCD4F7AB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18836" y="4064817"/>
            <a:ext cx="592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ál 44">
            <a:extLst>
              <a:ext uri="{FF2B5EF4-FFF2-40B4-BE49-F238E27FC236}">
                <a16:creationId xmlns:a16="http://schemas.microsoft.com/office/drawing/2014/main" id="{EBFC991F-E86A-AD46-8537-164537CC7EAA}"/>
              </a:ext>
            </a:extLst>
          </p:cNvPr>
          <p:cNvSpPr/>
          <p:nvPr/>
        </p:nvSpPr>
        <p:spPr>
          <a:xfrm>
            <a:off x="3011381" y="3756212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0035AF8C-164B-821C-11E8-896E8BE92B96}"/>
              </a:ext>
            </a:extLst>
          </p:cNvPr>
          <p:cNvCxnSpPr>
            <a:cxnSpLocks/>
            <a:stCxn id="10" idx="2"/>
            <a:endCxn id="12" idx="3"/>
          </p:cNvCxnSpPr>
          <p:nvPr/>
        </p:nvCxnSpPr>
        <p:spPr>
          <a:xfrm rot="5400000">
            <a:off x="3033170" y="4624497"/>
            <a:ext cx="1397372" cy="717901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6">
            <a:extLst>
              <a:ext uri="{FF2B5EF4-FFF2-40B4-BE49-F238E27FC236}">
                <a16:creationId xmlns:a16="http://schemas.microsoft.com/office/drawing/2014/main" id="{8AB48773-31C7-DAEE-27FB-C32B2F2DE403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3359696" y="4504707"/>
            <a:ext cx="1011261" cy="2029838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ál 52">
            <a:extLst>
              <a:ext uri="{FF2B5EF4-FFF2-40B4-BE49-F238E27FC236}">
                <a16:creationId xmlns:a16="http://schemas.microsoft.com/office/drawing/2014/main" id="{AB9AE441-A2F6-E878-1968-ADA8BFA84B1C}"/>
              </a:ext>
            </a:extLst>
          </p:cNvPr>
          <p:cNvSpPr/>
          <p:nvPr/>
        </p:nvSpPr>
        <p:spPr>
          <a:xfrm>
            <a:off x="4255442" y="4265926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645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45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758CE73-2AE3-7173-C99A-A27BED328EEB}"/>
              </a:ext>
            </a:extLst>
          </p:cNvPr>
          <p:cNvSpPr/>
          <p:nvPr/>
        </p:nvSpPr>
        <p:spPr>
          <a:xfrm>
            <a:off x="703263" y="66679"/>
            <a:ext cx="1008112" cy="576064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chemeClr val="tx1"/>
                </a:solidFill>
              </a:rPr>
              <a:t>Endogenni</a:t>
            </a:r>
            <a:endParaRPr lang="cs-CZ" sz="1000" dirty="0">
              <a:solidFill>
                <a:schemeClr val="tx1"/>
              </a:solidFill>
            </a:endParaRP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prekurzory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F529C86-99CC-2DB0-AB0E-9CAA9943D963}"/>
              </a:ext>
            </a:extLst>
          </p:cNvPr>
          <p:cNvSpPr/>
          <p:nvPr/>
        </p:nvSpPr>
        <p:spPr>
          <a:xfrm>
            <a:off x="3496873" y="27665"/>
            <a:ext cx="1332148" cy="720080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Potrava (mléko, ryby, vejce…)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6F7C822-E0CA-A8EC-5077-F75486A2B5B0}"/>
              </a:ext>
            </a:extLst>
          </p:cNvPr>
          <p:cNvSpPr/>
          <p:nvPr/>
        </p:nvSpPr>
        <p:spPr>
          <a:xfrm>
            <a:off x="2145290" y="1507260"/>
            <a:ext cx="1015045" cy="4355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Vitamin D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A3B28CD-26B4-3828-FB9D-5BE64CCCC633}"/>
              </a:ext>
            </a:extLst>
          </p:cNvPr>
          <p:cNvSpPr/>
          <p:nvPr/>
        </p:nvSpPr>
        <p:spPr>
          <a:xfrm>
            <a:off x="2130174" y="2249566"/>
            <a:ext cx="1015045" cy="435591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játra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C915CF2-FDDE-FB7B-C4F8-733E11C87618}"/>
              </a:ext>
            </a:extLst>
          </p:cNvPr>
          <p:cNvSpPr/>
          <p:nvPr/>
        </p:nvSpPr>
        <p:spPr>
          <a:xfrm>
            <a:off x="1751394" y="3022854"/>
            <a:ext cx="1845282" cy="547513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25-hydroxycholekalciferol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9D0A6B9-5387-86E0-DB1A-E35420D26ED2}"/>
              </a:ext>
            </a:extLst>
          </p:cNvPr>
          <p:cNvSpPr/>
          <p:nvPr/>
        </p:nvSpPr>
        <p:spPr>
          <a:xfrm>
            <a:off x="2178606" y="3868939"/>
            <a:ext cx="845577" cy="354279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ledviny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C29D85D-AFD8-0D52-E249-F23DC4A58792}"/>
              </a:ext>
            </a:extLst>
          </p:cNvPr>
          <p:cNvSpPr/>
          <p:nvPr/>
        </p:nvSpPr>
        <p:spPr>
          <a:xfrm>
            <a:off x="3611724" y="3844872"/>
            <a:ext cx="958164" cy="4398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Parathormon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1A1C63A1-2F01-5A43-B7CA-2E0BECB2A123}"/>
              </a:ext>
            </a:extLst>
          </p:cNvPr>
          <p:cNvSpPr/>
          <p:nvPr/>
        </p:nvSpPr>
        <p:spPr>
          <a:xfrm>
            <a:off x="1487488" y="4548757"/>
            <a:ext cx="2032607" cy="542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Kalcitriol</a:t>
            </a:r>
            <a:endParaRPr lang="cs-CZ" sz="1100" dirty="0">
              <a:solidFill>
                <a:schemeClr val="tx1"/>
              </a:solidFill>
            </a:endParaRP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1,25-dihydroxycholekalciferol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B34508D-0A26-4DB2-8C9B-10AD45E825A5}"/>
              </a:ext>
            </a:extLst>
          </p:cNvPr>
          <p:cNvSpPr/>
          <p:nvPr/>
        </p:nvSpPr>
        <p:spPr>
          <a:xfrm>
            <a:off x="1942500" y="5394101"/>
            <a:ext cx="1430405" cy="576064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Kost,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Distální nefron,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střevo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CD3B1771-473A-7F12-89BB-4E8F8B62FDCA}"/>
              </a:ext>
            </a:extLst>
          </p:cNvPr>
          <p:cNvGrpSpPr/>
          <p:nvPr/>
        </p:nvGrpSpPr>
        <p:grpSpPr>
          <a:xfrm>
            <a:off x="1948608" y="6211090"/>
            <a:ext cx="1411088" cy="646910"/>
            <a:chOff x="1954869" y="6131788"/>
            <a:chExt cx="1411088" cy="646910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7E3FF203-5AB3-9354-93E8-6E893D3008AB}"/>
                </a:ext>
              </a:extLst>
            </p:cNvPr>
            <p:cNvSpPr/>
            <p:nvPr/>
          </p:nvSpPr>
          <p:spPr>
            <a:xfrm>
              <a:off x="1954869" y="6131788"/>
              <a:ext cx="1411088" cy="646910"/>
            </a:xfrm>
            <a:prstGeom prst="ellipse">
              <a:avLst/>
            </a:prstGeom>
            <a:solidFill>
              <a:srgbClr val="A7D8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Ca</a:t>
              </a:r>
              <a:r>
                <a:rPr lang="cs-CZ" baseline="30000" dirty="0">
                  <a:solidFill>
                    <a:schemeClr val="tx1"/>
                  </a:solidFill>
                </a:rPr>
                <a:t>2+</a:t>
              </a:r>
              <a:r>
                <a:rPr lang="cs-CZ" dirty="0">
                  <a:solidFill>
                    <a:schemeClr val="tx1"/>
                  </a:solidFill>
                </a:rPr>
                <a:t> v plazmě</a:t>
              </a:r>
            </a:p>
          </p:txBody>
        </p:sp>
        <p:sp>
          <p:nvSpPr>
            <p:cNvPr id="14" name="Šipka: dolů 13">
              <a:extLst>
                <a:ext uri="{FF2B5EF4-FFF2-40B4-BE49-F238E27FC236}">
                  <a16:creationId xmlns:a16="http://schemas.microsoft.com/office/drawing/2014/main" id="{BEF6D89B-24EB-97DB-696F-51961B6677CE}"/>
                </a:ext>
              </a:extLst>
            </p:cNvPr>
            <p:cNvSpPr/>
            <p:nvPr/>
          </p:nvSpPr>
          <p:spPr>
            <a:xfrm rot="10800000">
              <a:off x="2145290" y="6301471"/>
              <a:ext cx="196561" cy="21602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6C62DA09-0C22-0740-B0A0-F0E40B70D56D}"/>
              </a:ext>
            </a:extLst>
          </p:cNvPr>
          <p:cNvGrpSpPr/>
          <p:nvPr/>
        </p:nvGrpSpPr>
        <p:grpSpPr>
          <a:xfrm>
            <a:off x="5021227" y="3736936"/>
            <a:ext cx="1411088" cy="646910"/>
            <a:chOff x="5106011" y="3750151"/>
            <a:chExt cx="1411088" cy="646910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201097B2-7733-5F57-B7BF-7E19B48D055E}"/>
                </a:ext>
              </a:extLst>
            </p:cNvPr>
            <p:cNvSpPr/>
            <p:nvPr/>
          </p:nvSpPr>
          <p:spPr>
            <a:xfrm>
              <a:off x="5106011" y="3750151"/>
              <a:ext cx="1411088" cy="6469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Ca</a:t>
              </a:r>
              <a:r>
                <a:rPr lang="cs-CZ" baseline="30000" dirty="0">
                  <a:solidFill>
                    <a:schemeClr val="tx1"/>
                  </a:solidFill>
                </a:rPr>
                <a:t>2+</a:t>
              </a:r>
              <a:r>
                <a:rPr lang="cs-CZ" dirty="0">
                  <a:solidFill>
                    <a:schemeClr val="tx1"/>
                  </a:solidFill>
                </a:rPr>
                <a:t> v plazmě</a:t>
              </a:r>
            </a:p>
          </p:txBody>
        </p:sp>
        <p:sp>
          <p:nvSpPr>
            <p:cNvPr id="16" name="Šipka: dolů 15">
              <a:extLst>
                <a:ext uri="{FF2B5EF4-FFF2-40B4-BE49-F238E27FC236}">
                  <a16:creationId xmlns:a16="http://schemas.microsoft.com/office/drawing/2014/main" id="{52AA17F3-8880-1908-3737-5C6CFCD8AAC2}"/>
                </a:ext>
              </a:extLst>
            </p:cNvPr>
            <p:cNvSpPr/>
            <p:nvPr/>
          </p:nvSpPr>
          <p:spPr>
            <a:xfrm>
              <a:off x="5241644" y="3998100"/>
              <a:ext cx="196561" cy="21602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D92A601-DA84-1BC3-3577-5393760946A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207319" y="642743"/>
            <a:ext cx="1014723" cy="864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F1092A-1399-ACAB-58BF-0026E79F03EA}"/>
              </a:ext>
            </a:extLst>
          </p:cNvPr>
          <p:cNvSpPr txBox="1"/>
          <p:nvPr/>
        </p:nvSpPr>
        <p:spPr>
          <a:xfrm>
            <a:off x="1358303" y="812527"/>
            <a:ext cx="79208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Sluneční svit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42BA8BF8-35B5-18B9-1D7D-18B9F1937E0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159420" y="747745"/>
            <a:ext cx="1003527" cy="848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F4D78A5-51B6-A052-D903-B07E5089A6E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637697" y="1942851"/>
            <a:ext cx="15116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157AA3F-B793-AE00-0E81-7E7164B79DA3}"/>
              </a:ext>
            </a:extLst>
          </p:cNvPr>
          <p:cNvCxnSpPr>
            <a:cxnSpLocks/>
          </p:cNvCxnSpPr>
          <p:nvPr/>
        </p:nvCxnSpPr>
        <p:spPr>
          <a:xfrm flipH="1">
            <a:off x="2601395" y="2690085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28DF4C44-6CAA-3DA7-2341-E4AE1A144A56}"/>
              </a:ext>
            </a:extLst>
          </p:cNvPr>
          <p:cNvCxnSpPr>
            <a:cxnSpLocks/>
          </p:cNvCxnSpPr>
          <p:nvPr/>
        </p:nvCxnSpPr>
        <p:spPr>
          <a:xfrm flipH="1">
            <a:off x="2601613" y="3573016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DF8208D-5019-2298-B91E-7878B3764179}"/>
              </a:ext>
            </a:extLst>
          </p:cNvPr>
          <p:cNvCxnSpPr>
            <a:cxnSpLocks/>
          </p:cNvCxnSpPr>
          <p:nvPr/>
        </p:nvCxnSpPr>
        <p:spPr>
          <a:xfrm flipH="1">
            <a:off x="2601394" y="4214124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6F76F4D-3EAD-BE04-095D-5C393DE027E9}"/>
              </a:ext>
            </a:extLst>
          </p:cNvPr>
          <p:cNvCxnSpPr>
            <a:cxnSpLocks/>
          </p:cNvCxnSpPr>
          <p:nvPr/>
        </p:nvCxnSpPr>
        <p:spPr>
          <a:xfrm flipH="1">
            <a:off x="2637451" y="5085961"/>
            <a:ext cx="245" cy="327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5A4BD365-B84B-BAC2-554A-34548220F5A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654152" y="5979955"/>
            <a:ext cx="0" cy="231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69341F56-BEED-F0AE-2D8E-F506957B4BC5}"/>
              </a:ext>
            </a:extLst>
          </p:cNvPr>
          <p:cNvCxnSpPr>
            <a:cxnSpLocks/>
            <a:stCxn id="15" idx="2"/>
            <a:endCxn id="10" idx="3"/>
          </p:cNvCxnSpPr>
          <p:nvPr/>
        </p:nvCxnSpPr>
        <p:spPr>
          <a:xfrm flipH="1">
            <a:off x="4569888" y="4060391"/>
            <a:ext cx="451339" cy="4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0A6561E5-E3BC-5E94-04F1-8A3FCD4F7AB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18836" y="4064817"/>
            <a:ext cx="592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ál 44">
            <a:extLst>
              <a:ext uri="{FF2B5EF4-FFF2-40B4-BE49-F238E27FC236}">
                <a16:creationId xmlns:a16="http://schemas.microsoft.com/office/drawing/2014/main" id="{EBFC991F-E86A-AD46-8537-164537CC7EAA}"/>
              </a:ext>
            </a:extLst>
          </p:cNvPr>
          <p:cNvSpPr/>
          <p:nvPr/>
        </p:nvSpPr>
        <p:spPr>
          <a:xfrm>
            <a:off x="3011381" y="3756212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0035AF8C-164B-821C-11E8-896E8BE92B96}"/>
              </a:ext>
            </a:extLst>
          </p:cNvPr>
          <p:cNvCxnSpPr>
            <a:cxnSpLocks/>
            <a:stCxn id="10" idx="2"/>
            <a:endCxn id="12" idx="3"/>
          </p:cNvCxnSpPr>
          <p:nvPr/>
        </p:nvCxnSpPr>
        <p:spPr>
          <a:xfrm rot="5400000">
            <a:off x="3033170" y="4624497"/>
            <a:ext cx="1397372" cy="717901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6">
            <a:extLst>
              <a:ext uri="{FF2B5EF4-FFF2-40B4-BE49-F238E27FC236}">
                <a16:creationId xmlns:a16="http://schemas.microsoft.com/office/drawing/2014/main" id="{8AB48773-31C7-DAEE-27FB-C32B2F2DE403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3359696" y="4504707"/>
            <a:ext cx="1011261" cy="2029838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ál 52">
            <a:extLst>
              <a:ext uri="{FF2B5EF4-FFF2-40B4-BE49-F238E27FC236}">
                <a16:creationId xmlns:a16="http://schemas.microsoft.com/office/drawing/2014/main" id="{AB9AE441-A2F6-E878-1968-ADA8BFA84B1C}"/>
              </a:ext>
            </a:extLst>
          </p:cNvPr>
          <p:cNvSpPr/>
          <p:nvPr/>
        </p:nvSpPr>
        <p:spPr>
          <a:xfrm>
            <a:off x="4255442" y="4265926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9656008B-A597-9A4E-9083-BEEB81B6F4E3}"/>
              </a:ext>
            </a:extLst>
          </p:cNvPr>
          <p:cNvSpPr/>
          <p:nvPr/>
        </p:nvSpPr>
        <p:spPr>
          <a:xfrm>
            <a:off x="8472264" y="1495020"/>
            <a:ext cx="1015045" cy="4355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Kalcitonin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7AC2A6D-54AD-C1A2-ABBB-1DACD380E2E6}"/>
              </a:ext>
            </a:extLst>
          </p:cNvPr>
          <p:cNvSpPr/>
          <p:nvPr/>
        </p:nvSpPr>
        <p:spPr>
          <a:xfrm>
            <a:off x="7239941" y="619237"/>
            <a:ext cx="1015045" cy="435591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C buňky štítné žlázy 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306CAB66-E9E9-4490-11CB-808B250C88C8}"/>
              </a:ext>
            </a:extLst>
          </p:cNvPr>
          <p:cNvGrpSpPr/>
          <p:nvPr/>
        </p:nvGrpSpPr>
        <p:grpSpPr>
          <a:xfrm>
            <a:off x="10056440" y="476672"/>
            <a:ext cx="1605064" cy="756084"/>
            <a:chOff x="10182149" y="696959"/>
            <a:chExt cx="1605064" cy="756084"/>
          </a:xfrm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78DF92E2-7D33-63DF-766B-50B142546495}"/>
                </a:ext>
              </a:extLst>
            </p:cNvPr>
            <p:cNvSpPr/>
            <p:nvPr/>
          </p:nvSpPr>
          <p:spPr>
            <a:xfrm>
              <a:off x="10182149" y="696959"/>
              <a:ext cx="1605064" cy="75608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Ca</a:t>
              </a:r>
              <a:r>
                <a:rPr lang="cs-CZ" sz="1600" baseline="30000" dirty="0">
                  <a:solidFill>
                    <a:schemeClr val="tx1"/>
                  </a:solidFill>
                </a:rPr>
                <a:t>2+</a:t>
              </a:r>
              <a:r>
                <a:rPr lang="cs-CZ" sz="1600" dirty="0">
                  <a:solidFill>
                    <a:schemeClr val="tx1"/>
                  </a:solidFill>
                </a:rPr>
                <a:t> v plazmě</a:t>
              </a:r>
            </a:p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(akutní)</a:t>
              </a:r>
            </a:p>
          </p:txBody>
        </p:sp>
        <p:sp>
          <p:nvSpPr>
            <p:cNvPr id="23" name="Šipka: dolů 22">
              <a:extLst>
                <a:ext uri="{FF2B5EF4-FFF2-40B4-BE49-F238E27FC236}">
                  <a16:creationId xmlns:a16="http://schemas.microsoft.com/office/drawing/2014/main" id="{2932BBBA-5D94-4A62-EFDA-6744D795C6C2}"/>
                </a:ext>
              </a:extLst>
            </p:cNvPr>
            <p:cNvSpPr/>
            <p:nvPr/>
          </p:nvSpPr>
          <p:spPr>
            <a:xfrm rot="10800000">
              <a:off x="10314796" y="928039"/>
              <a:ext cx="240094" cy="32007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5154097-57DE-D998-8077-CA5D6C9E2F82}"/>
              </a:ext>
            </a:extLst>
          </p:cNvPr>
          <p:cNvSpPr/>
          <p:nvPr/>
        </p:nvSpPr>
        <p:spPr>
          <a:xfrm>
            <a:off x="8539260" y="2371016"/>
            <a:ext cx="1015045" cy="646910"/>
          </a:xfrm>
          <a:prstGeom prst="roundRect">
            <a:avLst/>
          </a:prstGeom>
          <a:solidFill>
            <a:srgbClr val="A2C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chemeClr val="tx1"/>
                </a:solidFill>
              </a:rPr>
              <a:t>Kosr</a:t>
            </a:r>
            <a:r>
              <a:rPr lang="cs-CZ" sz="1000" dirty="0">
                <a:solidFill>
                  <a:schemeClr val="tx1"/>
                </a:solidFill>
              </a:rPr>
              <a:t> – blokace </a:t>
            </a:r>
            <a:r>
              <a:rPr lang="cs-CZ" sz="1000" dirty="0" err="1">
                <a:solidFill>
                  <a:schemeClr val="tx1"/>
                </a:solidFill>
              </a:rPr>
              <a:t>osteolýzy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5B99424A-4381-3DB4-D688-8926A91651C2}"/>
              </a:ext>
            </a:extLst>
          </p:cNvPr>
          <p:cNvSpPr/>
          <p:nvPr/>
        </p:nvSpPr>
        <p:spPr>
          <a:xfrm>
            <a:off x="8450225" y="3484110"/>
            <a:ext cx="1193113" cy="646910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Krátkodobě převáží osteosyntéza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DD9D0C26-6C7E-88D8-E59A-4CA4ACCB39D7}"/>
              </a:ext>
            </a:extLst>
          </p:cNvPr>
          <p:cNvSpPr/>
          <p:nvPr/>
        </p:nvSpPr>
        <p:spPr>
          <a:xfrm>
            <a:off x="8456668" y="4558355"/>
            <a:ext cx="1193113" cy="646910"/>
          </a:xfrm>
          <a:prstGeom prst="roundRect">
            <a:avLst/>
          </a:prstGeom>
          <a:solidFill>
            <a:srgbClr val="ECE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Krátkodobě se zvýší spotřeba Ca</a:t>
            </a:r>
            <a:r>
              <a:rPr lang="cs-CZ" sz="1000" baseline="30000" dirty="0">
                <a:solidFill>
                  <a:schemeClr val="tx1"/>
                </a:solidFill>
              </a:rPr>
              <a:t>2+</a:t>
            </a:r>
            <a:r>
              <a:rPr lang="cs-CZ" sz="1000" dirty="0">
                <a:solidFill>
                  <a:schemeClr val="tx1"/>
                </a:solidFill>
              </a:rPr>
              <a:t> a fosfátů</a:t>
            </a:r>
          </a:p>
        </p:txBody>
      </p: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EEA89521-FF09-B323-9355-3008AF60A79D}"/>
              </a:ext>
            </a:extLst>
          </p:cNvPr>
          <p:cNvGrpSpPr/>
          <p:nvPr/>
        </p:nvGrpSpPr>
        <p:grpSpPr>
          <a:xfrm>
            <a:off x="10220552" y="5304091"/>
            <a:ext cx="1605064" cy="756084"/>
            <a:chOff x="10226326" y="4442104"/>
            <a:chExt cx="1605064" cy="756084"/>
          </a:xfrm>
        </p:grpSpPr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176425FC-3C20-F74A-A44A-962D5D48F4D5}"/>
                </a:ext>
              </a:extLst>
            </p:cNvPr>
            <p:cNvSpPr/>
            <p:nvPr/>
          </p:nvSpPr>
          <p:spPr>
            <a:xfrm>
              <a:off x="10226326" y="4442104"/>
              <a:ext cx="1605064" cy="756084"/>
            </a:xfrm>
            <a:prstGeom prst="ellipse">
              <a:avLst/>
            </a:prstGeom>
            <a:solidFill>
              <a:srgbClr val="A7D8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Ca</a:t>
              </a:r>
              <a:r>
                <a:rPr lang="cs-CZ" sz="1600" baseline="30000" dirty="0">
                  <a:solidFill>
                    <a:schemeClr val="tx1"/>
                  </a:solidFill>
                </a:rPr>
                <a:t>2+</a:t>
              </a:r>
              <a:r>
                <a:rPr lang="cs-CZ" sz="1600" dirty="0">
                  <a:solidFill>
                    <a:schemeClr val="tx1"/>
                  </a:solidFill>
                </a:rPr>
                <a:t> v plazmě</a:t>
              </a:r>
            </a:p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(akutní)</a:t>
              </a:r>
            </a:p>
          </p:txBody>
        </p:sp>
        <p:sp>
          <p:nvSpPr>
            <p:cNvPr id="30" name="Šipka: dolů 29">
              <a:extLst>
                <a:ext uri="{FF2B5EF4-FFF2-40B4-BE49-F238E27FC236}">
                  <a16:creationId xmlns:a16="http://schemas.microsoft.com/office/drawing/2014/main" id="{8E12BDB0-FD95-8569-FE58-6791D1C2A10A}"/>
                </a:ext>
              </a:extLst>
            </p:cNvPr>
            <p:cNvSpPr/>
            <p:nvPr/>
          </p:nvSpPr>
          <p:spPr>
            <a:xfrm>
              <a:off x="10381610" y="4660106"/>
              <a:ext cx="240094" cy="32007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u="sng" dirty="0"/>
            </a:p>
          </p:txBody>
        </p:sp>
      </p:grp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0EEE7E7E-8855-5A67-C1C6-EF49826A08F9}"/>
              </a:ext>
            </a:extLst>
          </p:cNvPr>
          <p:cNvCxnSpPr>
            <a:cxnSpLocks/>
          </p:cNvCxnSpPr>
          <p:nvPr/>
        </p:nvCxnSpPr>
        <p:spPr>
          <a:xfrm>
            <a:off x="8169594" y="1032041"/>
            <a:ext cx="504056" cy="464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ál 43">
            <a:extLst>
              <a:ext uri="{FF2B5EF4-FFF2-40B4-BE49-F238E27FC236}">
                <a16:creationId xmlns:a16="http://schemas.microsoft.com/office/drawing/2014/main" id="{3C968E06-39FA-B605-9A71-120159EDAD18}"/>
              </a:ext>
            </a:extLst>
          </p:cNvPr>
          <p:cNvSpPr/>
          <p:nvPr/>
        </p:nvSpPr>
        <p:spPr>
          <a:xfrm>
            <a:off x="8251700" y="804251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EBE008E2-1BFC-02A4-C732-18CEF96097DE}"/>
              </a:ext>
            </a:extLst>
          </p:cNvPr>
          <p:cNvCxnSpPr>
            <a:cxnSpLocks/>
          </p:cNvCxnSpPr>
          <p:nvPr/>
        </p:nvCxnSpPr>
        <p:spPr>
          <a:xfrm flipH="1">
            <a:off x="8472264" y="870283"/>
            <a:ext cx="1555611" cy="57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52155BD-4AFB-E7FC-5EF8-EBCD9211C2E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979786" y="1930611"/>
            <a:ext cx="1" cy="4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F08E54C-86F1-345A-918D-DCF467A7247E}"/>
              </a:ext>
            </a:extLst>
          </p:cNvPr>
          <p:cNvCxnSpPr>
            <a:cxnSpLocks/>
          </p:cNvCxnSpPr>
          <p:nvPr/>
        </p:nvCxnSpPr>
        <p:spPr>
          <a:xfrm flipH="1">
            <a:off x="8979786" y="3026533"/>
            <a:ext cx="1" cy="4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3DEC21F-8F77-7D04-480C-61592E401F5B}"/>
              </a:ext>
            </a:extLst>
          </p:cNvPr>
          <p:cNvCxnSpPr>
            <a:cxnSpLocks/>
          </p:cNvCxnSpPr>
          <p:nvPr/>
        </p:nvCxnSpPr>
        <p:spPr>
          <a:xfrm flipH="1">
            <a:off x="9001728" y="4113848"/>
            <a:ext cx="1" cy="4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9FB688EF-E4F9-211A-92BE-3DD423E48248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9649781" y="4999374"/>
            <a:ext cx="805827" cy="415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ál 61">
            <a:extLst>
              <a:ext uri="{FF2B5EF4-FFF2-40B4-BE49-F238E27FC236}">
                <a16:creationId xmlns:a16="http://schemas.microsoft.com/office/drawing/2014/main" id="{C5DFAEB4-A2F3-B412-839C-359DDF577921}"/>
              </a:ext>
            </a:extLst>
          </p:cNvPr>
          <p:cNvSpPr/>
          <p:nvPr/>
        </p:nvSpPr>
        <p:spPr>
          <a:xfrm>
            <a:off x="10717005" y="1241568"/>
            <a:ext cx="267676" cy="216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850FBAB9-FC79-C3A1-BE81-1031F0039B4D}"/>
              </a:ext>
            </a:extLst>
          </p:cNvPr>
          <p:cNvCxnSpPr>
            <a:cxnSpLocks/>
            <a:stCxn id="28" idx="0"/>
            <a:endCxn id="62" idx="4"/>
          </p:cNvCxnSpPr>
          <p:nvPr/>
        </p:nvCxnSpPr>
        <p:spPr>
          <a:xfrm flipH="1" flipV="1">
            <a:off x="10850843" y="1457593"/>
            <a:ext cx="172241" cy="384649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44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81250-0921-15D7-2AC2-35A0A005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Hypokalcémie</a:t>
            </a:r>
            <a:r>
              <a:rPr lang="cs-CZ" dirty="0"/>
              <a:t> a </a:t>
            </a:r>
            <a:r>
              <a:rPr lang="cs-CZ" dirty="0" err="1"/>
              <a:t>hyperkalcémie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05C4DF-3C9E-7548-BDB7-60BA36FE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420629"/>
            <a:ext cx="8513692" cy="5171946"/>
          </a:xfrm>
        </p:spPr>
      </p:pic>
    </p:spTree>
    <p:extLst>
      <p:ext uri="{BB962C8B-B14F-4D97-AF65-F5344CB8AC3E}">
        <p14:creationId xmlns:p14="http://schemas.microsoft.com/office/powerpoint/2010/main" val="31753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056D9-D711-6DC6-3BEF-67CC18A4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Hypofosfatémie</a:t>
            </a:r>
            <a:r>
              <a:rPr lang="cs-CZ" dirty="0"/>
              <a:t> a </a:t>
            </a:r>
            <a:r>
              <a:rPr lang="cs-CZ" dirty="0" err="1"/>
              <a:t>hyperfosfatémie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699379-A244-1D67-EFA0-1F9498938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00" y="1600200"/>
            <a:ext cx="8304665" cy="4940191"/>
          </a:xfrm>
        </p:spPr>
      </p:pic>
    </p:spTree>
    <p:extLst>
      <p:ext uri="{BB962C8B-B14F-4D97-AF65-F5344CB8AC3E}">
        <p14:creationId xmlns:p14="http://schemas.microsoft.com/office/powerpoint/2010/main" val="23637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22A90-9D2A-28BA-0E9B-E43175CB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34076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Poruchy bilance iontů vápníku (Ca</a:t>
            </a:r>
            <a:r>
              <a:rPr lang="cs-CZ" baseline="30000" dirty="0"/>
              <a:t>2+</a:t>
            </a:r>
            <a:r>
              <a:rPr lang="cs-CZ" dirty="0"/>
              <a:t>) </a:t>
            </a:r>
            <a:br>
              <a:rPr lang="cs-CZ" dirty="0"/>
            </a:br>
            <a:r>
              <a:rPr lang="cs-CZ" dirty="0"/>
              <a:t>a fosforečnanů</a:t>
            </a:r>
          </a:p>
        </p:txBody>
      </p:sp>
    </p:spTree>
    <p:extLst>
      <p:ext uri="{BB962C8B-B14F-4D97-AF65-F5344CB8AC3E}">
        <p14:creationId xmlns:p14="http://schemas.microsoft.com/office/powerpoint/2010/main" val="11377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FB3F5-17B8-898C-F3BD-A6E44373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kalcia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B2B0-11CA-1701-02AD-A6904B04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681016"/>
            <a:ext cx="10972800" cy="4606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99% v krystalcích </a:t>
            </a:r>
            <a:r>
              <a:rPr lang="cs-CZ" dirty="0" err="1"/>
              <a:t>hydroxyapatitu</a:t>
            </a:r>
            <a:r>
              <a:rPr lang="cs-CZ" dirty="0"/>
              <a:t> v kostech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BF1E9A-5204-9073-667A-681E6C9A7F80}"/>
              </a:ext>
            </a:extLst>
          </p:cNvPr>
          <p:cNvSpPr/>
          <p:nvPr/>
        </p:nvSpPr>
        <p:spPr>
          <a:xfrm>
            <a:off x="4259796" y="3789040"/>
            <a:ext cx="2592288" cy="25202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buňkách je hladina Ca</a:t>
            </a:r>
            <a:r>
              <a:rPr lang="cs-CZ" baseline="30000" dirty="0"/>
              <a:t>+2 </a:t>
            </a:r>
          </a:p>
          <a:p>
            <a:pPr algn="ctr"/>
            <a:r>
              <a:rPr lang="cs-CZ" dirty="0"/>
              <a:t>deset tisíc krát nižší než extracelulárně!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10</a:t>
            </a:r>
            <a:r>
              <a:rPr lang="cs-CZ" baseline="30000" dirty="0"/>
              <a:t>-4</a:t>
            </a:r>
            <a:r>
              <a:rPr lang="cs-CZ" dirty="0"/>
              <a:t>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7CD7EF-D1F6-E5E4-2DAF-1B83A052DE90}"/>
              </a:ext>
            </a:extLst>
          </p:cNvPr>
          <p:cNvSpPr txBox="1"/>
          <p:nvPr/>
        </p:nvSpPr>
        <p:spPr>
          <a:xfrm>
            <a:off x="1307468" y="198884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2% tělesné hmotnosti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79A43C-8528-8036-411F-A69B08F599AE}"/>
              </a:ext>
            </a:extLst>
          </p:cNvPr>
          <p:cNvSpPr/>
          <p:nvPr/>
        </p:nvSpPr>
        <p:spPr>
          <a:xfrm>
            <a:off x="2207568" y="3789040"/>
            <a:ext cx="2052228" cy="252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dirty="0">
                <a:solidFill>
                  <a:srgbClr val="FF0000"/>
                </a:solidFill>
              </a:rPr>
              <a:t>2,5 </a:t>
            </a:r>
            <a:r>
              <a:rPr lang="cs-CZ" dirty="0" err="1">
                <a:solidFill>
                  <a:srgbClr val="FF0000"/>
                </a:solidFill>
              </a:rPr>
              <a:t>mmol</a:t>
            </a:r>
            <a:r>
              <a:rPr lang="cs-CZ" dirty="0">
                <a:solidFill>
                  <a:srgbClr val="FF0000"/>
                </a:solidFill>
              </a:rPr>
              <a:t>/l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6D624C-BBF3-F47F-9CE6-23114903716E}"/>
              </a:ext>
            </a:extLst>
          </p:cNvPr>
          <p:cNvSpPr txBox="1"/>
          <p:nvPr/>
        </p:nvSpPr>
        <p:spPr>
          <a:xfrm>
            <a:off x="2884067" y="378904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ECT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1A9AFF-78B9-6859-8F65-23BCF2D911DB}"/>
              </a:ext>
            </a:extLst>
          </p:cNvPr>
          <p:cNvSpPr txBox="1"/>
          <p:nvPr/>
        </p:nvSpPr>
        <p:spPr>
          <a:xfrm>
            <a:off x="5087888" y="378904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ICT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5CB62D-24D4-C66C-3CCD-E0540A1BF69B}"/>
              </a:ext>
            </a:extLst>
          </p:cNvPr>
          <p:cNvSpPr txBox="1"/>
          <p:nvPr/>
        </p:nvSpPr>
        <p:spPr>
          <a:xfrm>
            <a:off x="7968208" y="4189150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[Ca</a:t>
            </a:r>
            <a:r>
              <a:rPr lang="cs-CZ" sz="2400" baseline="30000" dirty="0"/>
              <a:t>2+</a:t>
            </a:r>
            <a:r>
              <a:rPr lang="cs-CZ" sz="2400" dirty="0"/>
              <a:t>] * [PO</a:t>
            </a:r>
            <a:r>
              <a:rPr lang="cs-CZ" sz="2400" baseline="-25000" dirty="0"/>
              <a:t>4</a:t>
            </a:r>
            <a:r>
              <a:rPr lang="cs-CZ" sz="2400" baseline="30000" dirty="0"/>
              <a:t>3-</a:t>
            </a:r>
            <a:r>
              <a:rPr lang="cs-CZ" sz="2400" dirty="0"/>
              <a:t>] = konstanta</a:t>
            </a:r>
            <a:endParaRPr lang="cs-CZ" dirty="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C8E6DFF-F3B3-1EFB-85C4-C94989388639}"/>
              </a:ext>
            </a:extLst>
          </p:cNvPr>
          <p:cNvSpPr/>
          <p:nvPr/>
        </p:nvSpPr>
        <p:spPr>
          <a:xfrm rot="18904190">
            <a:off x="8785859" y="3245105"/>
            <a:ext cx="540060" cy="8863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9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AC5D36-BA36-CB60-7AC4-EAA9CA156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048" y="-17031"/>
            <a:ext cx="4875738" cy="68338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F7A4A5-CC68-D468-5308-D3F153C7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17" y="1952836"/>
            <a:ext cx="5689558" cy="4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9BB39-7F7F-E979-8E36-EB9A0208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Kalcium v plazmě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871E5C-2710-C820-9CB9-9DC905729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1628800"/>
            <a:ext cx="8450275" cy="4701977"/>
          </a:xfrm>
        </p:spPr>
      </p:pic>
    </p:spTree>
    <p:extLst>
      <p:ext uri="{BB962C8B-B14F-4D97-AF65-F5344CB8AC3E}">
        <p14:creationId xmlns:p14="http://schemas.microsoft.com/office/powerpoint/2010/main" val="137028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2DC1D-C96E-0BA9-2E58-E194D641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Vázaná a ionizovaná (Ca</a:t>
            </a:r>
            <a:r>
              <a:rPr lang="cs-CZ" baseline="30000" dirty="0"/>
              <a:t>2+</a:t>
            </a:r>
            <a:r>
              <a:rPr lang="cs-CZ" dirty="0"/>
              <a:t>) frakce kalcia v plazmě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24D565-2078-0DBA-2647-E623123F4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700808"/>
            <a:ext cx="9788221" cy="4882554"/>
          </a:xfrm>
        </p:spPr>
      </p:pic>
    </p:spTree>
    <p:extLst>
      <p:ext uri="{BB962C8B-B14F-4D97-AF65-F5344CB8AC3E}">
        <p14:creationId xmlns:p14="http://schemas.microsoft.com/office/powerpoint/2010/main" val="243254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50341-2ECD-BB7A-BF41-52D77699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2" y="86794"/>
            <a:ext cx="10972800" cy="1143000"/>
          </a:xfrm>
        </p:spPr>
        <p:txBody>
          <a:bodyPr/>
          <a:lstStyle/>
          <a:p>
            <a:r>
              <a:rPr lang="cs-CZ" dirty="0"/>
              <a:t>Vliv pH na hladinu Ca</a:t>
            </a:r>
            <a:r>
              <a:rPr lang="cs-CZ" baseline="30000" dirty="0"/>
              <a:t>2+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D79F7A-617F-B475-BA2A-4F68D99E1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3964" b="18201"/>
          <a:stretch/>
        </p:blipFill>
        <p:spPr>
          <a:xfrm>
            <a:off x="6308660" y="2032752"/>
            <a:ext cx="3409324" cy="3702193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4B80709C-C600-AF4B-9209-B785F4EFA0BB}"/>
              </a:ext>
            </a:extLst>
          </p:cNvPr>
          <p:cNvSpPr/>
          <p:nvPr/>
        </p:nvSpPr>
        <p:spPr>
          <a:xfrm>
            <a:off x="165399" y="2052384"/>
            <a:ext cx="548602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1B3D19-459D-60F0-4578-40E1B32AC89D}"/>
              </a:ext>
            </a:extLst>
          </p:cNvPr>
          <p:cNvSpPr txBox="1"/>
          <p:nvPr/>
        </p:nvSpPr>
        <p:spPr>
          <a:xfrm>
            <a:off x="1016549" y="178945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</a:t>
            </a:r>
            <a:endParaRPr lang="cs-CZ" sz="11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5F50E-3D34-356E-B354-3DF6F13FE052}"/>
              </a:ext>
            </a:extLst>
          </p:cNvPr>
          <p:cNvSpPr txBox="1"/>
          <p:nvPr/>
        </p:nvSpPr>
        <p:spPr>
          <a:xfrm>
            <a:off x="909949" y="237177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Ca</a:t>
            </a:r>
            <a:endParaRPr lang="cs-CZ" sz="2400" baseline="30000" dirty="0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4ED195A-65E9-2EB2-C468-7198C9CDCC7D}"/>
              </a:ext>
            </a:extLst>
          </p:cNvPr>
          <p:cNvCxnSpPr/>
          <p:nvPr/>
        </p:nvCxnSpPr>
        <p:spPr>
          <a:xfrm flipH="1" flipV="1">
            <a:off x="714000" y="2407778"/>
            <a:ext cx="229816" cy="80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BDB701E1-F24D-1400-8583-7475650BB53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02399" y="1920255"/>
            <a:ext cx="314150" cy="187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1E41514-C1D0-1DC3-444C-D994ABA6AD5D}"/>
              </a:ext>
            </a:extLst>
          </p:cNvPr>
          <p:cNvSpPr txBox="1"/>
          <p:nvPr/>
        </p:nvSpPr>
        <p:spPr>
          <a:xfrm>
            <a:off x="2117239" y="242533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[Ca</a:t>
            </a:r>
            <a:r>
              <a:rPr lang="cs-CZ" sz="1400" baseline="30000" dirty="0"/>
              <a:t>2+</a:t>
            </a:r>
            <a:r>
              <a:rPr lang="cs-CZ" sz="1400" dirty="0"/>
              <a:t>]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59A0C4A-17BD-B1A9-C5E7-2B623CA6CFD6}"/>
              </a:ext>
            </a:extLst>
          </p:cNvPr>
          <p:cNvSpPr txBox="1"/>
          <p:nvPr/>
        </p:nvSpPr>
        <p:spPr>
          <a:xfrm>
            <a:off x="2027548" y="1804443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[H</a:t>
            </a:r>
            <a:r>
              <a:rPr lang="cs-CZ" sz="1200" baseline="30000" dirty="0"/>
              <a:t>+</a:t>
            </a:r>
            <a:r>
              <a:rPr lang="cs-CZ" sz="1200" dirty="0"/>
              <a:t>]</a:t>
            </a:r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4E3A0671-C01F-C3E5-79C0-F08C6C6AD046}"/>
              </a:ext>
            </a:extLst>
          </p:cNvPr>
          <p:cNvSpPr/>
          <p:nvPr/>
        </p:nvSpPr>
        <p:spPr>
          <a:xfrm rot="10800000">
            <a:off x="1478758" y="2499358"/>
            <a:ext cx="441145" cy="206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40C84CC3-E4D6-ABED-1112-D6E128052BDB}"/>
              </a:ext>
            </a:extLst>
          </p:cNvPr>
          <p:cNvSpPr/>
          <p:nvPr/>
        </p:nvSpPr>
        <p:spPr>
          <a:xfrm>
            <a:off x="1370960" y="1826257"/>
            <a:ext cx="441145" cy="206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300EC6EE-ADBE-402F-F0A8-8A2E410D1A6F}"/>
              </a:ext>
            </a:extLst>
          </p:cNvPr>
          <p:cNvCxnSpPr/>
          <p:nvPr/>
        </p:nvCxnSpPr>
        <p:spPr>
          <a:xfrm>
            <a:off x="1991544" y="1779541"/>
            <a:ext cx="0" cy="3367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A3B0ACC7-FD36-4B88-6781-2F53F95196C3}"/>
              </a:ext>
            </a:extLst>
          </p:cNvPr>
          <p:cNvSpPr/>
          <p:nvPr/>
        </p:nvSpPr>
        <p:spPr>
          <a:xfrm>
            <a:off x="9526159" y="2060848"/>
            <a:ext cx="548602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CC56983-BB9F-9793-15D6-1C252D255A03}"/>
              </a:ext>
            </a:extLst>
          </p:cNvPr>
          <p:cNvSpPr txBox="1"/>
          <p:nvPr/>
        </p:nvSpPr>
        <p:spPr>
          <a:xfrm>
            <a:off x="10377309" y="179791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endParaRPr lang="cs-CZ" baseline="300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0489B82-BBDE-D02B-EFBF-71E3865EE259}"/>
              </a:ext>
            </a:extLst>
          </p:cNvPr>
          <p:cNvSpPr txBox="1"/>
          <p:nvPr/>
        </p:nvSpPr>
        <p:spPr>
          <a:xfrm>
            <a:off x="10270709" y="238023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Ca</a:t>
            </a:r>
            <a:endParaRPr lang="cs-CZ" sz="1400" baseline="30000" dirty="0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8CEAA58-D031-D9CB-0975-8B2B03E1EE72}"/>
              </a:ext>
            </a:extLst>
          </p:cNvPr>
          <p:cNvCxnSpPr/>
          <p:nvPr/>
        </p:nvCxnSpPr>
        <p:spPr>
          <a:xfrm flipH="1" flipV="1">
            <a:off x="10074760" y="2416242"/>
            <a:ext cx="229816" cy="80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25B8DAAC-AE80-21A8-C196-2C93CD102B8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10063159" y="1982580"/>
            <a:ext cx="314150" cy="133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87BB89B-D371-74E4-92BE-BF60528306C4}"/>
              </a:ext>
            </a:extLst>
          </p:cNvPr>
          <p:cNvSpPr txBox="1"/>
          <p:nvPr/>
        </p:nvSpPr>
        <p:spPr>
          <a:xfrm>
            <a:off x="11271855" y="2341602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[Ca</a:t>
            </a:r>
            <a:r>
              <a:rPr lang="cs-CZ" sz="2400" baseline="30000" dirty="0"/>
              <a:t>2+</a:t>
            </a:r>
            <a:r>
              <a:rPr lang="cs-CZ" sz="2400" dirty="0"/>
              <a:t>]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56D0C39-16A9-A5E1-E69A-E75539BDD7DF}"/>
              </a:ext>
            </a:extLst>
          </p:cNvPr>
          <p:cNvSpPr txBox="1"/>
          <p:nvPr/>
        </p:nvSpPr>
        <p:spPr>
          <a:xfrm>
            <a:off x="11388308" y="179231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[H</a:t>
            </a:r>
            <a:r>
              <a:rPr lang="cs-CZ" sz="2000" baseline="30000" dirty="0"/>
              <a:t>+</a:t>
            </a:r>
            <a:r>
              <a:rPr lang="cs-CZ" sz="2000" dirty="0"/>
              <a:t>]</a:t>
            </a:r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69251002-FD53-480E-FF08-41228BEC7972}"/>
              </a:ext>
            </a:extLst>
          </p:cNvPr>
          <p:cNvSpPr/>
          <p:nvPr/>
        </p:nvSpPr>
        <p:spPr>
          <a:xfrm>
            <a:off x="10840906" y="2475979"/>
            <a:ext cx="441145" cy="206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: doprava 39">
            <a:extLst>
              <a:ext uri="{FF2B5EF4-FFF2-40B4-BE49-F238E27FC236}">
                <a16:creationId xmlns:a16="http://schemas.microsoft.com/office/drawing/2014/main" id="{7BFBD05B-4BC8-8F55-A52A-23270BFE5D82}"/>
              </a:ext>
            </a:extLst>
          </p:cNvPr>
          <p:cNvSpPr/>
          <p:nvPr/>
        </p:nvSpPr>
        <p:spPr>
          <a:xfrm rot="10800000">
            <a:off x="10731720" y="1834721"/>
            <a:ext cx="441145" cy="206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118F4B04-77DC-C8E1-7A20-00FB581B19EE}"/>
              </a:ext>
            </a:extLst>
          </p:cNvPr>
          <p:cNvCxnSpPr/>
          <p:nvPr/>
        </p:nvCxnSpPr>
        <p:spPr>
          <a:xfrm>
            <a:off x="11352304" y="1788005"/>
            <a:ext cx="0" cy="33671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025FD63-845D-AE83-6C68-0E13D77354F5}"/>
              </a:ext>
            </a:extLst>
          </p:cNvPr>
          <p:cNvSpPr/>
          <p:nvPr/>
        </p:nvSpPr>
        <p:spPr>
          <a:xfrm>
            <a:off x="5534280" y="1451289"/>
            <a:ext cx="548602" cy="504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C75EA5C-D928-2EDB-FCF5-EB2C144172D0}"/>
              </a:ext>
            </a:extLst>
          </p:cNvPr>
          <p:cNvSpPr txBox="1"/>
          <p:nvPr/>
        </p:nvSpPr>
        <p:spPr>
          <a:xfrm>
            <a:off x="6398548" y="121559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</a:t>
            </a:r>
            <a:endParaRPr lang="cs-CZ" sz="1600" baseline="3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9D8DEC4-6AF3-1E84-947B-54127B458349}"/>
              </a:ext>
            </a:extLst>
          </p:cNvPr>
          <p:cNvSpPr txBox="1"/>
          <p:nvPr/>
        </p:nvSpPr>
        <p:spPr>
          <a:xfrm>
            <a:off x="6291948" y="1797914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Ca</a:t>
            </a:r>
            <a:endParaRPr lang="cs-CZ" sz="1600" baseline="30000" dirty="0"/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37B2C440-67AF-B666-3DCA-FB79D91823A7}"/>
              </a:ext>
            </a:extLst>
          </p:cNvPr>
          <p:cNvCxnSpPr/>
          <p:nvPr/>
        </p:nvCxnSpPr>
        <p:spPr>
          <a:xfrm flipH="1" flipV="1">
            <a:off x="6095999" y="1833918"/>
            <a:ext cx="229816" cy="80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2B3545A-5227-09DD-C05A-7DCF97589FD2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6084398" y="1384867"/>
            <a:ext cx="314150" cy="148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081B704-6068-EB7A-A4BB-CF6C09B2D174}"/>
              </a:ext>
            </a:extLst>
          </p:cNvPr>
          <p:cNvSpPr txBox="1"/>
          <p:nvPr/>
        </p:nvSpPr>
        <p:spPr>
          <a:xfrm>
            <a:off x="7284132" y="11848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H</a:t>
            </a:r>
            <a:r>
              <a:rPr lang="cs-CZ" sz="2000" baseline="30000" dirty="0"/>
              <a:t>+</a:t>
            </a:r>
            <a:endParaRPr lang="cs-CZ" sz="2000" dirty="0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AF50EB5-3DC9-0664-6D70-C19C4310C614}"/>
              </a:ext>
            </a:extLst>
          </p:cNvPr>
          <p:cNvSpPr txBox="1"/>
          <p:nvPr/>
        </p:nvSpPr>
        <p:spPr>
          <a:xfrm>
            <a:off x="7208457" y="175937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Ca</a:t>
            </a:r>
            <a:r>
              <a:rPr lang="cs-CZ" sz="2000" baseline="30000" dirty="0"/>
              <a:t>2+</a:t>
            </a:r>
            <a:endParaRPr lang="cs-CZ" sz="2000" dirty="0"/>
          </a:p>
        </p:txBody>
      </p:sp>
      <p:sp>
        <p:nvSpPr>
          <p:cNvPr id="51" name="Šipka: obousměrná vodorovná 50">
            <a:extLst>
              <a:ext uri="{FF2B5EF4-FFF2-40B4-BE49-F238E27FC236}">
                <a16:creationId xmlns:a16="http://schemas.microsoft.com/office/drawing/2014/main" id="{EBD3F99D-EED0-66AF-7C9B-6EC27ACB651B}"/>
              </a:ext>
            </a:extLst>
          </p:cNvPr>
          <p:cNvSpPr/>
          <p:nvPr/>
        </p:nvSpPr>
        <p:spPr>
          <a:xfrm>
            <a:off x="6805497" y="1315696"/>
            <a:ext cx="478635" cy="18920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Šipka: obousměrná vodorovná 51">
            <a:extLst>
              <a:ext uri="{FF2B5EF4-FFF2-40B4-BE49-F238E27FC236}">
                <a16:creationId xmlns:a16="http://schemas.microsoft.com/office/drawing/2014/main" id="{F2A5C937-F667-E778-3EAC-758624A34674}"/>
              </a:ext>
            </a:extLst>
          </p:cNvPr>
          <p:cNvSpPr/>
          <p:nvPr/>
        </p:nvSpPr>
        <p:spPr>
          <a:xfrm>
            <a:off x="6773191" y="1879943"/>
            <a:ext cx="478635" cy="18920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3" name="Zástupný obsah 4">
            <a:extLst>
              <a:ext uri="{FF2B5EF4-FFF2-40B4-BE49-F238E27FC236}">
                <a16:creationId xmlns:a16="http://schemas.microsoft.com/office/drawing/2014/main" id="{C6B5E3C0-3B04-3B4C-C3D2-1B72B9602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671" b="20950"/>
          <a:stretch/>
        </p:blipFill>
        <p:spPr bwMode="auto">
          <a:xfrm>
            <a:off x="2413233" y="1991349"/>
            <a:ext cx="4171607" cy="357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Zástupný obsah 4">
            <a:extLst>
              <a:ext uri="{FF2B5EF4-FFF2-40B4-BE49-F238E27FC236}">
                <a16:creationId xmlns:a16="http://schemas.microsoft.com/office/drawing/2014/main" id="{5A074D54-328F-E047-6E28-DDD741AF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1" t="79757" r="40275"/>
          <a:stretch/>
        </p:blipFill>
        <p:spPr bwMode="auto">
          <a:xfrm>
            <a:off x="2442809" y="5473133"/>
            <a:ext cx="3996444" cy="9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5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4" grpId="0"/>
      <p:bldP spid="25" grpId="0"/>
      <p:bldP spid="28" grpId="0" animBg="1"/>
      <p:bldP spid="29" grpId="0" animBg="1"/>
      <p:bldP spid="32" grpId="0" animBg="1"/>
      <p:bldP spid="33" grpId="0"/>
      <p:bldP spid="34" grpId="0"/>
      <p:bldP spid="37" grpId="0"/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FFB10-4143-FED5-CC52-756ADBED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Fosfáty (PO</a:t>
            </a:r>
            <a:r>
              <a:rPr lang="cs-CZ" baseline="-25000" dirty="0"/>
              <a:t>4</a:t>
            </a:r>
            <a:r>
              <a:rPr lang="cs-CZ" baseline="30000" dirty="0"/>
              <a:t>3+</a:t>
            </a:r>
            <a:r>
              <a:rPr lang="cs-CZ" dirty="0"/>
              <a:t>) v plazmě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27FCC5-1979-4BB4-4681-B2F457D1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592796"/>
            <a:ext cx="9155565" cy="44084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A20F40F-658B-ED66-1EE2-800EE8D368D5}"/>
              </a:ext>
            </a:extLst>
          </p:cNvPr>
          <p:cNvSpPr txBox="1"/>
          <p:nvPr/>
        </p:nvSpPr>
        <p:spPr>
          <a:xfrm>
            <a:off x="155340" y="1736812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[Ca</a:t>
            </a:r>
            <a:r>
              <a:rPr lang="cs-CZ" sz="2400" baseline="30000" dirty="0"/>
              <a:t>2+</a:t>
            </a:r>
            <a:r>
              <a:rPr lang="cs-CZ" sz="2400" dirty="0"/>
              <a:t>] * [PO</a:t>
            </a:r>
            <a:r>
              <a:rPr lang="cs-CZ" sz="2400" baseline="-25000" dirty="0"/>
              <a:t>4</a:t>
            </a:r>
            <a:r>
              <a:rPr lang="cs-CZ" sz="2400" baseline="30000" dirty="0"/>
              <a:t>3-</a:t>
            </a:r>
            <a:r>
              <a:rPr lang="cs-CZ" sz="2400" dirty="0"/>
              <a:t>] = konstanta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0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EE4B1-D6F4-4728-D605-9C02F7DA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4B219A-E25A-972E-34D0-3CE0BB03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94" y="0"/>
            <a:ext cx="9868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7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Širokoúhlá obrazovka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Poruchy bilance iontů vápníku (Ca2+)  a fosforečnanů</vt:lpstr>
      <vt:lpstr>Bilance kalcia</vt:lpstr>
      <vt:lpstr>Prezentace aplikace PowerPoint</vt:lpstr>
      <vt:lpstr>Kalcium v plazmě</vt:lpstr>
      <vt:lpstr>Vázaná a ionizovaná (Ca2+) frakce kalcia v plazmě</vt:lpstr>
      <vt:lpstr>Vliv pH na hladinu Ca2+</vt:lpstr>
      <vt:lpstr>Fosfáty (PO43+) v plazmě</vt:lpstr>
      <vt:lpstr>Prezentace aplikace PowerPoint</vt:lpstr>
      <vt:lpstr>Prezentace aplikace PowerPoint</vt:lpstr>
      <vt:lpstr>Prezentace aplikace PowerPoint</vt:lpstr>
      <vt:lpstr>Hypokalcémie a hyperkalcémie</vt:lpstr>
      <vt:lpstr>Hypofosfatémie a hyperfosfatémie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1</cp:revision>
  <dcterms:created xsi:type="dcterms:W3CDTF">2025-10-26T23:54:00Z</dcterms:created>
  <dcterms:modified xsi:type="dcterms:W3CDTF">2025-10-26T23:54:20Z</dcterms:modified>
</cp:coreProperties>
</file>