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2"/>
  </p:notesMasterIdLst>
  <p:sldIdLst>
    <p:sldId id="259" r:id="rId2"/>
    <p:sldId id="264" r:id="rId3"/>
    <p:sldId id="270" r:id="rId4"/>
    <p:sldId id="265" r:id="rId5"/>
    <p:sldId id="266" r:id="rId6"/>
    <p:sldId id="268" r:id="rId7"/>
    <p:sldId id="295" r:id="rId8"/>
    <p:sldId id="269" r:id="rId9"/>
    <p:sldId id="296" r:id="rId10"/>
    <p:sldId id="287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AE3"/>
    <a:srgbClr val="D9D9D9"/>
    <a:srgbClr val="FFF358"/>
    <a:srgbClr val="CCCCCC"/>
    <a:srgbClr val="513F95"/>
    <a:srgbClr val="708B6F"/>
    <a:srgbClr val="ED2E62"/>
    <a:srgbClr val="F59BB3"/>
    <a:srgbClr val="E5AA2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286D3-4B54-4BE8-947E-688016BE044C}" v="13" dt="2023-07-20T09:48:09.677"/>
    <p1510:client id="{25CE5C32-11A0-4AB1-8884-0DFA253E0199}" v="20" dt="2023-07-20T09:27:45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261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3271741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859868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9499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9319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99409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38638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DC17462B-8358-73C4-B773-754AA3F945EB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4E95C784-A9D1-721D-DFB1-DDABEE85F7A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59940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CAF2F95-636B-C1AC-7CF0-B5FBDAE618F1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931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49E5AC35-7A7A-2EDA-81B4-6150F369B7C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3863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B4327-D066-B654-F634-7A174CDE7D4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182600" y="2420888"/>
            <a:ext cx="3826800" cy="1448665"/>
            <a:chOff x="4422775" y="2420888"/>
            <a:chExt cx="3346450" cy="126682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422775" y="2420888"/>
              <a:ext cx="3346450" cy="126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288" y="2420888"/>
              <a:ext cx="15875" cy="1266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46788" y="2476451"/>
              <a:ext cx="117475" cy="185738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69025" y="2535188"/>
              <a:ext cx="111125" cy="130175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03963" y="2463751"/>
              <a:ext cx="139700" cy="201613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6363" y="2535188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88125" y="2535188"/>
              <a:ext cx="125413" cy="19526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24650" y="2535188"/>
              <a:ext cx="127000" cy="130175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72288" y="2535188"/>
              <a:ext cx="125413" cy="19526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15163" y="2478038"/>
              <a:ext cx="36513" cy="184150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81838" y="2535188"/>
              <a:ext cx="100013" cy="130175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8838" y="2463751"/>
              <a:ext cx="117475" cy="198438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35838" y="2468513"/>
              <a:ext cx="120650" cy="196850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0913" y="2776488"/>
              <a:ext cx="93663" cy="193675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24575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69038" y="2773313"/>
              <a:ext cx="119063" cy="196850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0325" y="2844751"/>
              <a:ext cx="130175" cy="130175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5900" y="2773313"/>
              <a:ext cx="28575" cy="196850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3050" y="2805063"/>
              <a:ext cx="93663" cy="169863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32588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22775" y="2662188"/>
              <a:ext cx="773113" cy="787400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7263" y="3335288"/>
              <a:ext cx="104775" cy="138113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6325" y="3378151"/>
              <a:ext cx="96838" cy="92075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0150" y="3335288"/>
              <a:ext cx="25400" cy="134938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0" y="3379738"/>
              <a:ext cx="90488" cy="92075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6675" y="3378151"/>
              <a:ext cx="80963" cy="9525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5575" y="3378151"/>
              <a:ext cx="79375" cy="92075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8125" y="3379738"/>
              <a:ext cx="77788" cy="90488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1788" y="3335288"/>
              <a:ext cx="26988" cy="134938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24650" y="3347988"/>
              <a:ext cx="68263" cy="125413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008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1188" y="3333701"/>
              <a:ext cx="87313" cy="136525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0088" y="3378151"/>
              <a:ext cx="90488" cy="9525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4863" y="3324176"/>
              <a:ext cx="20638" cy="146050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945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91388" y="3378151"/>
              <a:ext cx="74613" cy="9525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81875" y="3324176"/>
              <a:ext cx="87313" cy="146050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70775" y="3327351"/>
              <a:ext cx="80963" cy="146050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72375" y="3324176"/>
              <a:ext cx="82550" cy="146050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7150" y="3378151"/>
              <a:ext cx="92075" cy="9525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22975" y="3587701"/>
              <a:ext cx="90488" cy="92075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75375" y="3540076"/>
              <a:ext cx="136525" cy="141288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50" y="3532138"/>
              <a:ext cx="20638" cy="146050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73813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3825" y="3586113"/>
              <a:ext cx="149225" cy="92075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43688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9575" y="3586113"/>
              <a:ext cx="96838" cy="9525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64350" y="3586113"/>
              <a:ext cx="73025" cy="9525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50075" y="3543251"/>
              <a:ext cx="26988" cy="134938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Podnadpis 2">
            <a:extLst>
              <a:ext uri="{FF2B5EF4-FFF2-40B4-BE49-F238E27FC236}">
                <a16:creationId xmlns:a16="http://schemas.microsoft.com/office/drawing/2014/main" id="{49BD0443-24BF-4B1D-BA77-EFF04C60BB83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496DAB-B792-32D7-53BD-F4EC3B2BB1E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6" name="Group 55">
              <a:extLst>
                <a:ext uri="{FF2B5EF4-FFF2-40B4-BE49-F238E27FC236}">
                  <a16:creationId xmlns:a16="http://schemas.microsoft.com/office/drawing/2014/main" id="{C56A4E78-09CA-624F-9431-AE69EA33BC5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02" name="AutoShape 54">
                <a:extLst>
                  <a:ext uri="{FF2B5EF4-FFF2-40B4-BE49-F238E27FC236}">
                    <a16:creationId xmlns:a16="http://schemas.microsoft.com/office/drawing/2014/main" id="{3FE0BB32-1FB4-7C97-2888-093AD9D7CA9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55EB44B3-9988-79B3-22AC-B304C01B17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" name="Group 59">
              <a:extLst>
                <a:ext uri="{FF2B5EF4-FFF2-40B4-BE49-F238E27FC236}">
                  <a16:creationId xmlns:a16="http://schemas.microsoft.com/office/drawing/2014/main" id="{BCDD8124-B3DF-757E-CA07-92B1183FB0F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175" name="AutoShape 58">
                <a:extLst>
                  <a:ext uri="{FF2B5EF4-FFF2-40B4-BE49-F238E27FC236}">
                    <a16:creationId xmlns:a16="http://schemas.microsoft.com/office/drawing/2014/main" id="{975D57FB-BAE3-55B0-1A87-BEBF267BFB6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60">
                <a:extLst>
                  <a:ext uri="{FF2B5EF4-FFF2-40B4-BE49-F238E27FC236}">
                    <a16:creationId xmlns:a16="http://schemas.microsoft.com/office/drawing/2014/main" id="{6D8AF1E5-8049-03CE-16DA-276BE03712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61">
                <a:extLst>
                  <a:ext uri="{FF2B5EF4-FFF2-40B4-BE49-F238E27FC236}">
                    <a16:creationId xmlns:a16="http://schemas.microsoft.com/office/drawing/2014/main" id="{426F5483-B455-BCFA-3943-74C12583D2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62">
                <a:extLst>
                  <a:ext uri="{FF2B5EF4-FFF2-40B4-BE49-F238E27FC236}">
                    <a16:creationId xmlns:a16="http://schemas.microsoft.com/office/drawing/2014/main" id="{8D010CAD-8513-0FC4-5757-99264C3D38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63">
                <a:extLst>
                  <a:ext uri="{FF2B5EF4-FFF2-40B4-BE49-F238E27FC236}">
                    <a16:creationId xmlns:a16="http://schemas.microsoft.com/office/drawing/2014/main" id="{CF06B861-205D-BE1A-ACBD-1E7BDE53BF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64">
                <a:extLst>
                  <a:ext uri="{FF2B5EF4-FFF2-40B4-BE49-F238E27FC236}">
                    <a16:creationId xmlns:a16="http://schemas.microsoft.com/office/drawing/2014/main" id="{6058A64F-D02C-D747-202A-93C21BE977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65">
                <a:extLst>
                  <a:ext uri="{FF2B5EF4-FFF2-40B4-BE49-F238E27FC236}">
                    <a16:creationId xmlns:a16="http://schemas.microsoft.com/office/drawing/2014/main" id="{42FB559A-A003-46C1-6507-C1673EA9D8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04ED5213-6067-D77D-68D6-8BD7D91D06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0ADC2912-014A-99EE-E143-13D53918A7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68">
                <a:extLst>
                  <a:ext uri="{FF2B5EF4-FFF2-40B4-BE49-F238E27FC236}">
                    <a16:creationId xmlns:a16="http://schemas.microsoft.com/office/drawing/2014/main" id="{110AFACC-F85F-0DF7-E8FB-A133D9101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69">
                <a:extLst>
                  <a:ext uri="{FF2B5EF4-FFF2-40B4-BE49-F238E27FC236}">
                    <a16:creationId xmlns:a16="http://schemas.microsoft.com/office/drawing/2014/main" id="{A7B68A55-1746-626E-8B34-718B0B2C7E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70">
                <a:extLst>
                  <a:ext uri="{FF2B5EF4-FFF2-40B4-BE49-F238E27FC236}">
                    <a16:creationId xmlns:a16="http://schemas.microsoft.com/office/drawing/2014/main" id="{5FE88C1D-96F9-F026-65BA-A3B99195D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71">
                <a:extLst>
                  <a:ext uri="{FF2B5EF4-FFF2-40B4-BE49-F238E27FC236}">
                    <a16:creationId xmlns:a16="http://schemas.microsoft.com/office/drawing/2014/main" id="{CC40EF3F-9B1D-4208-DA98-AD62C1DDFC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72">
                <a:extLst>
                  <a:ext uri="{FF2B5EF4-FFF2-40B4-BE49-F238E27FC236}">
                    <a16:creationId xmlns:a16="http://schemas.microsoft.com/office/drawing/2014/main" id="{30584CE1-B6EA-F811-A1F4-A570AD87BA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73">
                <a:extLst>
                  <a:ext uri="{FF2B5EF4-FFF2-40B4-BE49-F238E27FC236}">
                    <a16:creationId xmlns:a16="http://schemas.microsoft.com/office/drawing/2014/main" id="{3433EAA3-6BA0-FB6B-EE07-D0E76E5230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74">
                <a:extLst>
                  <a:ext uri="{FF2B5EF4-FFF2-40B4-BE49-F238E27FC236}">
                    <a16:creationId xmlns:a16="http://schemas.microsoft.com/office/drawing/2014/main" id="{C352F205-A996-8C19-8884-C3F01651D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75">
                <a:extLst>
                  <a:ext uri="{FF2B5EF4-FFF2-40B4-BE49-F238E27FC236}">
                    <a16:creationId xmlns:a16="http://schemas.microsoft.com/office/drawing/2014/main" id="{0E0E8111-89F9-4A72-C011-012A3B5E47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76">
                <a:extLst>
                  <a:ext uri="{FF2B5EF4-FFF2-40B4-BE49-F238E27FC236}">
                    <a16:creationId xmlns:a16="http://schemas.microsoft.com/office/drawing/2014/main" id="{C2E02759-E1FB-ADD0-80C1-B99069A727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77">
                <a:extLst>
                  <a:ext uri="{FF2B5EF4-FFF2-40B4-BE49-F238E27FC236}">
                    <a16:creationId xmlns:a16="http://schemas.microsoft.com/office/drawing/2014/main" id="{380151DA-F205-B721-A5A2-BDAACC0440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78">
                <a:extLst>
                  <a:ext uri="{FF2B5EF4-FFF2-40B4-BE49-F238E27FC236}">
                    <a16:creationId xmlns:a16="http://schemas.microsoft.com/office/drawing/2014/main" id="{C72B91DD-85DE-3248-DC35-67C719072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79">
                <a:extLst>
                  <a:ext uri="{FF2B5EF4-FFF2-40B4-BE49-F238E27FC236}">
                    <a16:creationId xmlns:a16="http://schemas.microsoft.com/office/drawing/2014/main" id="{0D0E02B3-5E3F-1B5B-F862-8D2CC5ED473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80">
                <a:extLst>
                  <a:ext uri="{FF2B5EF4-FFF2-40B4-BE49-F238E27FC236}">
                    <a16:creationId xmlns:a16="http://schemas.microsoft.com/office/drawing/2014/main" id="{74F568D4-992B-96D8-BE0E-CB62BF6CC3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81">
                <a:extLst>
                  <a:ext uri="{FF2B5EF4-FFF2-40B4-BE49-F238E27FC236}">
                    <a16:creationId xmlns:a16="http://schemas.microsoft.com/office/drawing/2014/main" id="{F21A5E16-316B-49D0-F367-69EA4B7772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82">
                <a:extLst>
                  <a:ext uri="{FF2B5EF4-FFF2-40B4-BE49-F238E27FC236}">
                    <a16:creationId xmlns:a16="http://schemas.microsoft.com/office/drawing/2014/main" id="{BFFE3C15-A3B5-74A8-9933-15E5338225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83">
                <a:extLst>
                  <a:ext uri="{FF2B5EF4-FFF2-40B4-BE49-F238E27FC236}">
                    <a16:creationId xmlns:a16="http://schemas.microsoft.com/office/drawing/2014/main" id="{CC4B8730-AE9F-9EF4-EFD9-43C37BB168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84">
                <a:extLst>
                  <a:ext uri="{FF2B5EF4-FFF2-40B4-BE49-F238E27FC236}">
                    <a16:creationId xmlns:a16="http://schemas.microsoft.com/office/drawing/2014/main" id="{84D5120D-16D0-D2E4-112B-84B8150E04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85">
                <a:extLst>
                  <a:ext uri="{FF2B5EF4-FFF2-40B4-BE49-F238E27FC236}">
                    <a16:creationId xmlns:a16="http://schemas.microsoft.com/office/drawing/2014/main" id="{29950C5A-CBFE-B9BE-2A73-DF1E8EC40C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8" name="Group 88">
              <a:extLst>
                <a:ext uri="{FF2B5EF4-FFF2-40B4-BE49-F238E27FC236}">
                  <a16:creationId xmlns:a16="http://schemas.microsoft.com/office/drawing/2014/main" id="{554C296D-8DE0-8EA4-32A8-E4D35F84E16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9" name="AutoShape 87">
                <a:extLst>
                  <a:ext uri="{FF2B5EF4-FFF2-40B4-BE49-F238E27FC236}">
                    <a16:creationId xmlns:a16="http://schemas.microsoft.com/office/drawing/2014/main" id="{89BEE598-4D30-8BEC-2659-FB8044FDA8F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" name="Freeform 89">
                <a:extLst>
                  <a:ext uri="{FF2B5EF4-FFF2-40B4-BE49-F238E27FC236}">
                    <a16:creationId xmlns:a16="http://schemas.microsoft.com/office/drawing/2014/main" id="{8140C46C-0312-C779-6E2C-D99CBBEA16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Freeform 90">
                <a:extLst>
                  <a:ext uri="{FF2B5EF4-FFF2-40B4-BE49-F238E27FC236}">
                    <a16:creationId xmlns:a16="http://schemas.microsoft.com/office/drawing/2014/main" id="{83FE8EE1-5D95-EAF0-11AE-18364913C6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ectangle 91">
                <a:extLst>
                  <a:ext uri="{FF2B5EF4-FFF2-40B4-BE49-F238E27FC236}">
                    <a16:creationId xmlns:a16="http://schemas.microsoft.com/office/drawing/2014/main" id="{2F0EA888-BFC2-9C72-FA37-9BA561C7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Freeform 92">
                <a:extLst>
                  <a:ext uri="{FF2B5EF4-FFF2-40B4-BE49-F238E27FC236}">
                    <a16:creationId xmlns:a16="http://schemas.microsoft.com/office/drawing/2014/main" id="{9C886AF9-C48F-27C5-6AC0-9069585FA6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" name="Rectangle 93">
                <a:extLst>
                  <a:ext uri="{FF2B5EF4-FFF2-40B4-BE49-F238E27FC236}">
                    <a16:creationId xmlns:a16="http://schemas.microsoft.com/office/drawing/2014/main" id="{D92CA0B8-0531-E1C2-AADE-B1FB46892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" name="Freeform 94">
                <a:extLst>
                  <a:ext uri="{FF2B5EF4-FFF2-40B4-BE49-F238E27FC236}">
                    <a16:creationId xmlns:a16="http://schemas.microsoft.com/office/drawing/2014/main" id="{BCF5E90F-354B-A66E-9BF1-CFB57632DF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" name="Freeform 95">
                <a:extLst>
                  <a:ext uri="{FF2B5EF4-FFF2-40B4-BE49-F238E27FC236}">
                    <a16:creationId xmlns:a16="http://schemas.microsoft.com/office/drawing/2014/main" id="{1D813518-1DCD-0789-4A97-D94DB03AC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" name="Freeform 96">
                <a:extLst>
                  <a:ext uri="{FF2B5EF4-FFF2-40B4-BE49-F238E27FC236}">
                    <a16:creationId xmlns:a16="http://schemas.microsoft.com/office/drawing/2014/main" id="{5A2D94E0-A8D4-363A-D0B3-E72077008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Freeform 97">
                <a:extLst>
                  <a:ext uri="{FF2B5EF4-FFF2-40B4-BE49-F238E27FC236}">
                    <a16:creationId xmlns:a16="http://schemas.microsoft.com/office/drawing/2014/main" id="{508CFD3C-2385-D50F-F92E-C9452094D9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" name="Freeform 98">
                <a:extLst>
                  <a:ext uri="{FF2B5EF4-FFF2-40B4-BE49-F238E27FC236}">
                    <a16:creationId xmlns:a16="http://schemas.microsoft.com/office/drawing/2014/main" id="{1623B278-D32A-DF53-FF53-523884FB67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" name="Freeform 99">
                <a:extLst>
                  <a:ext uri="{FF2B5EF4-FFF2-40B4-BE49-F238E27FC236}">
                    <a16:creationId xmlns:a16="http://schemas.microsoft.com/office/drawing/2014/main" id="{A8CABB5E-7166-3F07-D92C-19DF013B68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" name="Freeform 100">
                <a:extLst>
                  <a:ext uri="{FF2B5EF4-FFF2-40B4-BE49-F238E27FC236}">
                    <a16:creationId xmlns:a16="http://schemas.microsoft.com/office/drawing/2014/main" id="{FEC106C6-A8B2-C71F-708C-9B06BD2C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" name="Freeform 101">
                <a:extLst>
                  <a:ext uri="{FF2B5EF4-FFF2-40B4-BE49-F238E27FC236}">
                    <a16:creationId xmlns:a16="http://schemas.microsoft.com/office/drawing/2014/main" id="{8EF752A6-EA14-1D80-60A5-8C6412CC8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102">
                <a:extLst>
                  <a:ext uri="{FF2B5EF4-FFF2-40B4-BE49-F238E27FC236}">
                    <a16:creationId xmlns:a16="http://schemas.microsoft.com/office/drawing/2014/main" id="{57EB4F65-2D1D-C158-5AEB-AD3E20FD52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103">
                <a:extLst>
                  <a:ext uri="{FF2B5EF4-FFF2-40B4-BE49-F238E27FC236}">
                    <a16:creationId xmlns:a16="http://schemas.microsoft.com/office/drawing/2014/main" id="{2B8E24D8-0A88-0A7A-53B9-F44D49BF91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104">
                <a:extLst>
                  <a:ext uri="{FF2B5EF4-FFF2-40B4-BE49-F238E27FC236}">
                    <a16:creationId xmlns:a16="http://schemas.microsoft.com/office/drawing/2014/main" id="{03DBA2AF-09F7-B59D-2068-CC39B8C4FD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105">
                <a:extLst>
                  <a:ext uri="{FF2B5EF4-FFF2-40B4-BE49-F238E27FC236}">
                    <a16:creationId xmlns:a16="http://schemas.microsoft.com/office/drawing/2014/main" id="{F774F109-56E3-DABA-43D4-25675F2926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106">
                <a:extLst>
                  <a:ext uri="{FF2B5EF4-FFF2-40B4-BE49-F238E27FC236}">
                    <a16:creationId xmlns:a16="http://schemas.microsoft.com/office/drawing/2014/main" id="{66EA168E-3988-D3F6-FA40-0EC7F663A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107">
                <a:extLst>
                  <a:ext uri="{FF2B5EF4-FFF2-40B4-BE49-F238E27FC236}">
                    <a16:creationId xmlns:a16="http://schemas.microsoft.com/office/drawing/2014/main" id="{1FFFBCAC-59F3-62AE-7344-38D4FB96F0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108">
                <a:extLst>
                  <a:ext uri="{FF2B5EF4-FFF2-40B4-BE49-F238E27FC236}">
                    <a16:creationId xmlns:a16="http://schemas.microsoft.com/office/drawing/2014/main" id="{0CCC47E2-D256-CD4C-85F4-8C61304865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109">
                <a:extLst>
                  <a:ext uri="{FF2B5EF4-FFF2-40B4-BE49-F238E27FC236}">
                    <a16:creationId xmlns:a16="http://schemas.microsoft.com/office/drawing/2014/main" id="{43BF352C-266A-EA8A-C979-42A4182D20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110">
                <a:extLst>
                  <a:ext uri="{FF2B5EF4-FFF2-40B4-BE49-F238E27FC236}">
                    <a16:creationId xmlns:a16="http://schemas.microsoft.com/office/drawing/2014/main" id="{D7FD15F4-2431-89B5-AB6B-D72FC151F5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111">
                <a:extLst>
                  <a:ext uri="{FF2B5EF4-FFF2-40B4-BE49-F238E27FC236}">
                    <a16:creationId xmlns:a16="http://schemas.microsoft.com/office/drawing/2014/main" id="{2C9B72F7-C22E-0114-C5C2-89EF4946BD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112">
                <a:extLst>
                  <a:ext uri="{FF2B5EF4-FFF2-40B4-BE49-F238E27FC236}">
                    <a16:creationId xmlns:a16="http://schemas.microsoft.com/office/drawing/2014/main" id="{AA5EAEDF-D1E4-5A38-79D3-26F976B9C0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113">
                <a:extLst>
                  <a:ext uri="{FF2B5EF4-FFF2-40B4-BE49-F238E27FC236}">
                    <a16:creationId xmlns:a16="http://schemas.microsoft.com/office/drawing/2014/main" id="{D63FE8D9-2E43-8592-3C5C-CEDA056C53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114">
                <a:extLst>
                  <a:ext uri="{FF2B5EF4-FFF2-40B4-BE49-F238E27FC236}">
                    <a16:creationId xmlns:a16="http://schemas.microsoft.com/office/drawing/2014/main" id="{A0B49C5E-C9E9-6041-001A-1CE9611D9A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115">
                <a:extLst>
                  <a:ext uri="{FF2B5EF4-FFF2-40B4-BE49-F238E27FC236}">
                    <a16:creationId xmlns:a16="http://schemas.microsoft.com/office/drawing/2014/main" id="{776BCED9-D536-7335-05E8-5519D0E05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116">
                <a:extLst>
                  <a:ext uri="{FF2B5EF4-FFF2-40B4-BE49-F238E27FC236}">
                    <a16:creationId xmlns:a16="http://schemas.microsoft.com/office/drawing/2014/main" id="{5E60CEAE-C0D7-27D7-682B-D279A4C0A88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117">
                <a:extLst>
                  <a:ext uri="{FF2B5EF4-FFF2-40B4-BE49-F238E27FC236}">
                    <a16:creationId xmlns:a16="http://schemas.microsoft.com/office/drawing/2014/main" id="{9A126B8A-2B72-D352-7D57-5F693E3E2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118">
                <a:extLst>
                  <a:ext uri="{FF2B5EF4-FFF2-40B4-BE49-F238E27FC236}">
                    <a16:creationId xmlns:a16="http://schemas.microsoft.com/office/drawing/2014/main" id="{1FAB631C-9EAE-35B7-ACD8-E4B5005728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119">
                <a:extLst>
                  <a:ext uri="{FF2B5EF4-FFF2-40B4-BE49-F238E27FC236}">
                    <a16:creationId xmlns:a16="http://schemas.microsoft.com/office/drawing/2014/main" id="{ACD2A629-DC9F-ADF1-5B19-38AE58DA78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120">
                <a:extLst>
                  <a:ext uri="{FF2B5EF4-FFF2-40B4-BE49-F238E27FC236}">
                    <a16:creationId xmlns:a16="http://schemas.microsoft.com/office/drawing/2014/main" id="{C9AEED46-E570-ACD8-33FC-DE83E7AE5D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121">
                <a:extLst>
                  <a:ext uri="{FF2B5EF4-FFF2-40B4-BE49-F238E27FC236}">
                    <a16:creationId xmlns:a16="http://schemas.microsoft.com/office/drawing/2014/main" id="{4D98C18A-2FFE-6C99-5DAD-26D4742517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122">
                <a:extLst>
                  <a:ext uri="{FF2B5EF4-FFF2-40B4-BE49-F238E27FC236}">
                    <a16:creationId xmlns:a16="http://schemas.microsoft.com/office/drawing/2014/main" id="{5989B5CF-2308-ECAE-9756-E0A2B198C46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123">
                <a:extLst>
                  <a:ext uri="{FF2B5EF4-FFF2-40B4-BE49-F238E27FC236}">
                    <a16:creationId xmlns:a16="http://schemas.microsoft.com/office/drawing/2014/main" id="{6688C9A9-C09D-32D0-5E88-8376C7EB19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124">
                <a:extLst>
                  <a:ext uri="{FF2B5EF4-FFF2-40B4-BE49-F238E27FC236}">
                    <a16:creationId xmlns:a16="http://schemas.microsoft.com/office/drawing/2014/main" id="{D43A1639-2551-FBD2-397E-A67269FF78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125">
                <a:extLst>
                  <a:ext uri="{FF2B5EF4-FFF2-40B4-BE49-F238E27FC236}">
                    <a16:creationId xmlns:a16="http://schemas.microsoft.com/office/drawing/2014/main" id="{D541F1EC-E991-D913-3D97-73BFCE2C17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126">
                <a:extLst>
                  <a:ext uri="{FF2B5EF4-FFF2-40B4-BE49-F238E27FC236}">
                    <a16:creationId xmlns:a16="http://schemas.microsoft.com/office/drawing/2014/main" id="{FBDC69CE-2FE5-F43E-136F-07643987C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127">
                <a:extLst>
                  <a:ext uri="{FF2B5EF4-FFF2-40B4-BE49-F238E27FC236}">
                    <a16:creationId xmlns:a16="http://schemas.microsoft.com/office/drawing/2014/main" id="{A96E5A00-C42E-33F6-6ADE-F174A7691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128">
                <a:extLst>
                  <a:ext uri="{FF2B5EF4-FFF2-40B4-BE49-F238E27FC236}">
                    <a16:creationId xmlns:a16="http://schemas.microsoft.com/office/drawing/2014/main" id="{B87F7DF8-848E-7BB3-8FED-8D5ABE1EF8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129">
                <a:extLst>
                  <a:ext uri="{FF2B5EF4-FFF2-40B4-BE49-F238E27FC236}">
                    <a16:creationId xmlns:a16="http://schemas.microsoft.com/office/drawing/2014/main" id="{BEFCEC5B-2CCF-4576-12A2-920C381692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68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71C3-31D3-C011-8BFC-F4E1F2420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DA59-C6CA-DC90-7B3E-A36A7F1D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33780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90697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682457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2768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8680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859A4DC-A3A6-E41A-144E-A630EB69CC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601853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8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90CC64E-4394-49CD-77DD-739A87D8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9474" y="3885975"/>
            <a:ext cx="5196600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Okruh č. 8: Vyučovací metody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2FB1AB-4A6E-DE62-1736-42AF6D15BDEA}"/>
              </a:ext>
            </a:extLst>
          </p:cNvPr>
          <p:cNvGrpSpPr/>
          <p:nvPr/>
        </p:nvGrpSpPr>
        <p:grpSpPr>
          <a:xfrm>
            <a:off x="9669222" y="199574"/>
            <a:ext cx="2324476" cy="2364679"/>
            <a:chOff x="9669222" y="199574"/>
            <a:chExt cx="2324476" cy="236467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99DAD95-2294-1D70-3CAC-E04682BFB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9698" y="199574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340A46-D307-E091-89F7-C9C64D333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222" y="1232253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9A7CF4-10FE-F9BF-A00C-EADB04E71568}"/>
              </a:ext>
            </a:extLst>
          </p:cNvPr>
          <p:cNvGrpSpPr/>
          <p:nvPr/>
        </p:nvGrpSpPr>
        <p:grpSpPr>
          <a:xfrm>
            <a:off x="143730" y="-237720"/>
            <a:ext cx="6955275" cy="6614520"/>
            <a:chOff x="143730" y="-237720"/>
            <a:chExt cx="6955275" cy="6614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BD47AF-3885-536F-0FAE-E20F24A6C54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043958" y="2464008"/>
              <a:ext cx="1358962" cy="119072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EE5494-7FC5-354B-FFE0-0000DFB15589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606" y="504480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51AF1AA-57DA-3C55-247D-9F8EB58645D0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4559909" y="3964489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0DE4668-A5C6-3C49-5A6A-A7C83E60A8BC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068" y="2899655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63DA5B-31B2-ABB6-83F4-F90BCE44EB9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3730" y="3244489"/>
              <a:ext cx="2772000" cy="2772000"/>
            </a:xfrm>
            <a:custGeom>
              <a:avLst/>
              <a:gdLst>
                <a:gd name="connsiteX0" fmla="*/ 333985 w 2307117"/>
                <a:gd name="connsiteY0" fmla="*/ 333985 h 2307117"/>
                <a:gd name="connsiteX1" fmla="*/ 333985 w 2307117"/>
                <a:gd name="connsiteY1" fmla="*/ 1973132 h 2307117"/>
                <a:gd name="connsiteX2" fmla="*/ 1973132 w 2307117"/>
                <a:gd name="connsiteY2" fmla="*/ 1973132 h 2307117"/>
                <a:gd name="connsiteX3" fmla="*/ 1973132 w 2307117"/>
                <a:gd name="connsiteY3" fmla="*/ 333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333985" y="333985"/>
                  </a:moveTo>
                  <a:lnTo>
                    <a:pt x="333985" y="1973132"/>
                  </a:lnTo>
                  <a:lnTo>
                    <a:pt x="1973132" y="1973132"/>
                  </a:lnTo>
                  <a:lnTo>
                    <a:pt x="1973132" y="333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46A05BE-CDB2-7C29-7B28-2FBB5E0B206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85E1297-58AA-B83E-91BA-FC98837073FB}"/>
                </a:ext>
              </a:extLst>
            </p:cNvPr>
            <p:cNvGrpSpPr/>
            <p:nvPr/>
          </p:nvGrpSpPr>
          <p:grpSpPr>
            <a:xfrm rot="4500000">
              <a:off x="5139987" y="1092891"/>
              <a:ext cx="2559074" cy="1358962"/>
              <a:chOff x="5139987" y="1092891"/>
              <a:chExt cx="2559074" cy="1358962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3DC8968-5039-DA1C-8B6B-6664798F9B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H="1">
                <a:off x="6424217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95CE47E-6C72-EB84-57D2-53EBCE6EBB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>
                <a:off x="5055869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1B1FA6-73F9-BBB7-5948-5D81C51767EB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3360" y="974482"/>
            <a:ext cx="10009112" cy="4909036"/>
          </a:xfrm>
        </p:spPr>
        <p:txBody>
          <a:bodyPr wrap="square">
            <a:spAutoFit/>
          </a:bodyPr>
          <a:lstStyle/>
          <a:p>
            <a:pPr algn="just"/>
            <a:r>
              <a:rPr lang="cs-CZ" sz="2800" dirty="0">
                <a:cs typeface="Arial" charset="0"/>
              </a:rPr>
              <a:t>Metoda je způsob a základní prostředek společné činnosti učitele a žáků vedoucí k dosažení plánovaných výukových cílů. Představuje procesuální stránku vyučování. </a:t>
            </a:r>
          </a:p>
          <a:p>
            <a:pPr algn="just"/>
            <a:endParaRPr lang="cs-CZ" sz="2800" dirty="0">
              <a:cs typeface="Arial" charset="0"/>
            </a:endParaRPr>
          </a:p>
          <a:p>
            <a:pPr algn="just"/>
            <a:r>
              <a:rPr lang="cs-CZ" sz="2800" dirty="0">
                <a:cs typeface="Arial" charset="0"/>
              </a:rPr>
              <a:t>Dle L. Mojžíška (1988): „pedagogická specificky didaktická aktivita subjektu a objektu vyučování, rozvíjející vzdělanostní profil žáka, současně působící výchovně, a to ve smyslu vzdělávacích a také výchovných cílů a v souladu s vyučovacími a výchovnými principy. Spočívá v úpravě obsahu, v usměrnění aktivity subjektu a objektu, v úpravě zdrojů poznání, zájmů a postojů."</a:t>
            </a:r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87127" y="2242346"/>
            <a:ext cx="5449619" cy="66556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000" i="1" dirty="0"/>
              <a:t>Pojem vychází z řeckého slova „</a:t>
            </a:r>
            <a:r>
              <a:rPr lang="cs-CZ" sz="2000" b="1" i="1" dirty="0" err="1"/>
              <a:t>methodos</a:t>
            </a:r>
            <a:r>
              <a:rPr lang="cs-CZ" sz="2000" i="1" dirty="0"/>
              <a:t>“, což znamená cestu, postup. </a:t>
            </a:r>
          </a:p>
          <a:p>
            <a:pPr>
              <a:lnSpc>
                <a:spcPct val="90000"/>
              </a:lnSpc>
            </a:pP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dirty="0"/>
              <a:t>Dříve převládaly </a:t>
            </a:r>
            <a:r>
              <a:rPr lang="cs-CZ" sz="2000" b="1" dirty="0"/>
              <a:t>napodobování činností dospělých</a:t>
            </a:r>
            <a:r>
              <a:rPr lang="cs-CZ" sz="2000" dirty="0"/>
              <a:t>, </a:t>
            </a:r>
            <a:r>
              <a:rPr lang="cs-CZ" sz="2000" b="1" dirty="0"/>
              <a:t>bezprostřední účastí na běžném </a:t>
            </a:r>
          </a:p>
          <a:p>
            <a:pPr>
              <a:lnSpc>
                <a:spcPct val="90000"/>
              </a:lnSpc>
            </a:pPr>
            <a:r>
              <a:rPr lang="cs-CZ" sz="2000" b="1" dirty="0"/>
              <a:t>životě</a:t>
            </a:r>
            <a:r>
              <a:rPr lang="cs-CZ" sz="2000" dirty="0"/>
              <a:t>, </a:t>
            </a:r>
            <a:r>
              <a:rPr lang="cs-CZ" sz="2000" b="1" dirty="0"/>
              <a:t>vyprávění a vysvětlování</a:t>
            </a:r>
            <a:r>
              <a:rPr lang="cs-CZ" sz="2000" dirty="0"/>
              <a:t> (zachování tradic, bájí a mýtů)</a:t>
            </a:r>
          </a:p>
          <a:p>
            <a:pPr>
              <a:lnSpc>
                <a:spcPct val="90000"/>
              </a:lnSpc>
            </a:pPr>
            <a:r>
              <a:rPr lang="cs-CZ" sz="2000" b="1" dirty="0"/>
              <a:t>Antické Řecko </a:t>
            </a:r>
            <a:r>
              <a:rPr lang="cs-CZ" sz="2000" dirty="0"/>
              <a:t>- </a:t>
            </a:r>
            <a:r>
              <a:rPr lang="cs-CZ" sz="2000" b="1" dirty="0"/>
              <a:t>metoda přednášky</a:t>
            </a:r>
            <a:r>
              <a:rPr lang="cs-CZ" sz="2000" dirty="0"/>
              <a:t> (Démosthenes) a </a:t>
            </a:r>
            <a:r>
              <a:rPr lang="cs-CZ" sz="2000" b="1" dirty="0"/>
              <a:t>metoda rozhovoru</a:t>
            </a:r>
            <a:r>
              <a:rPr lang="cs-CZ" sz="2000" dirty="0"/>
              <a:t> (Sokrates)</a:t>
            </a:r>
          </a:p>
          <a:p>
            <a:pPr>
              <a:lnSpc>
                <a:spcPct val="90000"/>
              </a:lnSpc>
            </a:pPr>
            <a:r>
              <a:rPr lang="cs-CZ" sz="2000" b="1" dirty="0"/>
              <a:t>Středověk</a:t>
            </a:r>
            <a:r>
              <a:rPr lang="cs-CZ" sz="2000" dirty="0"/>
              <a:t> - </a:t>
            </a:r>
            <a:r>
              <a:rPr lang="cs-CZ" sz="2000" b="1" dirty="0"/>
              <a:t>metody slovní</a:t>
            </a:r>
            <a:r>
              <a:rPr lang="cs-CZ" sz="2000" dirty="0"/>
              <a:t>, pamětní osvojování církevních textů), slovo mluvené a psané a později i tištěné se stalo hlavním nositelem informací.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90C65-0F01-C16B-6CA9-33A4E77A655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947773" y="2805675"/>
            <a:ext cx="5689985" cy="3631763"/>
          </a:xfrm>
        </p:spPr>
        <p:txBody>
          <a:bodyPr/>
          <a:lstStyle/>
          <a:p>
            <a:r>
              <a:rPr lang="cs-CZ" sz="2000" b="1" dirty="0"/>
              <a:t>17. století </a:t>
            </a:r>
            <a:r>
              <a:rPr lang="cs-CZ" sz="2000" dirty="0"/>
              <a:t>- J.A. Komenský - </a:t>
            </a:r>
            <a:r>
              <a:rPr lang="cs-CZ" sz="2000" b="1" dirty="0"/>
              <a:t>metoda přirozená</a:t>
            </a:r>
            <a:r>
              <a:rPr lang="cs-CZ" sz="2000" dirty="0"/>
              <a:t> (charakterizována </a:t>
            </a:r>
            <a:r>
              <a:rPr lang="cs-CZ" sz="2000" i="1" dirty="0"/>
              <a:t>analýzou, syntézou a synkresí</a:t>
            </a:r>
            <a:r>
              <a:rPr lang="cs-CZ" sz="2000" dirty="0"/>
              <a:t>). Tento směr rozvíjeli J.J. </a:t>
            </a:r>
            <a:r>
              <a:rPr lang="cs-CZ" sz="2000" dirty="0" err="1"/>
              <a:t>Pestalozzi</a:t>
            </a:r>
            <a:r>
              <a:rPr lang="cs-CZ" sz="2000" dirty="0"/>
              <a:t>, F.W.A. </a:t>
            </a:r>
            <a:r>
              <a:rPr lang="cs-CZ" sz="2000" dirty="0" err="1"/>
              <a:t>Diesterweg</a:t>
            </a:r>
            <a:r>
              <a:rPr lang="cs-CZ" sz="2000" dirty="0"/>
              <a:t>, K.D. </a:t>
            </a:r>
            <a:r>
              <a:rPr lang="cs-CZ" sz="2000" dirty="0" err="1"/>
              <a:t>Ušinskij</a:t>
            </a:r>
            <a:r>
              <a:rPr lang="cs-CZ" sz="2000" dirty="0"/>
              <a:t> a další.</a:t>
            </a:r>
          </a:p>
          <a:p>
            <a:r>
              <a:rPr lang="cs-CZ" sz="2000" b="1" dirty="0"/>
              <a:t>19. století </a:t>
            </a:r>
            <a:r>
              <a:rPr lang="cs-CZ" sz="2000" dirty="0"/>
              <a:t>- J.F. Herbart </a:t>
            </a:r>
            <a:r>
              <a:rPr lang="cs-CZ" sz="2000" b="1" dirty="0"/>
              <a:t>didaktické postupy založené na analýze psychických procesů </a:t>
            </a:r>
            <a:r>
              <a:rPr lang="cs-CZ" sz="2000" dirty="0"/>
              <a:t>(přinášelo pouze jednostranný intelektualizmus)</a:t>
            </a:r>
          </a:p>
          <a:p>
            <a:r>
              <a:rPr lang="cs-CZ" sz="2000" b="1" dirty="0"/>
              <a:t>Reformního hnutí </a:t>
            </a:r>
            <a:r>
              <a:rPr lang="cs-CZ" sz="2000" dirty="0"/>
              <a:t>(</a:t>
            </a:r>
            <a:r>
              <a:rPr lang="cs-CZ" sz="2000" dirty="0" err="1"/>
              <a:t>Dewey</a:t>
            </a:r>
            <a:r>
              <a:rPr lang="cs-CZ" sz="2000" dirty="0"/>
              <a:t>, </a:t>
            </a:r>
            <a:r>
              <a:rPr lang="cs-CZ" sz="2000" dirty="0" err="1"/>
              <a:t>Kilpatrick</a:t>
            </a:r>
            <a:r>
              <a:rPr lang="cs-CZ" sz="2000" dirty="0"/>
              <a:t>)</a:t>
            </a:r>
          </a:p>
          <a:p>
            <a:r>
              <a:rPr lang="cs-CZ" sz="2000" dirty="0"/>
              <a:t>Po druhé světové válce </a:t>
            </a:r>
            <a:r>
              <a:rPr lang="cs-CZ" sz="2000" b="1" dirty="0"/>
              <a:t>snaha o modernizaci obsahů a kurikula</a:t>
            </a:r>
            <a:endParaRPr lang="cs-CZ" sz="2000" dirty="0"/>
          </a:p>
          <a:p>
            <a:r>
              <a:rPr lang="cs-CZ" sz="2000" b="1" dirty="0"/>
              <a:t>20. století -</a:t>
            </a:r>
            <a:r>
              <a:rPr lang="cs-CZ" sz="2000" dirty="0"/>
              <a:t> </a:t>
            </a:r>
            <a:r>
              <a:rPr lang="cs-CZ" sz="2000" b="1" dirty="0"/>
              <a:t>alternativní metody</a:t>
            </a:r>
            <a:endParaRPr lang="cs-CZ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37" y="409409"/>
            <a:ext cx="5016000" cy="757130"/>
          </a:xfrm>
        </p:spPr>
        <p:txBody>
          <a:bodyPr>
            <a:spAutoFit/>
          </a:bodyPr>
          <a:lstStyle/>
          <a:p>
            <a:r>
              <a:rPr lang="cs-CZ" dirty="0"/>
              <a:t>Historický vývoj vyučovacích metod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86D9A7-9DD8-7347-88B1-875DF8A46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887" y="1370038"/>
            <a:ext cx="5016000" cy="461665"/>
          </a:xfrm>
        </p:spPr>
        <p:txBody>
          <a:bodyPr>
            <a:spAutoFit/>
          </a:bodyPr>
          <a:lstStyle/>
          <a:p>
            <a:r>
              <a:rPr lang="cs-CZ" sz="2400" dirty="0"/>
              <a:t>Jak se lidé - děti dříve učili?</a:t>
            </a:r>
          </a:p>
        </p:txBody>
      </p:sp>
    </p:spTree>
    <p:extLst>
      <p:ext uri="{BB962C8B-B14F-4D97-AF65-F5344CB8AC3E}">
        <p14:creationId xmlns:p14="http://schemas.microsoft.com/office/powerpoint/2010/main" val="45132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609E1A-A80D-6C18-AF93-1B54A680E09F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56B558-8930-41C4-EE74-E744D4D9D9E8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FC46-ECE3-8792-7B36-1F48FBF6CCDE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0D1657-CAA2-1AA8-A5BA-F8F23082967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07876A-6574-842E-9FDA-B7B27EB4FA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835" y="1538140"/>
            <a:ext cx="11110503" cy="4785926"/>
          </a:xfrm>
        </p:spPr>
        <p:txBody>
          <a:bodyPr/>
          <a:lstStyle/>
          <a:p>
            <a:r>
              <a:rPr lang="cs-CZ" sz="2000" dirty="0">
                <a:cs typeface="Arial" charset="0"/>
              </a:rPr>
              <a:t>Konstruktivistický přístup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pedagogický proud, který klade důraz na procesy objevování, rozšiřování poznávacích struktur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poznávání se děje konstruováním tak, že nové informace si žák řadí do existujících smysluplných struktur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konstruktivistické koncepce vyučování předpokládají, že poznání je strukturováno aktivitou žáka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žáci chápou učení jako aktivní proces, v němž sami konstruují své vědění</a:t>
            </a:r>
          </a:p>
          <a:p>
            <a:endParaRPr lang="cs-CZ" sz="2000" dirty="0">
              <a:cs typeface="Arial" charset="0"/>
            </a:endParaRPr>
          </a:p>
          <a:p>
            <a:r>
              <a:rPr lang="cs-CZ" sz="2000" dirty="0">
                <a:cs typeface="Arial" charset="0"/>
              </a:rPr>
              <a:t>Transmisivní přístup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klade důraz na předávání poznatků, které učitel hodnotí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dogmatické pojetí nezahrnuje zkušenosti žáka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učitele považuje za garanta pravdy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na žákovi je, aby si znalosti osvojil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51384" y="553297"/>
            <a:ext cx="4680000" cy="461665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Pedagogické přístupy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164876" cy="424732"/>
          </a:xfrm>
        </p:spPr>
        <p:txBody>
          <a:bodyPr wrap="square">
            <a:spAutoFit/>
          </a:bodyPr>
          <a:lstStyle/>
          <a:p>
            <a:r>
              <a:rPr lang="cs-CZ" sz="2400" b="1" dirty="0">
                <a:cs typeface="Arial" charset="0"/>
              </a:rPr>
              <a:t>Faktory ovlivňující volbu metod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926155" y="1938903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Druh vzdělávací instituce (ZŠ)</a:t>
            </a:r>
          </a:p>
          <a:p>
            <a:r>
              <a:rPr lang="cs-CZ" sz="2400" dirty="0"/>
              <a:t>Zákonitosti a zásady výchovně vzdělávacího procesu</a:t>
            </a:r>
          </a:p>
          <a:p>
            <a:r>
              <a:rPr lang="cs-CZ" sz="2400" dirty="0"/>
              <a:t>Charakter předmětu</a:t>
            </a:r>
          </a:p>
          <a:p>
            <a:r>
              <a:rPr lang="cs-CZ" sz="2400" dirty="0"/>
              <a:t>Organizační formy</a:t>
            </a:r>
          </a:p>
          <a:p>
            <a:r>
              <a:rPr lang="cs-CZ" sz="2400" dirty="0"/>
              <a:t>Učební možnosti žáků a jejich předpoklady</a:t>
            </a:r>
          </a:p>
          <a:p>
            <a:r>
              <a:rPr lang="cs-CZ" sz="2400" dirty="0"/>
              <a:t>Psychické zvláštnosti žáků mladšího školního věku</a:t>
            </a:r>
          </a:p>
          <a:p>
            <a:r>
              <a:rPr lang="cs-CZ" sz="2400" dirty="0"/>
              <a:t>Zvláštnosti vnějších podmínek vyučování</a:t>
            </a:r>
          </a:p>
          <a:p>
            <a:r>
              <a:rPr lang="cs-CZ" sz="2400" dirty="0"/>
              <a:t>Osobnost učitele</a:t>
            </a:r>
          </a:p>
          <a:p>
            <a:r>
              <a:rPr lang="cs-CZ" sz="2400" dirty="0"/>
              <a:t>Zasazení metody v  systému metod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29782" y="159095"/>
            <a:ext cx="52087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>
                <a:solidFill>
                  <a:schemeClr val="accent1"/>
                </a:solidFill>
              </a:rPr>
              <a:t>Systém metod výuky</a:t>
            </a:r>
            <a:endParaRPr lang="cs-CZ" sz="2800" dirty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218A996-BCD9-F470-8C68-6FD149BA8DC8}"/>
              </a:ext>
            </a:extLst>
          </p:cNvPr>
          <p:cNvSpPr txBox="1"/>
          <p:nvPr/>
        </p:nvSpPr>
        <p:spPr>
          <a:xfrm>
            <a:off x="9706206" y="6003572"/>
            <a:ext cx="2470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cs-CZ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le I. J. </a:t>
            </a:r>
            <a:r>
              <a:rPr lang="cs-CZ" sz="1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Lerner</a:t>
            </a:r>
            <a:r>
              <a:rPr lang="cs-CZ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1986</a:t>
            </a:r>
            <a:endParaRPr lang="cs-CZ" dirty="0"/>
          </a:p>
        </p:txBody>
      </p:sp>
      <p:graphicFrame>
        <p:nvGraphicFramePr>
          <p:cNvPr id="10" name="Zástupný symbol pro obsah 4">
            <a:extLst>
              <a:ext uri="{FF2B5EF4-FFF2-40B4-BE49-F238E27FC236}">
                <a16:creationId xmlns:a16="http://schemas.microsoft.com/office/drawing/2014/main" id="{D30B27F4-BB80-FD56-BB72-A6A6CD7A3E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597551"/>
              </p:ext>
            </p:extLst>
          </p:nvPr>
        </p:nvGraphicFramePr>
        <p:xfrm>
          <a:off x="2192278" y="1302095"/>
          <a:ext cx="8928992" cy="3825998"/>
        </p:xfrm>
        <a:graphic>
          <a:graphicData uri="http://schemas.openxmlformats.org/drawingml/2006/table">
            <a:tbl>
              <a:tblPr/>
              <a:tblGrid>
                <a:gridCol w="2440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8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4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Subsystém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Modalita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3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Informačně receptivní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Přednáška, výklad, rozhovor, instruktáž, demonstrační výklad, řešení neproblémových úloh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Problémová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Problémový výklad, demonstračně problémový výklad, heuristický rozhovor, řešení problémových úloh, řízená diskuse, didaktické hry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Výzkumná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Samostatná experimentální a teoretická činnost, řešení badatelských úloh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1389" y="2206368"/>
            <a:ext cx="5744830" cy="25006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výchovnosti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vědeckosti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spojení teorie s praxí a školy se životem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komplexního rozvoje osobnosti žáka aj.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83523" y="985508"/>
            <a:ext cx="52087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  <a:cs typeface="Arial" charset="0"/>
              </a:rPr>
              <a:t>Didaktické principy </a:t>
            </a:r>
            <a:endParaRPr lang="cs-CZ" sz="2800" dirty="0">
              <a:solidFill>
                <a:schemeClr val="accent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7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BF1E25-2B32-01D7-EEA5-F2F88F787DE4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C4121-0AFB-424B-F256-2E25F7655476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179E0A-2390-DED2-8DBA-BC092FCAF8E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7D6BD1-92F5-7134-20FF-A408F6A43C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95C277-98AB-A4A6-E71D-80DAA448CD37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18345" y="483219"/>
            <a:ext cx="5763000" cy="48013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b="1" dirty="0">
                <a:solidFill>
                  <a:schemeClr val="accent1"/>
                </a:solidFill>
              </a:rPr>
              <a:t>Přehled vyučovacích metod</a:t>
            </a:r>
          </a:p>
        </p:txBody>
      </p:sp>
      <p:pic>
        <p:nvPicPr>
          <p:cNvPr id="8" name="Picture 5" descr="C:\Users\Hugo\Desktop\Didaktické praktikum\Obrázkky\METODY.png">
            <a:extLst>
              <a:ext uri="{FF2B5EF4-FFF2-40B4-BE49-F238E27FC236}">
                <a16:creationId xmlns:a16="http://schemas.microsoft.com/office/drawing/2014/main" id="{1ECB6DE3-ED07-53E4-046F-6C4E3F94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31" y="1379493"/>
            <a:ext cx="10059298" cy="5119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216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5242" y="260648"/>
            <a:ext cx="9351318" cy="3524042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/>
              <a:t>ČERPÁNO Z LITERATURY:</a:t>
            </a:r>
          </a:p>
          <a:p>
            <a:pPr>
              <a:defRPr/>
            </a:pPr>
            <a:endParaRPr lang="cs-CZ" sz="2400" dirty="0"/>
          </a:p>
          <a:p>
            <a:r>
              <a:rPr lang="cs-CZ" sz="2000" dirty="0"/>
              <a:t>Skalková, Jarmila.  </a:t>
            </a:r>
            <a:r>
              <a:rPr lang="cs-CZ" sz="2000" i="1" dirty="0"/>
              <a:t>Obecná didaktika.</a:t>
            </a:r>
            <a:r>
              <a:rPr lang="cs-CZ" sz="2000" dirty="0"/>
              <a:t> Praha: ISV, 1999. ISBN 978-80-247-1821-7.</a:t>
            </a:r>
          </a:p>
          <a:p>
            <a:r>
              <a:rPr lang="cs-CZ" sz="2000" dirty="0" err="1"/>
              <a:t>Kalhous,Zdeněk</a:t>
            </a:r>
            <a:r>
              <a:rPr lang="cs-CZ" sz="2000" dirty="0"/>
              <a:t>, Obst, Otto a kol. </a:t>
            </a:r>
            <a:r>
              <a:rPr lang="cs-CZ" sz="2000" i="1" dirty="0"/>
              <a:t>Školní didaktika.</a:t>
            </a:r>
            <a:r>
              <a:rPr lang="cs-CZ" sz="2000" dirty="0"/>
              <a:t> Praha: Portál, 2002. ISBN 978-80-7367-571-4.</a:t>
            </a:r>
          </a:p>
          <a:p>
            <a:r>
              <a:rPr lang="cs-CZ" sz="2000" dirty="0"/>
              <a:t>Vališová, Alena a Miroslava Kovaříková. </a:t>
            </a:r>
            <a:r>
              <a:rPr lang="cs-CZ" sz="2000" i="1" dirty="0"/>
              <a:t>Obecná didaktika. </a:t>
            </a:r>
            <a:r>
              <a:rPr lang="cs-CZ" sz="2000" dirty="0"/>
              <a:t>Praha: </a:t>
            </a:r>
            <a:r>
              <a:rPr lang="cs-CZ" sz="2000" dirty="0" err="1"/>
              <a:t>Grada</a:t>
            </a:r>
            <a:r>
              <a:rPr lang="cs-CZ" sz="2000" dirty="0"/>
              <a:t>, 2021. ISBN 978-80-271-4522-5.</a:t>
            </a:r>
          </a:p>
          <a:p>
            <a:r>
              <a:rPr lang="cs-CZ" sz="2000" dirty="0"/>
              <a:t>Mojžíšek, Lubomír. </a:t>
            </a:r>
            <a:r>
              <a:rPr lang="cs-CZ" sz="2000" i="1" dirty="0"/>
              <a:t>Didaktika. Teorie vzdělání a vyučování</a:t>
            </a:r>
            <a:r>
              <a:rPr lang="cs-CZ" sz="2000" dirty="0"/>
              <a:t>. Praha: SPN, 1988. </a:t>
            </a:r>
          </a:p>
          <a:p>
            <a:r>
              <a:rPr lang="cs-CZ" sz="2000" dirty="0" err="1"/>
              <a:t>Lerner</a:t>
            </a:r>
            <a:r>
              <a:rPr lang="cs-CZ" sz="2000" dirty="0"/>
              <a:t>, I. J. </a:t>
            </a:r>
            <a:r>
              <a:rPr lang="cs-CZ" sz="2000" i="1" dirty="0"/>
              <a:t>Didaktické základy metod výuky</a:t>
            </a:r>
            <a:r>
              <a:rPr lang="cs-CZ" sz="2000" dirty="0"/>
              <a:t>. Praha : SPN, 1986.</a:t>
            </a:r>
          </a:p>
        </p:txBody>
      </p:sp>
    </p:spTree>
    <p:extLst>
      <p:ext uri="{BB962C8B-B14F-4D97-AF65-F5344CB8AC3E}">
        <p14:creationId xmlns:p14="http://schemas.microsoft.com/office/powerpoint/2010/main" val="34539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589</Words>
  <Application>Microsoft Office PowerPoint</Application>
  <PresentationFormat>Širokoúhlá obrazovka</PresentationFormat>
  <Paragraphs>70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Okruh č. 8: Vyučovací metody</vt:lpstr>
      <vt:lpstr>Prezentace aplikace PowerPoint</vt:lpstr>
      <vt:lpstr>Historický vývoj vyučovacích metod</vt:lpstr>
      <vt:lpstr>Prezentace aplikace PowerPoint</vt:lpstr>
      <vt:lpstr>Faktory ovlivňující volbu metod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124</cp:revision>
  <dcterms:created xsi:type="dcterms:W3CDTF">2023-04-24T08:53:15Z</dcterms:created>
  <dcterms:modified xsi:type="dcterms:W3CDTF">2023-11-20T21:15:25Z</dcterms:modified>
</cp:coreProperties>
</file>