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31" r:id="rId2"/>
    <p:sldId id="574" r:id="rId3"/>
    <p:sldId id="333" r:id="rId4"/>
    <p:sldId id="334" r:id="rId5"/>
    <p:sldId id="400" r:id="rId6"/>
    <p:sldId id="399" r:id="rId7"/>
    <p:sldId id="262" r:id="rId8"/>
    <p:sldId id="575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19" y="3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6EED6-44A8-4433-A63B-EFC62D875C3E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DFBA70-6527-4601-A9C2-98F65E4A2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9101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524613-EB23-46BD-B00A-3C4E75F62B4C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191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1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Největší podíl v lidského organismu má voda. Proto pro udržování objemové homeostázy má klíčový význam bilance vody.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Člověk je „obrazně řečeno“ takový chodící sud s vodou. U kojenců tvoří voda téměř tři čtvrtiny hmotnosti těla. U mladých mužů tvoří voda 60-65% tělesné hmotnosti, u mladých žen, díky </a:t>
            </a:r>
            <a:r>
              <a:rPr lang="cs-CZ" dirty="0" err="1"/>
              <a:t>relativě</a:t>
            </a:r>
            <a:r>
              <a:rPr lang="cs-CZ" dirty="0"/>
              <a:t> většímu podílu tukové tkáně jen 50-55%. S věkem procentuální podíl vody klesá… Protože tuková tkáň obsahuje relativně menší procento vody než ostatní tkáně, u tlouštíků voda tvoří menší procento než u štíhlých jedinců.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59F5BC-737E-4994-AFD5-948AD60E16F8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8925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3D3060-0227-4DC0-809F-E73CA7ADD38D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193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3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V buňkách je zhruba dvojnásobek vody než v mimobuněčné extracelulární tekutině. Při šedesátiprocentním obsahu vody u muže vážícího 75 kg je množství celkové tělesné vody cca 45 litrů. V buňkách bude tedy asi 30 litrů a v extracelulární tekutině polovička – tedy 15 litů. </a:t>
            </a:r>
            <a:r>
              <a:rPr lang="cs-CZ" dirty="0" err="1"/>
              <a:t>lntersticiální</a:t>
            </a:r>
            <a:r>
              <a:rPr lang="cs-CZ" dirty="0"/>
              <a:t> tekutiny je zhruba čtyřnásobek objemu plazmy. Z patnácti litrů intersticiální tekutiny na plazmu tedy připadají tři litry a v intersticiální tekutině je třikrát tolik - 12 litrů. Objem krve je cca 5 litrů - při zhruba čtyřicetiprocentním hematokritu z těchto pěti litrů krve připadá na erytrocyty dva litry a tři litry je plazma. Voda v erytrocytech patří ale k intracelulární tekutině.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0FF7EA-ADD7-4352-8DA9-1588511C73FD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194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Vodu nepřijímáme pouze při pití a v jídle – denně se zhruba půl litru tvoří v metabolismu. Stejné množství vody se za den odpaří v plicích při dýchání. Pitím a potravou přijímáme denně zhruba 2 litry. Potem a odpařováním z kůže ztrácíme, v závislosti na teplotě, více než půl litru vody denně. Stolicí odchází za normálních okolností zhruba desetina litru. </a:t>
            </a:r>
          </a:p>
          <a:p>
            <a:pPr eaLnBrk="1" hangingPunct="1"/>
            <a:r>
              <a:rPr lang="cs-CZ" dirty="0"/>
              <a:t>Bilance se dorovnává díky ledvinám, které vyloučí 1-2 litry moči. V udržování vyrovnané bilance vody hrají ledviny klíčovou regulační úlohu – při nedostatku vody sníží její vylučování a při nadbytku jej zvýší. </a:t>
            </a:r>
          </a:p>
          <a:p>
            <a:pPr eaLnBrk="1" hangingPunct="1"/>
            <a:r>
              <a:rPr lang="cs-CZ" dirty="0"/>
              <a:t>Neméně důležitou regulační úlohu má také centrální nervový systém – prostřednictvím pocitu žízně reguluje příjem vody do organismu.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AEFB40-3811-4255-9002-A7E7F931DE18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195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Voda </a:t>
            </a:r>
            <a:r>
              <a:rPr lang="cs-CZ" dirty="0" err="1"/>
              <a:t>nůže</a:t>
            </a:r>
            <a:r>
              <a:rPr lang="cs-CZ" dirty="0"/>
              <a:t> vodními kanálky prostupovat do buněk a proto je extracelulární a intracelulární tekutina jsou v osmotickém ekvilibriu. Volná prostupnost ale neplatí pro ionty. Koncentraci iontů v buňkách ovlivňuje různá prostupnost kanálků pro ionty a příslušné pumpy (zejména aktivní </a:t>
            </a:r>
            <a:r>
              <a:rPr lang="cs-CZ" dirty="0" err="1"/>
              <a:t>Natrio</a:t>
            </a:r>
            <a:r>
              <a:rPr lang="cs-CZ" dirty="0"/>
              <a:t>-kaliová pumpa). Buňka aktivně uchovává rozdílné iontové složení než intersticiální tekutina, která ji obklopuje. </a:t>
            </a:r>
          </a:p>
          <a:p>
            <a:pPr eaLnBrk="1" hangingPunct="1"/>
            <a:endParaRPr lang="cs-CZ" dirty="0"/>
          </a:p>
          <a:p>
            <a:pPr eaLnBrk="1" hangingPunct="1"/>
            <a:r>
              <a:rPr lang="cs-CZ" dirty="0"/>
              <a:t>Podstatné je, že jak nitrobuněčná tak i extracelulární tekutina jsou elektroneutrální – tj. uvnitř buněk se náboj aniontů se rovná náboji aniontů, stejně tak v extracelulární tekutině je z hlediska náboje počet kladných a záporných nábojů co do celkových koncentrací vyrovnaný. </a:t>
            </a:r>
          </a:p>
          <a:p>
            <a:pPr eaLnBrk="1" hangingPunct="1"/>
            <a:endParaRPr lang="cs-CZ" dirty="0"/>
          </a:p>
          <a:p>
            <a:pPr eaLnBrk="1" hangingPunct="1"/>
            <a:r>
              <a:rPr lang="cs-CZ" dirty="0" err="1"/>
              <a:t>Elektroneutralita</a:t>
            </a:r>
            <a:r>
              <a:rPr lang="cs-CZ" dirty="0"/>
              <a:t> extracelulární a intracelulární tekutiny není v rozporu s tím, že buněčná membrána je elektricky nabitá – na vnitřní straně membrány je záporný náboj – u nervových a svalových buněk při depolarizaci membrány se při šíření akčního potenciálu může tento náboj na membráně dočasně měnit. Rozdíl potenciálů na membráně je jen lokální nahromadění kladných a záporných iontů. Membrána buněk se chová jako kondenzátor – na vnitřní straně buněčné membrány převládají záporně nabité částice a zvnějšku kladné. Vnitřek buňky je však elektroneutrální – koncentrace aniontů a kationtů jsou vyrovnané – lokální rozdíly, které vytvářejí membránový potenciál jsou o mnoho řádů menší.</a:t>
            </a:r>
          </a:p>
          <a:p>
            <a:pPr eaLnBrk="1" hangingPunct="1"/>
            <a:endParaRPr lang="cs-CZ" dirty="0"/>
          </a:p>
          <a:p>
            <a:pPr eaLnBrk="1" hangingPunct="1"/>
            <a:r>
              <a:rPr lang="cs-CZ" dirty="0"/>
              <a:t>Hlavním extracelulárními ionty je sodík a chlorid. Sodíku ho cca 140 </a:t>
            </a:r>
            <a:r>
              <a:rPr lang="cs-CZ" dirty="0" err="1"/>
              <a:t>mmol</a:t>
            </a:r>
            <a:r>
              <a:rPr lang="cs-CZ" dirty="0"/>
              <a:t>/litr, chloridy jsou v menší koncentraci – cca kolem 104 </a:t>
            </a:r>
            <a:r>
              <a:rPr lang="cs-CZ" dirty="0" err="1"/>
              <a:t>mmol</a:t>
            </a:r>
            <a:r>
              <a:rPr lang="cs-CZ" dirty="0"/>
              <a:t>/l. Především díky Na/K pumpě je koncentrace sodíku v buňkách mnohem menší.  Hlavním intracelulárním kationtem je draslík. V extracelulární tekutině je nízká hladina draslíku udržována regulačními mechanismy v úzkém rozmezí. </a:t>
            </a:r>
            <a:r>
              <a:rPr lang="cs-CZ" dirty="0" err="1"/>
              <a:t>Bikarbonátové</a:t>
            </a:r>
            <a:r>
              <a:rPr lang="cs-CZ" dirty="0"/>
              <a:t> ionty, které jsou součástí </a:t>
            </a:r>
            <a:r>
              <a:rPr lang="cs-CZ" dirty="0" err="1"/>
              <a:t>bikarbonátového</a:t>
            </a:r>
            <a:r>
              <a:rPr lang="cs-CZ" dirty="0"/>
              <a:t> </a:t>
            </a:r>
            <a:r>
              <a:rPr lang="cs-CZ" dirty="0" err="1"/>
              <a:t>pufračního</a:t>
            </a:r>
            <a:r>
              <a:rPr lang="cs-CZ" dirty="0"/>
              <a:t> systému závisí na pH a hladině oxidu uhličitého. V buňkách je pH nižší než v </a:t>
            </a:r>
            <a:r>
              <a:rPr lang="cs-CZ" dirty="0" err="1"/>
              <a:t>intersticiu</a:t>
            </a:r>
            <a:r>
              <a:rPr lang="cs-CZ" dirty="0"/>
              <a:t>, (pohybuje se kolem 7 – 7.1) a proto koncentrace bikarbonátů v buňkách je nižší.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040D08-B14A-4B7C-BD95-B0D92D4C15A0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196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6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Sodík a chloridy osmoticky váži vodu a tvoří největší část osmolarity extracelulární tekutiny. Objem extracelulární tekutiny proto závisí na bilanci hlavních iontů extracelulární tekutiny - sodíku a chloridů.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084541-C6E7-47E6-B4D5-4914D5757BC6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198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8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Organismus má dobře vyvinutý mechanismus regulace sodíku – příjem sodíku může kolísat ve velkém rozsahu, ledviny jsou schopny udržovat bilanci sodíku – a vypřádat se s jeho sníženým nebo zvýšeným příjmem. Je třeba poznamenat, že lidský organismus díky evoluci lépe zvládá nedostatek sodíku než jejich nadbytečný příjem – dlouhodobý zvýšený příjem sodíku a chloridů může u některých jedinců podporuje vznik hypertenze. </a:t>
            </a:r>
          </a:p>
          <a:p>
            <a:pPr eaLnBrk="1" hangingPunct="1"/>
            <a:r>
              <a:rPr lang="cs-CZ" dirty="0"/>
              <a:t>Hlavním regulačním orgánem, ovlivňujícím bilanci sodíku jsou ledviny. Sodík se v menším množství ztrácí stolicí a potem. 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084541-C6E7-47E6-B4D5-4914D5757BC6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198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8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Přesto, že koncentrace chloridů v extracelulární tekutině je menší než koncentrace sodíku, bilance chloridů odpovídá bilanci sodíku. Chloridy nejvíce přijímáme jako sůl </a:t>
            </a:r>
            <a:r>
              <a:rPr lang="cs-CZ" dirty="0" err="1"/>
              <a:t>NaCl</a:t>
            </a:r>
            <a:r>
              <a:rPr lang="cs-CZ" dirty="0"/>
              <a:t> (tedy ekvimolárně se sodíkem) a z organismu sodík ztrácíme zhruba ekvimolárně s chloridy.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56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79C080-EA46-3A10-B71D-70002305CC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9523862-EE60-6E7B-33CC-5A38B5F92C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84C4BB1-36A7-5CCD-1E4D-E2D09E3B0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A853B-0D58-498F-AD35-A8587152C51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4FDE8E8-615C-00F2-B6C1-34BBF0D19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4FEFB5C-6764-82E6-F918-F4B2757A6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D48F-1950-458E-AA11-62EFF0F7F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4842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2BC4F9-CA29-CCF7-B434-0C594DCC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43D5D3D-86A2-135D-3A59-177ED89936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F52ECF5-15BC-E1AC-B37E-5390BE6A7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A853B-0D58-498F-AD35-A8587152C51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0248E53-4A22-C07C-A9C4-C2A417BBC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8CBC092-BCD7-3BE1-6CD2-9620CA6C2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D48F-1950-458E-AA11-62EFF0F7F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9866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E7F726B-D49F-6DCD-1F5E-9C5886F16D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4E5E932-BEC8-EC2D-A353-3069468E49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E89C55-47FA-68D1-AD0B-729002D44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A853B-0D58-498F-AD35-A8587152C51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822B806-ADEC-0973-58D6-3707A087B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21D3D6F-79AF-38AB-8908-29D4B1D74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D48F-1950-458E-AA11-62EFF0F7F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807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FDD33F-5C2A-B6F3-C899-CE7AC836B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F73BD7-7CA2-B1B0-7683-61183F8D8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E3B9F10-31F0-30CE-D012-CB93D114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A853B-0D58-498F-AD35-A8587152C51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C9411FE-E806-0BF7-B33B-5C15AD603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65FDF60-D78D-74E5-D231-FF72D59D9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D48F-1950-458E-AA11-62EFF0F7F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874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FE40F1-72CC-A2DF-8BBA-429566D70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D9576A9-264A-1978-15D6-104C343E8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31ECF5-1B0A-A9E6-19E3-3B269E26D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A853B-0D58-498F-AD35-A8587152C51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B6EF0A3-F1B1-A40E-C6C0-2A256C4EE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A19029E-BB1E-E969-1198-6DD915D66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D48F-1950-458E-AA11-62EFF0F7F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5240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638D59-6CB2-E6C8-A5E9-06A8CB420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0808C1-4200-555A-5166-A72DD6A2E0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ADFC4EE-C69C-F6A2-B229-7884C2610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C86D025-ECCF-2390-312D-9D254E30B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A853B-0D58-498F-AD35-A8587152C51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6AA08A3-0331-CF97-7821-5B58DFA87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5D067F7-5A5D-192C-307B-FCA8F020A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D48F-1950-458E-AA11-62EFF0F7F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6104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39927E-5308-6EC4-63A3-0EE322B5D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491ACB5-E0C4-92D5-6336-DC38EFF8D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8F38735-9E9E-1D15-6C76-01A58D6C4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DDB4530-EBB3-8898-2751-94672E9AE5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5A4E7E9-AD96-2AD0-4379-1090E6C5BB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1BB51B9-23B6-7985-C017-04EAA5457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A853B-0D58-498F-AD35-A8587152C51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27360DA-F65D-B6DE-6F47-6C4F7145E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C642EA7-2155-423D-E4D0-5A6D8E0A9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D48F-1950-458E-AA11-62EFF0F7F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7557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E70758-1E99-8B39-A44E-F0B20E5F5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1CF67DE-9F25-8476-ED36-C645BC8C5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A853B-0D58-498F-AD35-A8587152C51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6779FD9-26BA-E973-6A35-4B3D1D6D0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425C8-BC15-37D4-1E21-3266AD8F6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D48F-1950-458E-AA11-62EFF0F7F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7182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9DFB3BF-079F-BED0-3571-AC96F05F3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A853B-0D58-498F-AD35-A8587152C51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05DA192-3278-73A5-C8E3-FB74C127D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CA37F76-01E0-8F41-A2AE-FB3DC118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D48F-1950-458E-AA11-62EFF0F7F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568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D327E9-E5D3-C5B5-0B41-EA927305F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88F2FE-F1B7-E0CB-0782-118D63D23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A2A5FFF-684C-16CF-791A-7639AAC0DB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1551133-2BA9-9EC1-91E7-0E9019A42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A853B-0D58-498F-AD35-A8587152C51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548F333-0C0C-6C96-3A67-1FBD3CC5C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208346A-E943-73E1-A274-624243134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D48F-1950-458E-AA11-62EFF0F7F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304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96AC61-C02C-BA4F-9FC9-B8479A8E5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B8D2578-54AF-3CE8-2874-B70170CDA2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9009784-E870-DEEA-7789-6F189418A6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DADD4E8-9448-4935-A0EA-D16F1F5C1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A853B-0D58-498F-AD35-A8587152C51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F7FC480-ACED-E83C-3A70-BE52071A5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3BA50A2-518A-A738-33C4-E431C50CD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D48F-1950-458E-AA11-62EFF0F7F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6801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02081D5-99C7-9575-C66A-2E483E88F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00A935F-1680-83A9-8553-6631C0FB7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BDA0604-14C9-2C4D-37E7-72F43BFEFF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A853B-0D58-498F-AD35-A8587152C51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C0210C8-296E-9550-C2A7-CE5AABFC5A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E205F45-DAA4-C3F7-F252-1D9DD07695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3D48F-1950-458E-AA11-62EFF0F7F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9982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png"/><Relationship Id="rId10" Type="http://schemas.openxmlformats.org/officeDocument/2006/relationships/image" Target="../media/image7.jpeg"/><Relationship Id="rId4" Type="http://schemas.openxmlformats.org/officeDocument/2006/relationships/image" Target="../media/image1.png"/><Relationship Id="rId9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image" Target="../media/image13.png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accent2"/>
                </a:solidFill>
              </a:rPr>
              <a:t>Bilance vody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7">
            <a:extLst>
              <a:ext uri="{FF2B5EF4-FFF2-40B4-BE49-F238E27FC236}">
                <a16:creationId xmlns:a16="http://schemas.microsoft.com/office/drawing/2014/main" id="{9BB7C68B-1164-41AE-B3A6-F865D31596C2}"/>
              </a:ext>
            </a:extLst>
          </p:cNvPr>
          <p:cNvGrpSpPr/>
          <p:nvPr/>
        </p:nvGrpSpPr>
        <p:grpSpPr>
          <a:xfrm>
            <a:off x="2573881" y="3462175"/>
            <a:ext cx="1653650" cy="2898972"/>
            <a:chOff x="1340356" y="124484"/>
            <a:chExt cx="3789762" cy="6643736"/>
          </a:xfrm>
        </p:grpSpPr>
        <p:pic>
          <p:nvPicPr>
            <p:cNvPr id="7" name="Obrázek 6">
              <a:extLst>
                <a:ext uri="{FF2B5EF4-FFF2-40B4-BE49-F238E27FC236}">
                  <a16:creationId xmlns:a16="http://schemas.microsoft.com/office/drawing/2014/main" id="{2F27FD1D-65E7-4B5A-A3BD-30BC831C38A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75520" y="124484"/>
              <a:ext cx="2919434" cy="6643736"/>
            </a:xfrm>
            <a:prstGeom prst="rect">
              <a:avLst/>
            </a:prstGeom>
          </p:spPr>
        </p:pic>
        <p:pic>
          <p:nvPicPr>
            <p:cNvPr id="6" name="Obrázek 5">
              <a:extLst>
                <a:ext uri="{FF2B5EF4-FFF2-40B4-BE49-F238E27FC236}">
                  <a16:creationId xmlns:a16="http://schemas.microsoft.com/office/drawing/2014/main" id="{6FCDAB0F-D184-4F75-916B-6978441F873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15656"/>
            <a:stretch/>
          </p:blipFill>
          <p:spPr>
            <a:xfrm>
              <a:off x="1340356" y="1164654"/>
              <a:ext cx="3789762" cy="5603566"/>
            </a:xfrm>
            <a:prstGeom prst="rect">
              <a:avLst/>
            </a:prstGeom>
          </p:spPr>
        </p:pic>
      </p:grpSp>
      <p:grpSp>
        <p:nvGrpSpPr>
          <p:cNvPr id="12" name="Skupina 11">
            <a:extLst>
              <a:ext uri="{FF2B5EF4-FFF2-40B4-BE49-F238E27FC236}">
                <a16:creationId xmlns:a16="http://schemas.microsoft.com/office/drawing/2014/main" id="{895D82BB-3C04-4C88-BDCB-AD09B151E858}"/>
              </a:ext>
            </a:extLst>
          </p:cNvPr>
          <p:cNvGrpSpPr/>
          <p:nvPr/>
        </p:nvGrpSpPr>
        <p:grpSpPr>
          <a:xfrm>
            <a:off x="6474048" y="3314737"/>
            <a:ext cx="1273884" cy="3006359"/>
            <a:chOff x="6672064" y="107132"/>
            <a:chExt cx="2808312" cy="6627599"/>
          </a:xfrm>
        </p:grpSpPr>
        <p:pic>
          <p:nvPicPr>
            <p:cNvPr id="11" name="Obrázek 10">
              <a:extLst>
                <a:ext uri="{FF2B5EF4-FFF2-40B4-BE49-F238E27FC236}">
                  <a16:creationId xmlns:a16="http://schemas.microsoft.com/office/drawing/2014/main" id="{0F62BAE1-D45E-45D9-89C0-ACE74044B69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012305" y="107132"/>
              <a:ext cx="1876439" cy="6562773"/>
            </a:xfrm>
            <a:prstGeom prst="rect">
              <a:avLst/>
            </a:prstGeom>
          </p:spPr>
        </p:pic>
        <p:pic>
          <p:nvPicPr>
            <p:cNvPr id="10" name="Obrázek 9">
              <a:extLst>
                <a:ext uri="{FF2B5EF4-FFF2-40B4-BE49-F238E27FC236}">
                  <a16:creationId xmlns:a16="http://schemas.microsoft.com/office/drawing/2014/main" id="{00861FA9-2975-4850-9D8F-8546C231442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3838" t="15986" r="-3838" b="-371"/>
            <a:stretch/>
          </p:blipFill>
          <p:spPr>
            <a:xfrm>
              <a:off x="6672064" y="1196752"/>
              <a:ext cx="2808312" cy="5537979"/>
            </a:xfrm>
            <a:prstGeom prst="rect">
              <a:avLst/>
            </a:prstGeom>
          </p:spPr>
        </p:pic>
      </p:grpSp>
      <p:sp>
        <p:nvSpPr>
          <p:cNvPr id="20" name="Rovnoramenný trojúhelník 19">
            <a:extLst>
              <a:ext uri="{FF2B5EF4-FFF2-40B4-BE49-F238E27FC236}">
                <a16:creationId xmlns:a16="http://schemas.microsoft.com/office/drawing/2014/main" id="{69838207-AAA3-4631-B899-C687A9076447}"/>
              </a:ext>
            </a:extLst>
          </p:cNvPr>
          <p:cNvSpPr/>
          <p:nvPr/>
        </p:nvSpPr>
        <p:spPr>
          <a:xfrm>
            <a:off x="1919536" y="6375077"/>
            <a:ext cx="288032" cy="36004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" descr="Real Wood Products 59-Gallon Natural Wood Rain Barrel with in the Rain  Barrels department at Lowes.com">
            <a:extLst>
              <a:ext uri="{FF2B5EF4-FFF2-40B4-BE49-F238E27FC236}">
                <a16:creationId xmlns:a16="http://schemas.microsoft.com/office/drawing/2014/main" id="{1326BACF-3B23-4DAB-A5F1-EFB279212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072" y="5013177"/>
            <a:ext cx="1440160" cy="136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Obdélník 18">
            <a:extLst>
              <a:ext uri="{FF2B5EF4-FFF2-40B4-BE49-F238E27FC236}">
                <a16:creationId xmlns:a16="http://schemas.microsoft.com/office/drawing/2014/main" id="{3475E645-982C-4DA4-BA58-2BE1A4F2297E}"/>
              </a:ext>
            </a:extLst>
          </p:cNvPr>
          <p:cNvSpPr/>
          <p:nvPr/>
        </p:nvSpPr>
        <p:spPr>
          <a:xfrm>
            <a:off x="407368" y="6248436"/>
            <a:ext cx="3312368" cy="11271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" descr="Real Wood Products 59-Gallon Natural Wood Rain Barrel with in the Rain  Barrels department at Lowes.com">
            <a:extLst>
              <a:ext uri="{FF2B5EF4-FFF2-40B4-BE49-F238E27FC236}">
                <a16:creationId xmlns:a16="http://schemas.microsoft.com/office/drawing/2014/main" id="{6316A300-2DF0-4E25-A325-AC14068591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5651" y="5157192"/>
            <a:ext cx="1463788" cy="1201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Obdélník 23">
            <a:extLst>
              <a:ext uri="{FF2B5EF4-FFF2-40B4-BE49-F238E27FC236}">
                <a16:creationId xmlns:a16="http://schemas.microsoft.com/office/drawing/2014/main" id="{6A62E09B-3781-4561-8051-9FD336E35358}"/>
              </a:ext>
            </a:extLst>
          </p:cNvPr>
          <p:cNvSpPr/>
          <p:nvPr/>
        </p:nvSpPr>
        <p:spPr>
          <a:xfrm>
            <a:off x="4415534" y="6231966"/>
            <a:ext cx="3312368" cy="11271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vnoramenný trojúhelník 24">
            <a:extLst>
              <a:ext uri="{FF2B5EF4-FFF2-40B4-BE49-F238E27FC236}">
                <a16:creationId xmlns:a16="http://schemas.microsoft.com/office/drawing/2014/main" id="{2EC0EE31-D5C3-4236-BA7E-30D5126C5B78}"/>
              </a:ext>
            </a:extLst>
          </p:cNvPr>
          <p:cNvSpPr/>
          <p:nvPr/>
        </p:nvSpPr>
        <p:spPr>
          <a:xfrm>
            <a:off x="5927702" y="6358607"/>
            <a:ext cx="288032" cy="36004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Box 39">
            <a:extLst>
              <a:ext uri="{FF2B5EF4-FFF2-40B4-BE49-F238E27FC236}">
                <a16:creationId xmlns:a16="http://schemas.microsoft.com/office/drawing/2014/main" id="{C1084D4E-8EF1-40BB-90FA-5640FDF7C5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722" y="3881152"/>
            <a:ext cx="223224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dirty="0"/>
              <a:t>U obézních jedinců voda tvoří menší % podíl než u štíhlých</a:t>
            </a:r>
          </a:p>
        </p:txBody>
      </p:sp>
      <p:sp>
        <p:nvSpPr>
          <p:cNvPr id="29" name="Text Box 39">
            <a:extLst>
              <a:ext uri="{FF2B5EF4-FFF2-40B4-BE49-F238E27FC236}">
                <a16:creationId xmlns:a16="http://schemas.microsoft.com/office/drawing/2014/main" id="{25189197-E579-4682-817D-D332426BA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985" y="3916050"/>
            <a:ext cx="223224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dirty="0"/>
              <a:t>U obézních jedinců voda tvoří menší % podíl než u štíhlých</a:t>
            </a:r>
          </a:p>
        </p:txBody>
      </p:sp>
      <p:sp>
        <p:nvSpPr>
          <p:cNvPr id="30" name="Text Box 37">
            <a:extLst>
              <a:ext uri="{FF2B5EF4-FFF2-40B4-BE49-F238E27FC236}">
                <a16:creationId xmlns:a16="http://schemas.microsoft.com/office/drawing/2014/main" id="{79087A31-4D03-4E83-95A6-32A573A3E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9703" y="70769"/>
            <a:ext cx="164370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cs-CZ" dirty="0"/>
              <a:t>Muži po </a:t>
            </a:r>
          </a:p>
          <a:p>
            <a:pPr algn="r"/>
            <a:r>
              <a:rPr lang="cs-CZ" dirty="0"/>
              <a:t>6. </a:t>
            </a:r>
            <a:r>
              <a:rPr lang="cs-CZ" dirty="0" err="1"/>
              <a:t>deceniu</a:t>
            </a:r>
            <a:r>
              <a:rPr lang="cs-CZ" dirty="0"/>
              <a:t> :  50% tělesné hmotnosti</a:t>
            </a:r>
          </a:p>
        </p:txBody>
      </p:sp>
      <p:pic>
        <p:nvPicPr>
          <p:cNvPr id="31" name="Picture 40" descr="j0284955">
            <a:extLst>
              <a:ext uri="{FF2B5EF4-FFF2-40B4-BE49-F238E27FC236}">
                <a16:creationId xmlns:a16="http://schemas.microsoft.com/office/drawing/2014/main" id="{CDE9E3B5-9B17-4C81-B641-6160CDBC3A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/>
          <a:srcRect l="5304" r="36305"/>
          <a:stretch/>
        </p:blipFill>
        <p:spPr bwMode="auto">
          <a:xfrm>
            <a:off x="1454437" y="70769"/>
            <a:ext cx="1381125" cy="1451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Text Box 38">
            <a:extLst>
              <a:ext uri="{FF2B5EF4-FFF2-40B4-BE49-F238E27FC236}">
                <a16:creationId xmlns:a16="http://schemas.microsoft.com/office/drawing/2014/main" id="{EB78CC6D-6CC0-4F99-B06A-8F54FA274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1795" y="217439"/>
            <a:ext cx="163148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cs-CZ" dirty="0"/>
              <a:t>Ženy po </a:t>
            </a:r>
          </a:p>
          <a:p>
            <a:pPr algn="r"/>
            <a:r>
              <a:rPr lang="cs-CZ" dirty="0"/>
              <a:t>6. </a:t>
            </a:r>
            <a:r>
              <a:rPr lang="cs-CZ" dirty="0" err="1"/>
              <a:t>deceniu</a:t>
            </a:r>
            <a:r>
              <a:rPr lang="cs-CZ" dirty="0"/>
              <a:t> :  45% tělesné hmotnosti</a:t>
            </a:r>
          </a:p>
        </p:txBody>
      </p:sp>
      <p:pic>
        <p:nvPicPr>
          <p:cNvPr id="33" name="Picture 42" descr="j0284909">
            <a:extLst>
              <a:ext uri="{FF2B5EF4-FFF2-40B4-BE49-F238E27FC236}">
                <a16:creationId xmlns:a16="http://schemas.microsoft.com/office/drawing/2014/main" id="{4E007713-CB86-4990-82CD-0B19571279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print"/>
          <a:srcRect b="29047"/>
          <a:stretch/>
        </p:blipFill>
        <p:spPr bwMode="auto">
          <a:xfrm>
            <a:off x="5486368" y="104846"/>
            <a:ext cx="1381125" cy="1462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5" name="Skupina 34">
            <a:extLst>
              <a:ext uri="{FF2B5EF4-FFF2-40B4-BE49-F238E27FC236}">
                <a16:creationId xmlns:a16="http://schemas.microsoft.com/office/drawing/2014/main" id="{F2C8DE99-58A3-4850-ABAD-BB76B68CA47C}"/>
              </a:ext>
            </a:extLst>
          </p:cNvPr>
          <p:cNvGrpSpPr/>
          <p:nvPr/>
        </p:nvGrpSpPr>
        <p:grpSpPr>
          <a:xfrm>
            <a:off x="237657" y="188640"/>
            <a:ext cx="3818433" cy="3306117"/>
            <a:chOff x="237657" y="188640"/>
            <a:chExt cx="3818433" cy="3306117"/>
          </a:xfrm>
        </p:grpSpPr>
        <p:pic>
          <p:nvPicPr>
            <p:cNvPr id="4" name="Obrázek 3">
              <a:extLst>
                <a:ext uri="{FF2B5EF4-FFF2-40B4-BE49-F238E27FC236}">
                  <a16:creationId xmlns:a16="http://schemas.microsoft.com/office/drawing/2014/main" id="{13C5E0B4-9E4A-4578-A04E-A73E69D5563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82204" y="188640"/>
              <a:ext cx="1273886" cy="2898973"/>
            </a:xfrm>
            <a:prstGeom prst="rect">
              <a:avLst/>
            </a:prstGeom>
          </p:spPr>
        </p:pic>
        <p:pic>
          <p:nvPicPr>
            <p:cNvPr id="13" name="Picture 2" descr="Real Wood Products 59-Gallon Natural Wood Rain Barrel with in the Rain  Barrels department at Lowes.com">
              <a:extLst>
                <a:ext uri="{FF2B5EF4-FFF2-40B4-BE49-F238E27FC236}">
                  <a16:creationId xmlns:a16="http://schemas.microsoft.com/office/drawing/2014/main" id="{A86EFFBE-BB76-4769-B7ED-69CDE53549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657" y="1423900"/>
              <a:ext cx="1541558" cy="17279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03C1DD14-4875-4AE7-AF39-71792E5BFF5F}"/>
                </a:ext>
              </a:extLst>
            </p:cNvPr>
            <p:cNvSpPr/>
            <p:nvPr/>
          </p:nvSpPr>
          <p:spPr>
            <a:xfrm>
              <a:off x="535418" y="3008076"/>
              <a:ext cx="3312368" cy="11271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ovnoramenný trojúhelník 2">
              <a:extLst>
                <a:ext uri="{FF2B5EF4-FFF2-40B4-BE49-F238E27FC236}">
                  <a16:creationId xmlns:a16="http://schemas.microsoft.com/office/drawing/2014/main" id="{9A508636-E350-4D91-B174-0335304F6312}"/>
                </a:ext>
              </a:extLst>
            </p:cNvPr>
            <p:cNvSpPr/>
            <p:nvPr/>
          </p:nvSpPr>
          <p:spPr>
            <a:xfrm>
              <a:off x="2047586" y="3134717"/>
              <a:ext cx="288032" cy="360040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 Box 34">
              <a:extLst>
                <a:ext uri="{FF2B5EF4-FFF2-40B4-BE49-F238E27FC236}">
                  <a16:creationId xmlns:a16="http://schemas.microsoft.com/office/drawing/2014/main" id="{5AD788FB-523F-480B-9BA5-AA7313FFB4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5480" y="1763694"/>
              <a:ext cx="1541558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cs-CZ" dirty="0"/>
                <a:t>Mladí muži:  </a:t>
              </a:r>
            </a:p>
            <a:p>
              <a:pPr algn="ctr"/>
              <a:r>
                <a:rPr lang="cs-CZ" dirty="0"/>
                <a:t>60-65% </a:t>
              </a:r>
            </a:p>
            <a:p>
              <a:pPr algn="ctr"/>
              <a:r>
                <a:rPr lang="cs-CZ" dirty="0"/>
                <a:t>tělesné hmotnosti</a:t>
              </a:r>
            </a:p>
          </p:txBody>
        </p:sp>
        <p:sp>
          <p:nvSpPr>
            <p:cNvPr id="5" name="TextovéPole 4">
              <a:extLst>
                <a:ext uri="{FF2B5EF4-FFF2-40B4-BE49-F238E27FC236}">
                  <a16:creationId xmlns:a16="http://schemas.microsoft.com/office/drawing/2014/main" id="{7FEA8986-A2BF-42E0-950A-8F6D2975A0D9}"/>
                </a:ext>
              </a:extLst>
            </p:cNvPr>
            <p:cNvSpPr txBox="1"/>
            <p:nvPr/>
          </p:nvSpPr>
          <p:spPr>
            <a:xfrm>
              <a:off x="623392" y="2136962"/>
              <a:ext cx="6158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</a:t>
              </a:r>
              <a:r>
                <a:rPr lang="cs-CZ" baseline="-25000" dirty="0"/>
                <a:t>2</a:t>
              </a:r>
              <a:r>
                <a:rPr lang="cs-CZ" dirty="0"/>
                <a:t>O</a:t>
              </a:r>
              <a:endParaRPr lang="en-US" dirty="0"/>
            </a:p>
          </p:txBody>
        </p:sp>
      </p:grpSp>
      <p:sp>
        <p:nvSpPr>
          <p:cNvPr id="40" name="TextovéPole 39">
            <a:extLst>
              <a:ext uri="{FF2B5EF4-FFF2-40B4-BE49-F238E27FC236}">
                <a16:creationId xmlns:a16="http://schemas.microsoft.com/office/drawing/2014/main" id="{6765BB63-7347-4570-A57B-7CA8F4C1DE80}"/>
              </a:ext>
            </a:extLst>
          </p:cNvPr>
          <p:cNvSpPr txBox="1"/>
          <p:nvPr/>
        </p:nvSpPr>
        <p:spPr>
          <a:xfrm>
            <a:off x="612271" y="5564691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H</a:t>
            </a:r>
            <a:r>
              <a:rPr lang="cs-CZ" baseline="-25000" dirty="0"/>
              <a:t>2</a:t>
            </a:r>
            <a:r>
              <a:rPr lang="cs-CZ" dirty="0"/>
              <a:t>O</a:t>
            </a:r>
            <a:endParaRPr lang="en-US" dirty="0"/>
          </a:p>
        </p:txBody>
      </p:sp>
      <p:sp>
        <p:nvSpPr>
          <p:cNvPr id="41" name="TextovéPole 40">
            <a:extLst>
              <a:ext uri="{FF2B5EF4-FFF2-40B4-BE49-F238E27FC236}">
                <a16:creationId xmlns:a16="http://schemas.microsoft.com/office/drawing/2014/main" id="{63E0A3A9-4D83-4F25-AF0A-735031A2B926}"/>
              </a:ext>
            </a:extLst>
          </p:cNvPr>
          <p:cNvSpPr txBox="1"/>
          <p:nvPr/>
        </p:nvSpPr>
        <p:spPr>
          <a:xfrm>
            <a:off x="4630888" y="5628392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H</a:t>
            </a:r>
            <a:r>
              <a:rPr lang="cs-CZ" baseline="-25000" dirty="0"/>
              <a:t>2</a:t>
            </a:r>
            <a:r>
              <a:rPr lang="cs-CZ" dirty="0"/>
              <a:t>O</a:t>
            </a:r>
            <a:endParaRPr lang="en-US" dirty="0"/>
          </a:p>
        </p:txBody>
      </p:sp>
      <p:grpSp>
        <p:nvGrpSpPr>
          <p:cNvPr id="38" name="Skupina 37">
            <a:extLst>
              <a:ext uri="{FF2B5EF4-FFF2-40B4-BE49-F238E27FC236}">
                <a16:creationId xmlns:a16="http://schemas.microsoft.com/office/drawing/2014/main" id="{E5BA7ADD-41FD-4178-8401-3E0FAC0852A1}"/>
              </a:ext>
            </a:extLst>
          </p:cNvPr>
          <p:cNvGrpSpPr/>
          <p:nvPr/>
        </p:nvGrpSpPr>
        <p:grpSpPr>
          <a:xfrm>
            <a:off x="4141111" y="204014"/>
            <a:ext cx="3580021" cy="3296994"/>
            <a:chOff x="4141111" y="204014"/>
            <a:chExt cx="3580021" cy="3296994"/>
          </a:xfrm>
        </p:grpSpPr>
        <p:pic>
          <p:nvPicPr>
            <p:cNvPr id="9" name="Obrázek 8">
              <a:extLst>
                <a:ext uri="{FF2B5EF4-FFF2-40B4-BE49-F238E27FC236}">
                  <a16:creationId xmlns:a16="http://schemas.microsoft.com/office/drawing/2014/main" id="{FD24D489-B85A-48CE-94FB-F8AE07E36AF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852492" y="204014"/>
              <a:ext cx="813727" cy="2845978"/>
            </a:xfrm>
            <a:prstGeom prst="rect">
              <a:avLst/>
            </a:prstGeom>
          </p:spPr>
        </p:pic>
        <p:pic>
          <p:nvPicPr>
            <p:cNvPr id="15" name="Picture 2" descr="Real Wood Products 59-Gallon Natural Wood Rain Barrel with in the Rain  Barrels department at Lowes.com">
              <a:extLst>
                <a:ext uri="{FF2B5EF4-FFF2-40B4-BE49-F238E27FC236}">
                  <a16:creationId xmlns:a16="http://schemas.microsoft.com/office/drawing/2014/main" id="{08F0423B-9652-47E9-BBC1-59E22A9096B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1111" y="1596299"/>
              <a:ext cx="1541558" cy="15446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Obdélník 15">
              <a:extLst>
                <a:ext uri="{FF2B5EF4-FFF2-40B4-BE49-F238E27FC236}">
                  <a16:creationId xmlns:a16="http://schemas.microsoft.com/office/drawing/2014/main" id="{D36F20D6-4797-4F9A-AAB5-C0644CEB37EA}"/>
                </a:ext>
              </a:extLst>
            </p:cNvPr>
            <p:cNvSpPr/>
            <p:nvPr/>
          </p:nvSpPr>
          <p:spPr>
            <a:xfrm>
              <a:off x="4408764" y="3014327"/>
              <a:ext cx="3312368" cy="11271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vnoramenný trojúhelník 16">
              <a:extLst>
                <a:ext uri="{FF2B5EF4-FFF2-40B4-BE49-F238E27FC236}">
                  <a16:creationId xmlns:a16="http://schemas.microsoft.com/office/drawing/2014/main" id="{CE09778D-0496-487F-9EBD-59F256A8F9CE}"/>
                </a:ext>
              </a:extLst>
            </p:cNvPr>
            <p:cNvSpPr/>
            <p:nvPr/>
          </p:nvSpPr>
          <p:spPr>
            <a:xfrm>
              <a:off x="5920932" y="3140968"/>
              <a:ext cx="288032" cy="360040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 Box 35">
              <a:extLst>
                <a:ext uri="{FF2B5EF4-FFF2-40B4-BE49-F238E27FC236}">
                  <a16:creationId xmlns:a16="http://schemas.microsoft.com/office/drawing/2014/main" id="{5992C51C-8F6B-45B7-89E4-D8AA0E7543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71316" y="1696782"/>
              <a:ext cx="1509479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cs-CZ" dirty="0"/>
                <a:t>Mladé ženy:  50-55% tělesné hmotnosti</a:t>
              </a:r>
            </a:p>
          </p:txBody>
        </p:sp>
        <p:sp>
          <p:nvSpPr>
            <p:cNvPr id="43" name="TextovéPole 42">
              <a:extLst>
                <a:ext uri="{FF2B5EF4-FFF2-40B4-BE49-F238E27FC236}">
                  <a16:creationId xmlns:a16="http://schemas.microsoft.com/office/drawing/2014/main" id="{0AE9132B-468C-4878-A4B8-1EF9D46A2D93}"/>
                </a:ext>
              </a:extLst>
            </p:cNvPr>
            <p:cNvSpPr txBox="1"/>
            <p:nvPr/>
          </p:nvSpPr>
          <p:spPr>
            <a:xfrm>
              <a:off x="4603953" y="2267580"/>
              <a:ext cx="6158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</a:t>
              </a:r>
              <a:r>
                <a:rPr lang="cs-CZ" baseline="-25000" dirty="0"/>
                <a:t>2</a:t>
              </a:r>
              <a:r>
                <a:rPr lang="cs-CZ" dirty="0"/>
                <a:t>O</a:t>
              </a:r>
              <a:endParaRPr lang="en-US" dirty="0"/>
            </a:p>
          </p:txBody>
        </p:sp>
      </p:grpSp>
      <p:sp>
        <p:nvSpPr>
          <p:cNvPr id="39" name="TextovéPole 38">
            <a:extLst>
              <a:ext uri="{FF2B5EF4-FFF2-40B4-BE49-F238E27FC236}">
                <a16:creationId xmlns:a16="http://schemas.microsoft.com/office/drawing/2014/main" id="{FD596B2D-6711-4840-953A-EF37862B68EA}"/>
              </a:ext>
            </a:extLst>
          </p:cNvPr>
          <p:cNvSpPr txBox="1"/>
          <p:nvPr/>
        </p:nvSpPr>
        <p:spPr>
          <a:xfrm>
            <a:off x="8167353" y="4107546"/>
            <a:ext cx="329906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Největší podíl hmotnosti člověka tvoří voda</a:t>
            </a:r>
            <a:endParaRPr lang="en-US" sz="3200" b="1" dirty="0"/>
          </a:p>
        </p:txBody>
      </p: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55DF46C3-1069-479B-9229-2AEC6FA87BB1}"/>
              </a:ext>
            </a:extLst>
          </p:cNvPr>
          <p:cNvGrpSpPr/>
          <p:nvPr/>
        </p:nvGrpSpPr>
        <p:grpSpPr>
          <a:xfrm>
            <a:off x="8291336" y="899659"/>
            <a:ext cx="3565304" cy="2601349"/>
            <a:chOff x="8291336" y="899659"/>
            <a:chExt cx="3565304" cy="2601349"/>
          </a:xfrm>
        </p:grpSpPr>
        <p:sp>
          <p:nvSpPr>
            <p:cNvPr id="14" name="Obdélník 13">
              <a:extLst>
                <a:ext uri="{FF2B5EF4-FFF2-40B4-BE49-F238E27FC236}">
                  <a16:creationId xmlns:a16="http://schemas.microsoft.com/office/drawing/2014/main" id="{82429D9C-2155-4BCB-8D59-654194372BA7}"/>
                </a:ext>
              </a:extLst>
            </p:cNvPr>
            <p:cNvSpPr/>
            <p:nvPr/>
          </p:nvSpPr>
          <p:spPr>
            <a:xfrm>
              <a:off x="8594606" y="2010555"/>
              <a:ext cx="786715" cy="950099"/>
            </a:xfrm>
            <a:custGeom>
              <a:avLst/>
              <a:gdLst>
                <a:gd name="connsiteX0" fmla="*/ 0 w 826744"/>
                <a:gd name="connsiteY0" fmla="*/ 0 h 966578"/>
                <a:gd name="connsiteX1" fmla="*/ 826744 w 826744"/>
                <a:gd name="connsiteY1" fmla="*/ 0 h 966578"/>
                <a:gd name="connsiteX2" fmla="*/ 826744 w 826744"/>
                <a:gd name="connsiteY2" fmla="*/ 966578 h 966578"/>
                <a:gd name="connsiteX3" fmla="*/ 0 w 826744"/>
                <a:gd name="connsiteY3" fmla="*/ 966578 h 966578"/>
                <a:gd name="connsiteX4" fmla="*/ 0 w 826744"/>
                <a:gd name="connsiteY4" fmla="*/ 0 h 966578"/>
                <a:gd name="connsiteX0" fmla="*/ 97182 w 826744"/>
                <a:gd name="connsiteY0" fmla="*/ 97183 h 966578"/>
                <a:gd name="connsiteX1" fmla="*/ 826744 w 826744"/>
                <a:gd name="connsiteY1" fmla="*/ 0 h 966578"/>
                <a:gd name="connsiteX2" fmla="*/ 826744 w 826744"/>
                <a:gd name="connsiteY2" fmla="*/ 966578 h 966578"/>
                <a:gd name="connsiteX3" fmla="*/ 0 w 826744"/>
                <a:gd name="connsiteY3" fmla="*/ 966578 h 966578"/>
                <a:gd name="connsiteX4" fmla="*/ 97182 w 826744"/>
                <a:gd name="connsiteY4" fmla="*/ 97183 h 966578"/>
                <a:gd name="connsiteX0" fmla="*/ 97182 w 826744"/>
                <a:gd name="connsiteY0" fmla="*/ 97183 h 966578"/>
                <a:gd name="connsiteX1" fmla="*/ 826744 w 826744"/>
                <a:gd name="connsiteY1" fmla="*/ 0 h 966578"/>
                <a:gd name="connsiteX2" fmla="*/ 826744 w 826744"/>
                <a:gd name="connsiteY2" fmla="*/ 966578 h 966578"/>
                <a:gd name="connsiteX3" fmla="*/ 0 w 826744"/>
                <a:gd name="connsiteY3" fmla="*/ 966578 h 966578"/>
                <a:gd name="connsiteX4" fmla="*/ 97182 w 826744"/>
                <a:gd name="connsiteY4" fmla="*/ 97183 h 966578"/>
                <a:gd name="connsiteX0" fmla="*/ 97182 w 826744"/>
                <a:gd name="connsiteY0" fmla="*/ 0 h 869395"/>
                <a:gd name="connsiteX1" fmla="*/ 786987 w 826744"/>
                <a:gd name="connsiteY1" fmla="*/ 0 h 869395"/>
                <a:gd name="connsiteX2" fmla="*/ 826744 w 826744"/>
                <a:gd name="connsiteY2" fmla="*/ 869395 h 869395"/>
                <a:gd name="connsiteX3" fmla="*/ 0 w 826744"/>
                <a:gd name="connsiteY3" fmla="*/ 869395 h 869395"/>
                <a:gd name="connsiteX4" fmla="*/ 97182 w 826744"/>
                <a:gd name="connsiteY4" fmla="*/ 0 h 869395"/>
                <a:gd name="connsiteX0" fmla="*/ 97182 w 826744"/>
                <a:gd name="connsiteY0" fmla="*/ 30922 h 900317"/>
                <a:gd name="connsiteX1" fmla="*/ 729561 w 826744"/>
                <a:gd name="connsiteY1" fmla="*/ 0 h 900317"/>
                <a:gd name="connsiteX2" fmla="*/ 826744 w 826744"/>
                <a:gd name="connsiteY2" fmla="*/ 900317 h 900317"/>
                <a:gd name="connsiteX3" fmla="*/ 0 w 826744"/>
                <a:gd name="connsiteY3" fmla="*/ 900317 h 900317"/>
                <a:gd name="connsiteX4" fmla="*/ 97182 w 826744"/>
                <a:gd name="connsiteY4" fmla="*/ 30922 h 900317"/>
                <a:gd name="connsiteX0" fmla="*/ 97182 w 826744"/>
                <a:gd name="connsiteY0" fmla="*/ 51186 h 920581"/>
                <a:gd name="connsiteX1" fmla="*/ 729561 w 826744"/>
                <a:gd name="connsiteY1" fmla="*/ 20264 h 920581"/>
                <a:gd name="connsiteX2" fmla="*/ 826744 w 826744"/>
                <a:gd name="connsiteY2" fmla="*/ 920581 h 920581"/>
                <a:gd name="connsiteX3" fmla="*/ 0 w 826744"/>
                <a:gd name="connsiteY3" fmla="*/ 920581 h 920581"/>
                <a:gd name="connsiteX4" fmla="*/ 97182 w 826744"/>
                <a:gd name="connsiteY4" fmla="*/ 51186 h 920581"/>
                <a:gd name="connsiteX0" fmla="*/ 110434 w 826744"/>
                <a:gd name="connsiteY0" fmla="*/ 43980 h 922210"/>
                <a:gd name="connsiteX1" fmla="*/ 729561 w 826744"/>
                <a:gd name="connsiteY1" fmla="*/ 21893 h 922210"/>
                <a:gd name="connsiteX2" fmla="*/ 826744 w 826744"/>
                <a:gd name="connsiteY2" fmla="*/ 922210 h 922210"/>
                <a:gd name="connsiteX3" fmla="*/ 0 w 826744"/>
                <a:gd name="connsiteY3" fmla="*/ 922210 h 922210"/>
                <a:gd name="connsiteX4" fmla="*/ 110434 w 826744"/>
                <a:gd name="connsiteY4" fmla="*/ 43980 h 922210"/>
                <a:gd name="connsiteX0" fmla="*/ 110434 w 826744"/>
                <a:gd name="connsiteY0" fmla="*/ 61133 h 939363"/>
                <a:gd name="connsiteX1" fmla="*/ 729561 w 826744"/>
                <a:gd name="connsiteY1" fmla="*/ 39046 h 939363"/>
                <a:gd name="connsiteX2" fmla="*/ 826744 w 826744"/>
                <a:gd name="connsiteY2" fmla="*/ 939363 h 939363"/>
                <a:gd name="connsiteX3" fmla="*/ 0 w 826744"/>
                <a:gd name="connsiteY3" fmla="*/ 939363 h 939363"/>
                <a:gd name="connsiteX4" fmla="*/ 110434 w 826744"/>
                <a:gd name="connsiteY4" fmla="*/ 61133 h 939363"/>
                <a:gd name="connsiteX0" fmla="*/ 31285 w 747595"/>
                <a:gd name="connsiteY0" fmla="*/ 61133 h 939363"/>
                <a:gd name="connsiteX1" fmla="*/ 650412 w 747595"/>
                <a:gd name="connsiteY1" fmla="*/ 39046 h 939363"/>
                <a:gd name="connsiteX2" fmla="*/ 747595 w 747595"/>
                <a:gd name="connsiteY2" fmla="*/ 939363 h 939363"/>
                <a:gd name="connsiteX3" fmla="*/ 44538 w 747595"/>
                <a:gd name="connsiteY3" fmla="*/ 912859 h 939363"/>
                <a:gd name="connsiteX4" fmla="*/ 31285 w 747595"/>
                <a:gd name="connsiteY4" fmla="*/ 61133 h 939363"/>
                <a:gd name="connsiteX0" fmla="*/ 88554 w 804864"/>
                <a:gd name="connsiteY0" fmla="*/ 61133 h 939363"/>
                <a:gd name="connsiteX1" fmla="*/ 707681 w 804864"/>
                <a:gd name="connsiteY1" fmla="*/ 39046 h 939363"/>
                <a:gd name="connsiteX2" fmla="*/ 804864 w 804864"/>
                <a:gd name="connsiteY2" fmla="*/ 939363 h 939363"/>
                <a:gd name="connsiteX3" fmla="*/ 101807 w 804864"/>
                <a:gd name="connsiteY3" fmla="*/ 912859 h 939363"/>
                <a:gd name="connsiteX4" fmla="*/ 88554 w 804864"/>
                <a:gd name="connsiteY4" fmla="*/ 61133 h 939363"/>
                <a:gd name="connsiteX0" fmla="*/ 132073 w 848383"/>
                <a:gd name="connsiteY0" fmla="*/ 61133 h 939363"/>
                <a:gd name="connsiteX1" fmla="*/ 751200 w 848383"/>
                <a:gd name="connsiteY1" fmla="*/ 39046 h 939363"/>
                <a:gd name="connsiteX2" fmla="*/ 848383 w 848383"/>
                <a:gd name="connsiteY2" fmla="*/ 939363 h 939363"/>
                <a:gd name="connsiteX3" fmla="*/ 145326 w 848383"/>
                <a:gd name="connsiteY3" fmla="*/ 912859 h 939363"/>
                <a:gd name="connsiteX4" fmla="*/ 132073 w 848383"/>
                <a:gd name="connsiteY4" fmla="*/ 61133 h 939363"/>
                <a:gd name="connsiteX0" fmla="*/ 132073 w 751200"/>
                <a:gd name="connsiteY0" fmla="*/ 61133 h 912859"/>
                <a:gd name="connsiteX1" fmla="*/ 751200 w 751200"/>
                <a:gd name="connsiteY1" fmla="*/ 39046 h 912859"/>
                <a:gd name="connsiteX2" fmla="*/ 715862 w 751200"/>
                <a:gd name="connsiteY2" fmla="*/ 904024 h 912859"/>
                <a:gd name="connsiteX3" fmla="*/ 145326 w 751200"/>
                <a:gd name="connsiteY3" fmla="*/ 912859 h 912859"/>
                <a:gd name="connsiteX4" fmla="*/ 132073 w 751200"/>
                <a:gd name="connsiteY4" fmla="*/ 61133 h 912859"/>
                <a:gd name="connsiteX0" fmla="*/ 132073 w 751200"/>
                <a:gd name="connsiteY0" fmla="*/ 61133 h 957033"/>
                <a:gd name="connsiteX1" fmla="*/ 751200 w 751200"/>
                <a:gd name="connsiteY1" fmla="*/ 39046 h 957033"/>
                <a:gd name="connsiteX2" fmla="*/ 649601 w 751200"/>
                <a:gd name="connsiteY2" fmla="*/ 957033 h 957033"/>
                <a:gd name="connsiteX3" fmla="*/ 145326 w 751200"/>
                <a:gd name="connsiteY3" fmla="*/ 912859 h 957033"/>
                <a:gd name="connsiteX4" fmla="*/ 132073 w 751200"/>
                <a:gd name="connsiteY4" fmla="*/ 61133 h 957033"/>
                <a:gd name="connsiteX0" fmla="*/ 132073 w 751200"/>
                <a:gd name="connsiteY0" fmla="*/ 61133 h 961941"/>
                <a:gd name="connsiteX1" fmla="*/ 751200 w 751200"/>
                <a:gd name="connsiteY1" fmla="*/ 39046 h 961941"/>
                <a:gd name="connsiteX2" fmla="*/ 649601 w 751200"/>
                <a:gd name="connsiteY2" fmla="*/ 957033 h 961941"/>
                <a:gd name="connsiteX3" fmla="*/ 145326 w 751200"/>
                <a:gd name="connsiteY3" fmla="*/ 912859 h 961941"/>
                <a:gd name="connsiteX4" fmla="*/ 132073 w 751200"/>
                <a:gd name="connsiteY4" fmla="*/ 61133 h 961941"/>
                <a:gd name="connsiteX0" fmla="*/ 132073 w 751200"/>
                <a:gd name="connsiteY0" fmla="*/ 61133 h 971175"/>
                <a:gd name="connsiteX1" fmla="*/ 751200 w 751200"/>
                <a:gd name="connsiteY1" fmla="*/ 39046 h 971175"/>
                <a:gd name="connsiteX2" fmla="*/ 649601 w 751200"/>
                <a:gd name="connsiteY2" fmla="*/ 957033 h 971175"/>
                <a:gd name="connsiteX3" fmla="*/ 145326 w 751200"/>
                <a:gd name="connsiteY3" fmla="*/ 912859 h 971175"/>
                <a:gd name="connsiteX4" fmla="*/ 132073 w 751200"/>
                <a:gd name="connsiteY4" fmla="*/ 61133 h 971175"/>
                <a:gd name="connsiteX0" fmla="*/ 132073 w 729113"/>
                <a:gd name="connsiteY0" fmla="*/ 61133 h 971175"/>
                <a:gd name="connsiteX1" fmla="*/ 729113 w 729113"/>
                <a:gd name="connsiteY1" fmla="*/ 39046 h 971175"/>
                <a:gd name="connsiteX2" fmla="*/ 649601 w 729113"/>
                <a:gd name="connsiteY2" fmla="*/ 957033 h 971175"/>
                <a:gd name="connsiteX3" fmla="*/ 145326 w 729113"/>
                <a:gd name="connsiteY3" fmla="*/ 912859 h 971175"/>
                <a:gd name="connsiteX4" fmla="*/ 132073 w 729113"/>
                <a:gd name="connsiteY4" fmla="*/ 61133 h 971175"/>
                <a:gd name="connsiteX0" fmla="*/ 132073 w 780140"/>
                <a:gd name="connsiteY0" fmla="*/ 61133 h 971175"/>
                <a:gd name="connsiteX1" fmla="*/ 729113 w 780140"/>
                <a:gd name="connsiteY1" fmla="*/ 39046 h 971175"/>
                <a:gd name="connsiteX2" fmla="*/ 649601 w 780140"/>
                <a:gd name="connsiteY2" fmla="*/ 957033 h 971175"/>
                <a:gd name="connsiteX3" fmla="*/ 145326 w 780140"/>
                <a:gd name="connsiteY3" fmla="*/ 912859 h 971175"/>
                <a:gd name="connsiteX4" fmla="*/ 132073 w 780140"/>
                <a:gd name="connsiteY4" fmla="*/ 61133 h 971175"/>
                <a:gd name="connsiteX0" fmla="*/ 132073 w 787890"/>
                <a:gd name="connsiteY0" fmla="*/ 61133 h 948613"/>
                <a:gd name="connsiteX1" fmla="*/ 729113 w 787890"/>
                <a:gd name="connsiteY1" fmla="*/ 39046 h 948613"/>
                <a:gd name="connsiteX2" fmla="*/ 689358 w 787890"/>
                <a:gd name="connsiteY2" fmla="*/ 908442 h 948613"/>
                <a:gd name="connsiteX3" fmla="*/ 145326 w 787890"/>
                <a:gd name="connsiteY3" fmla="*/ 912859 h 948613"/>
                <a:gd name="connsiteX4" fmla="*/ 132073 w 787890"/>
                <a:gd name="connsiteY4" fmla="*/ 61133 h 948613"/>
                <a:gd name="connsiteX0" fmla="*/ 132073 w 820160"/>
                <a:gd name="connsiteY0" fmla="*/ 61133 h 948613"/>
                <a:gd name="connsiteX1" fmla="*/ 729113 w 820160"/>
                <a:gd name="connsiteY1" fmla="*/ 39046 h 948613"/>
                <a:gd name="connsiteX2" fmla="*/ 689358 w 820160"/>
                <a:gd name="connsiteY2" fmla="*/ 908442 h 948613"/>
                <a:gd name="connsiteX3" fmla="*/ 145326 w 820160"/>
                <a:gd name="connsiteY3" fmla="*/ 912859 h 948613"/>
                <a:gd name="connsiteX4" fmla="*/ 132073 w 820160"/>
                <a:gd name="connsiteY4" fmla="*/ 61133 h 948613"/>
                <a:gd name="connsiteX0" fmla="*/ 132073 w 811871"/>
                <a:gd name="connsiteY0" fmla="*/ 61133 h 948613"/>
                <a:gd name="connsiteX1" fmla="*/ 729113 w 811871"/>
                <a:gd name="connsiteY1" fmla="*/ 39046 h 948613"/>
                <a:gd name="connsiteX2" fmla="*/ 689358 w 811871"/>
                <a:gd name="connsiteY2" fmla="*/ 908442 h 948613"/>
                <a:gd name="connsiteX3" fmla="*/ 145326 w 811871"/>
                <a:gd name="connsiteY3" fmla="*/ 912859 h 948613"/>
                <a:gd name="connsiteX4" fmla="*/ 132073 w 811871"/>
                <a:gd name="connsiteY4" fmla="*/ 61133 h 948613"/>
                <a:gd name="connsiteX0" fmla="*/ 111066 w 790864"/>
                <a:gd name="connsiteY0" fmla="*/ 61133 h 948613"/>
                <a:gd name="connsiteX1" fmla="*/ 708106 w 790864"/>
                <a:gd name="connsiteY1" fmla="*/ 39046 h 948613"/>
                <a:gd name="connsiteX2" fmla="*/ 668351 w 790864"/>
                <a:gd name="connsiteY2" fmla="*/ 908442 h 948613"/>
                <a:gd name="connsiteX3" fmla="*/ 124319 w 790864"/>
                <a:gd name="connsiteY3" fmla="*/ 912859 h 948613"/>
                <a:gd name="connsiteX4" fmla="*/ 111066 w 790864"/>
                <a:gd name="connsiteY4" fmla="*/ 61133 h 948613"/>
                <a:gd name="connsiteX0" fmla="*/ 113212 w 788593"/>
                <a:gd name="connsiteY0" fmla="*/ 61133 h 948613"/>
                <a:gd name="connsiteX1" fmla="*/ 705835 w 788593"/>
                <a:gd name="connsiteY1" fmla="*/ 39046 h 948613"/>
                <a:gd name="connsiteX2" fmla="*/ 666080 w 788593"/>
                <a:gd name="connsiteY2" fmla="*/ 908442 h 948613"/>
                <a:gd name="connsiteX3" fmla="*/ 122048 w 788593"/>
                <a:gd name="connsiteY3" fmla="*/ 912859 h 948613"/>
                <a:gd name="connsiteX4" fmla="*/ 113212 w 788593"/>
                <a:gd name="connsiteY4" fmla="*/ 61133 h 948613"/>
                <a:gd name="connsiteX0" fmla="*/ 113212 w 775288"/>
                <a:gd name="connsiteY0" fmla="*/ 61133 h 948613"/>
                <a:gd name="connsiteX1" fmla="*/ 683748 w 775288"/>
                <a:gd name="connsiteY1" fmla="*/ 39046 h 948613"/>
                <a:gd name="connsiteX2" fmla="*/ 666080 w 775288"/>
                <a:gd name="connsiteY2" fmla="*/ 908442 h 948613"/>
                <a:gd name="connsiteX3" fmla="*/ 122048 w 775288"/>
                <a:gd name="connsiteY3" fmla="*/ 912859 h 948613"/>
                <a:gd name="connsiteX4" fmla="*/ 113212 w 775288"/>
                <a:gd name="connsiteY4" fmla="*/ 61133 h 948613"/>
                <a:gd name="connsiteX0" fmla="*/ 133995 w 796071"/>
                <a:gd name="connsiteY0" fmla="*/ 61133 h 948613"/>
                <a:gd name="connsiteX1" fmla="*/ 704531 w 796071"/>
                <a:gd name="connsiteY1" fmla="*/ 39046 h 948613"/>
                <a:gd name="connsiteX2" fmla="*/ 686863 w 796071"/>
                <a:gd name="connsiteY2" fmla="*/ 908442 h 948613"/>
                <a:gd name="connsiteX3" fmla="*/ 142831 w 796071"/>
                <a:gd name="connsiteY3" fmla="*/ 912859 h 948613"/>
                <a:gd name="connsiteX4" fmla="*/ 133995 w 796071"/>
                <a:gd name="connsiteY4" fmla="*/ 61133 h 948613"/>
                <a:gd name="connsiteX0" fmla="*/ 113212 w 775288"/>
                <a:gd name="connsiteY0" fmla="*/ 61133 h 948613"/>
                <a:gd name="connsiteX1" fmla="*/ 683748 w 775288"/>
                <a:gd name="connsiteY1" fmla="*/ 39046 h 948613"/>
                <a:gd name="connsiteX2" fmla="*/ 666080 w 775288"/>
                <a:gd name="connsiteY2" fmla="*/ 908442 h 948613"/>
                <a:gd name="connsiteX3" fmla="*/ 122048 w 775288"/>
                <a:gd name="connsiteY3" fmla="*/ 912859 h 948613"/>
                <a:gd name="connsiteX4" fmla="*/ 113212 w 775288"/>
                <a:gd name="connsiteY4" fmla="*/ 61133 h 948613"/>
                <a:gd name="connsiteX0" fmla="*/ 104905 w 784650"/>
                <a:gd name="connsiteY0" fmla="*/ 54118 h 954851"/>
                <a:gd name="connsiteX1" fmla="*/ 693110 w 784650"/>
                <a:gd name="connsiteY1" fmla="*/ 45284 h 954851"/>
                <a:gd name="connsiteX2" fmla="*/ 675442 w 784650"/>
                <a:gd name="connsiteY2" fmla="*/ 914680 h 954851"/>
                <a:gd name="connsiteX3" fmla="*/ 131410 w 784650"/>
                <a:gd name="connsiteY3" fmla="*/ 919097 h 954851"/>
                <a:gd name="connsiteX4" fmla="*/ 104905 w 784650"/>
                <a:gd name="connsiteY4" fmla="*/ 54118 h 954851"/>
                <a:gd name="connsiteX0" fmla="*/ 92812 w 772557"/>
                <a:gd name="connsiteY0" fmla="*/ 54118 h 954851"/>
                <a:gd name="connsiteX1" fmla="*/ 681017 w 772557"/>
                <a:gd name="connsiteY1" fmla="*/ 45284 h 954851"/>
                <a:gd name="connsiteX2" fmla="*/ 663349 w 772557"/>
                <a:gd name="connsiteY2" fmla="*/ 914680 h 954851"/>
                <a:gd name="connsiteX3" fmla="*/ 119317 w 772557"/>
                <a:gd name="connsiteY3" fmla="*/ 919097 h 954851"/>
                <a:gd name="connsiteX4" fmla="*/ 92812 w 772557"/>
                <a:gd name="connsiteY4" fmla="*/ 54118 h 954851"/>
                <a:gd name="connsiteX0" fmla="*/ 101080 w 780825"/>
                <a:gd name="connsiteY0" fmla="*/ 54118 h 954851"/>
                <a:gd name="connsiteX1" fmla="*/ 689285 w 780825"/>
                <a:gd name="connsiteY1" fmla="*/ 45284 h 954851"/>
                <a:gd name="connsiteX2" fmla="*/ 671617 w 780825"/>
                <a:gd name="connsiteY2" fmla="*/ 914680 h 954851"/>
                <a:gd name="connsiteX3" fmla="*/ 127585 w 780825"/>
                <a:gd name="connsiteY3" fmla="*/ 919097 h 954851"/>
                <a:gd name="connsiteX4" fmla="*/ 101080 w 780825"/>
                <a:gd name="connsiteY4" fmla="*/ 54118 h 954851"/>
                <a:gd name="connsiteX0" fmla="*/ 101080 w 786715"/>
                <a:gd name="connsiteY0" fmla="*/ 54118 h 950099"/>
                <a:gd name="connsiteX1" fmla="*/ 689285 w 786715"/>
                <a:gd name="connsiteY1" fmla="*/ 45284 h 950099"/>
                <a:gd name="connsiteX2" fmla="*/ 684869 w 786715"/>
                <a:gd name="connsiteY2" fmla="*/ 897010 h 950099"/>
                <a:gd name="connsiteX3" fmla="*/ 127585 w 786715"/>
                <a:gd name="connsiteY3" fmla="*/ 919097 h 950099"/>
                <a:gd name="connsiteX4" fmla="*/ 101080 w 786715"/>
                <a:gd name="connsiteY4" fmla="*/ 54118 h 950099"/>
                <a:gd name="connsiteX0" fmla="*/ 101080 w 786715"/>
                <a:gd name="connsiteY0" fmla="*/ 54118 h 950099"/>
                <a:gd name="connsiteX1" fmla="*/ 689285 w 786715"/>
                <a:gd name="connsiteY1" fmla="*/ 45284 h 950099"/>
                <a:gd name="connsiteX2" fmla="*/ 684869 w 786715"/>
                <a:gd name="connsiteY2" fmla="*/ 897010 h 950099"/>
                <a:gd name="connsiteX3" fmla="*/ 127585 w 786715"/>
                <a:gd name="connsiteY3" fmla="*/ 919097 h 950099"/>
                <a:gd name="connsiteX4" fmla="*/ 101080 w 786715"/>
                <a:gd name="connsiteY4" fmla="*/ 54118 h 950099"/>
                <a:gd name="connsiteX0" fmla="*/ 101080 w 786715"/>
                <a:gd name="connsiteY0" fmla="*/ 54118 h 950099"/>
                <a:gd name="connsiteX1" fmla="*/ 689285 w 786715"/>
                <a:gd name="connsiteY1" fmla="*/ 45284 h 950099"/>
                <a:gd name="connsiteX2" fmla="*/ 684869 w 786715"/>
                <a:gd name="connsiteY2" fmla="*/ 897010 h 950099"/>
                <a:gd name="connsiteX3" fmla="*/ 127585 w 786715"/>
                <a:gd name="connsiteY3" fmla="*/ 919097 h 950099"/>
                <a:gd name="connsiteX4" fmla="*/ 101080 w 786715"/>
                <a:gd name="connsiteY4" fmla="*/ 54118 h 950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6715" h="950099">
                  <a:moveTo>
                    <a:pt x="101080" y="54118"/>
                  </a:moveTo>
                  <a:cubicBezTo>
                    <a:pt x="126343" y="-22450"/>
                    <a:pt x="456405" y="-10670"/>
                    <a:pt x="689285" y="45284"/>
                  </a:cubicBezTo>
                  <a:cubicBezTo>
                    <a:pt x="830641" y="514724"/>
                    <a:pt x="808556" y="507084"/>
                    <a:pt x="684869" y="897010"/>
                  </a:cubicBezTo>
                  <a:cubicBezTo>
                    <a:pt x="538864" y="917624"/>
                    <a:pt x="326599" y="991248"/>
                    <a:pt x="127585" y="919097"/>
                  </a:cubicBezTo>
                  <a:cubicBezTo>
                    <a:pt x="-56473" y="589543"/>
                    <a:pt x="-19663" y="370421"/>
                    <a:pt x="101080" y="54118"/>
                  </a:cubicBezTo>
                  <a:close/>
                </a:path>
              </a:pathLst>
            </a:custGeom>
            <a:solidFill>
              <a:srgbClr val="7D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96644" name="Picture 4" descr="Silhouette Of Barrel With Beer In White Background Vector Illustration..  Royalty Free Cliparts, Vectors, And Stock Illustration. Image 132507525.">
              <a:extLst>
                <a:ext uri="{FF2B5EF4-FFF2-40B4-BE49-F238E27FC236}">
                  <a16:creationId xmlns:a16="http://schemas.microsoft.com/office/drawing/2014/main" id="{DAD5C9FB-1B9A-4FF7-9C4D-F27D668EF8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91336" y="1810480"/>
              <a:ext cx="1395632" cy="13956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 Box 36">
              <a:extLst>
                <a:ext uri="{FF2B5EF4-FFF2-40B4-BE49-F238E27FC236}">
                  <a16:creationId xmlns:a16="http://schemas.microsoft.com/office/drawing/2014/main" id="{20B730A3-AB54-42C1-B854-BD7336F491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60473" y="899659"/>
              <a:ext cx="3312367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cs-CZ" dirty="0"/>
                <a:t>Děti do 1 roku:  </a:t>
              </a:r>
            </a:p>
            <a:p>
              <a:pPr algn="ctr"/>
              <a:r>
                <a:rPr lang="cs-CZ" dirty="0"/>
                <a:t>65-75% tělesné hmotnosti</a:t>
              </a:r>
            </a:p>
          </p:txBody>
        </p:sp>
        <p:pic>
          <p:nvPicPr>
            <p:cNvPr id="496642" name="Picture 2" descr="Baby Silhouette Images, Stock Photos &amp; Vectors | Shutterstock">
              <a:extLst>
                <a:ext uri="{FF2B5EF4-FFF2-40B4-BE49-F238E27FC236}">
                  <a16:creationId xmlns:a16="http://schemas.microsoft.com/office/drawing/2014/main" id="{3A4DDCF6-911D-4B15-9E5C-24D025B78D6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360" t="12015" r="2360" b="16729"/>
            <a:stretch/>
          </p:blipFill>
          <p:spPr bwMode="auto">
            <a:xfrm>
              <a:off x="9953636" y="1627003"/>
              <a:ext cx="1890925" cy="14510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Rovnoramenný trojúhelník 36">
              <a:extLst>
                <a:ext uri="{FF2B5EF4-FFF2-40B4-BE49-F238E27FC236}">
                  <a16:creationId xmlns:a16="http://schemas.microsoft.com/office/drawing/2014/main" id="{74570EA4-7FD3-4D27-8595-F299C4103DC9}"/>
                </a:ext>
              </a:extLst>
            </p:cNvPr>
            <p:cNvSpPr/>
            <p:nvPr/>
          </p:nvSpPr>
          <p:spPr>
            <a:xfrm>
              <a:off x="10056440" y="3140968"/>
              <a:ext cx="288032" cy="360040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ovéPole 41">
              <a:extLst>
                <a:ext uri="{FF2B5EF4-FFF2-40B4-BE49-F238E27FC236}">
                  <a16:creationId xmlns:a16="http://schemas.microsoft.com/office/drawing/2014/main" id="{FDF27AFB-EBF2-4EB3-A9A4-08BA70B134C5}"/>
                </a:ext>
              </a:extLst>
            </p:cNvPr>
            <p:cNvSpPr txBox="1"/>
            <p:nvPr/>
          </p:nvSpPr>
          <p:spPr>
            <a:xfrm>
              <a:off x="10782817" y="2431480"/>
              <a:ext cx="6158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</a:t>
              </a:r>
              <a:r>
                <a:rPr lang="cs-CZ" baseline="-25000" dirty="0"/>
                <a:t>2</a:t>
              </a:r>
              <a:r>
                <a:rPr lang="cs-CZ" dirty="0"/>
                <a:t>O</a:t>
              </a:r>
              <a:endParaRPr lang="en-US" dirty="0"/>
            </a:p>
          </p:txBody>
        </p:sp>
        <p:pic>
          <p:nvPicPr>
            <p:cNvPr id="45" name="Picture 2" descr="Baby Silhouette Images, Stock Photos &amp; Vectors | Shutterstock">
              <a:extLst>
                <a:ext uri="{FF2B5EF4-FFF2-40B4-BE49-F238E27FC236}">
                  <a16:creationId xmlns:a16="http://schemas.microsoft.com/office/drawing/2014/main" id="{6FADCAEB-03D1-45ED-A586-18FC027E952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360" t="40524" r="2360" b="16729"/>
            <a:stretch/>
          </p:blipFill>
          <p:spPr bwMode="auto">
            <a:xfrm>
              <a:off x="9953636" y="2204864"/>
              <a:ext cx="1890925" cy="8704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6" name="Obdélník 35">
              <a:extLst>
                <a:ext uri="{FF2B5EF4-FFF2-40B4-BE49-F238E27FC236}">
                  <a16:creationId xmlns:a16="http://schemas.microsoft.com/office/drawing/2014/main" id="{F65EF1E6-E16E-462B-AC97-170F9FBC9B7C}"/>
                </a:ext>
              </a:extLst>
            </p:cNvPr>
            <p:cNvSpPr/>
            <p:nvPr/>
          </p:nvSpPr>
          <p:spPr>
            <a:xfrm>
              <a:off x="8544272" y="3014327"/>
              <a:ext cx="3312368" cy="11271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ovéPole 17">
              <a:extLst>
                <a:ext uri="{FF2B5EF4-FFF2-40B4-BE49-F238E27FC236}">
                  <a16:creationId xmlns:a16="http://schemas.microsoft.com/office/drawing/2014/main" id="{4DA873AE-6F7C-4D99-86C2-0FAF9F67D668}"/>
                </a:ext>
              </a:extLst>
            </p:cNvPr>
            <p:cNvSpPr txBox="1"/>
            <p:nvPr/>
          </p:nvSpPr>
          <p:spPr>
            <a:xfrm>
              <a:off x="10591161" y="2321628"/>
              <a:ext cx="6158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</a:t>
              </a:r>
              <a:r>
                <a:rPr lang="cs-CZ" baseline="-25000" dirty="0"/>
                <a:t>2</a:t>
              </a:r>
              <a:r>
                <a:rPr lang="cs-CZ" dirty="0"/>
                <a:t>O</a:t>
              </a:r>
              <a:endParaRPr lang="en-US" dirty="0"/>
            </a:p>
          </p:txBody>
        </p:sp>
        <p:sp>
          <p:nvSpPr>
            <p:cNvPr id="46" name="TextovéPole 45">
              <a:extLst>
                <a:ext uri="{FF2B5EF4-FFF2-40B4-BE49-F238E27FC236}">
                  <a16:creationId xmlns:a16="http://schemas.microsoft.com/office/drawing/2014/main" id="{9CC0E377-73F9-46A3-9C23-3FE4B361BD43}"/>
                </a:ext>
              </a:extLst>
            </p:cNvPr>
            <p:cNvSpPr txBox="1"/>
            <p:nvPr/>
          </p:nvSpPr>
          <p:spPr>
            <a:xfrm>
              <a:off x="8858773" y="2460229"/>
              <a:ext cx="4491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100" dirty="0"/>
                <a:t>H</a:t>
              </a:r>
              <a:r>
                <a:rPr lang="cs-CZ" sz="1100" baseline="-25000" dirty="0"/>
                <a:t>2</a:t>
              </a:r>
              <a:r>
                <a:rPr lang="cs-CZ" sz="1100" dirty="0"/>
                <a:t>O</a:t>
              </a:r>
              <a:endParaRPr lang="en-US" sz="1100" dirty="0"/>
            </a:p>
          </p:txBody>
        </p:sp>
        <p:sp>
          <p:nvSpPr>
            <p:cNvPr id="47" name="TextovéPole 46">
              <a:extLst>
                <a:ext uri="{FF2B5EF4-FFF2-40B4-BE49-F238E27FC236}">
                  <a16:creationId xmlns:a16="http://schemas.microsoft.com/office/drawing/2014/main" id="{5D063724-9E38-4972-B566-A6F8B78BF487}"/>
                </a:ext>
              </a:extLst>
            </p:cNvPr>
            <p:cNvSpPr txBox="1"/>
            <p:nvPr/>
          </p:nvSpPr>
          <p:spPr>
            <a:xfrm>
              <a:off x="8626441" y="2175724"/>
              <a:ext cx="40107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900" dirty="0"/>
                <a:t>H</a:t>
              </a:r>
              <a:r>
                <a:rPr lang="cs-CZ" sz="900" baseline="-25000" dirty="0"/>
                <a:t>2</a:t>
              </a:r>
              <a:r>
                <a:rPr lang="cs-CZ" sz="900" dirty="0"/>
                <a:t>O</a:t>
              </a:r>
              <a:endParaRPr lang="en-US" sz="900" dirty="0"/>
            </a:p>
          </p:txBody>
        </p:sp>
        <p:sp>
          <p:nvSpPr>
            <p:cNvPr id="48" name="TextovéPole 47">
              <a:extLst>
                <a:ext uri="{FF2B5EF4-FFF2-40B4-BE49-F238E27FC236}">
                  <a16:creationId xmlns:a16="http://schemas.microsoft.com/office/drawing/2014/main" id="{8A0C284D-6CCF-44BA-8AAC-C0EC7B1BA5E9}"/>
                </a:ext>
              </a:extLst>
            </p:cNvPr>
            <p:cNvSpPr txBox="1"/>
            <p:nvPr/>
          </p:nvSpPr>
          <p:spPr>
            <a:xfrm>
              <a:off x="8882818" y="2183469"/>
              <a:ext cx="40107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900" dirty="0"/>
                <a:t>H</a:t>
              </a:r>
              <a:r>
                <a:rPr lang="cs-CZ" sz="900" baseline="-25000" dirty="0"/>
                <a:t>2</a:t>
              </a:r>
              <a:r>
                <a:rPr lang="cs-CZ" sz="900" dirty="0"/>
                <a:t>O</a:t>
              </a:r>
              <a:endParaRPr lang="en-US" sz="900" dirty="0"/>
            </a:p>
          </p:txBody>
        </p:sp>
        <p:sp>
          <p:nvSpPr>
            <p:cNvPr id="50" name="TextovéPole 49">
              <a:extLst>
                <a:ext uri="{FF2B5EF4-FFF2-40B4-BE49-F238E27FC236}">
                  <a16:creationId xmlns:a16="http://schemas.microsoft.com/office/drawing/2014/main" id="{C53D09DE-6FC1-4F8A-9D8D-713C3C12B943}"/>
                </a:ext>
              </a:extLst>
            </p:cNvPr>
            <p:cNvSpPr txBox="1"/>
            <p:nvPr/>
          </p:nvSpPr>
          <p:spPr>
            <a:xfrm>
              <a:off x="8603029" y="2478088"/>
              <a:ext cx="40107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900" dirty="0"/>
                <a:t>H</a:t>
              </a:r>
              <a:r>
                <a:rPr lang="cs-CZ" sz="900" baseline="-25000" dirty="0"/>
                <a:t>2</a:t>
              </a:r>
              <a:r>
                <a:rPr lang="cs-CZ" sz="900" dirty="0"/>
                <a:t>O</a:t>
              </a:r>
              <a:endParaRPr lang="en-US" sz="900" dirty="0"/>
            </a:p>
          </p:txBody>
        </p:sp>
        <p:sp>
          <p:nvSpPr>
            <p:cNvPr id="51" name="TextovéPole 50">
              <a:extLst>
                <a:ext uri="{FF2B5EF4-FFF2-40B4-BE49-F238E27FC236}">
                  <a16:creationId xmlns:a16="http://schemas.microsoft.com/office/drawing/2014/main" id="{35771F31-2053-4BCF-8E53-7C004C264C03}"/>
                </a:ext>
              </a:extLst>
            </p:cNvPr>
            <p:cNvSpPr txBox="1"/>
            <p:nvPr/>
          </p:nvSpPr>
          <p:spPr>
            <a:xfrm>
              <a:off x="8660507" y="2757286"/>
              <a:ext cx="37702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800" dirty="0"/>
                <a:t>H</a:t>
              </a:r>
              <a:r>
                <a:rPr lang="cs-CZ" sz="800" baseline="-25000" dirty="0"/>
                <a:t>2</a:t>
              </a:r>
              <a:r>
                <a:rPr lang="cs-CZ" sz="800" dirty="0"/>
                <a:t>O</a:t>
              </a:r>
              <a:endParaRPr lang="en-US" sz="800" dirty="0"/>
            </a:p>
          </p:txBody>
        </p:sp>
        <p:sp>
          <p:nvSpPr>
            <p:cNvPr id="52" name="TextovéPole 51">
              <a:extLst>
                <a:ext uri="{FF2B5EF4-FFF2-40B4-BE49-F238E27FC236}">
                  <a16:creationId xmlns:a16="http://schemas.microsoft.com/office/drawing/2014/main" id="{AEAB5838-7AD6-4B98-A926-84AA75B13F18}"/>
                </a:ext>
              </a:extLst>
            </p:cNvPr>
            <p:cNvSpPr txBox="1"/>
            <p:nvPr/>
          </p:nvSpPr>
          <p:spPr>
            <a:xfrm>
              <a:off x="8887326" y="2781508"/>
              <a:ext cx="37702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800" dirty="0"/>
                <a:t>H</a:t>
              </a:r>
              <a:r>
                <a:rPr lang="cs-CZ" sz="800" baseline="-25000" dirty="0"/>
                <a:t>2</a:t>
              </a:r>
              <a:r>
                <a:rPr lang="cs-CZ" sz="800" dirty="0"/>
                <a:t>O</a:t>
              </a:r>
              <a:endParaRPr lang="en-US" sz="800" dirty="0"/>
            </a:p>
          </p:txBody>
        </p:sp>
        <p:sp>
          <p:nvSpPr>
            <p:cNvPr id="53" name="TextovéPole 52">
              <a:extLst>
                <a:ext uri="{FF2B5EF4-FFF2-40B4-BE49-F238E27FC236}">
                  <a16:creationId xmlns:a16="http://schemas.microsoft.com/office/drawing/2014/main" id="{F5277AC5-7F32-48DB-B179-9A66B202F24E}"/>
                </a:ext>
              </a:extLst>
            </p:cNvPr>
            <p:cNvSpPr txBox="1"/>
            <p:nvPr/>
          </p:nvSpPr>
          <p:spPr>
            <a:xfrm>
              <a:off x="9100894" y="2757511"/>
              <a:ext cx="328936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600" dirty="0"/>
                <a:t>H</a:t>
              </a:r>
              <a:r>
                <a:rPr lang="cs-CZ" sz="600" baseline="-25000" dirty="0"/>
                <a:t>2</a:t>
              </a:r>
              <a:r>
                <a:rPr lang="cs-CZ" sz="600" dirty="0"/>
                <a:t>O</a:t>
              </a:r>
              <a:endParaRPr lang="en-US" sz="600" dirty="0"/>
            </a:p>
          </p:txBody>
        </p:sp>
        <p:sp>
          <p:nvSpPr>
            <p:cNvPr id="54" name="TextovéPole 53">
              <a:extLst>
                <a:ext uri="{FF2B5EF4-FFF2-40B4-BE49-F238E27FC236}">
                  <a16:creationId xmlns:a16="http://schemas.microsoft.com/office/drawing/2014/main" id="{9B57606F-8C61-4F00-BC77-8AD8B6094EF7}"/>
                </a:ext>
              </a:extLst>
            </p:cNvPr>
            <p:cNvSpPr txBox="1"/>
            <p:nvPr/>
          </p:nvSpPr>
          <p:spPr>
            <a:xfrm>
              <a:off x="9129170" y="2479645"/>
              <a:ext cx="328936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600" dirty="0"/>
                <a:t>H</a:t>
              </a:r>
              <a:r>
                <a:rPr lang="cs-CZ" sz="600" baseline="-25000" dirty="0"/>
                <a:t>2</a:t>
              </a:r>
              <a:r>
                <a:rPr lang="cs-CZ" sz="600" dirty="0"/>
                <a:t>O</a:t>
              </a:r>
              <a:endParaRPr lang="en-US" sz="600" dirty="0"/>
            </a:p>
          </p:txBody>
        </p:sp>
        <p:sp>
          <p:nvSpPr>
            <p:cNvPr id="55" name="TextovéPole 54">
              <a:extLst>
                <a:ext uri="{FF2B5EF4-FFF2-40B4-BE49-F238E27FC236}">
                  <a16:creationId xmlns:a16="http://schemas.microsoft.com/office/drawing/2014/main" id="{7DA7716E-D8AF-4683-9DB4-192D159336C8}"/>
                </a:ext>
              </a:extLst>
            </p:cNvPr>
            <p:cNvSpPr txBox="1"/>
            <p:nvPr/>
          </p:nvSpPr>
          <p:spPr>
            <a:xfrm>
              <a:off x="9130944" y="2181882"/>
              <a:ext cx="328936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600" dirty="0"/>
                <a:t>H</a:t>
              </a:r>
              <a:r>
                <a:rPr lang="cs-CZ" sz="600" baseline="-25000" dirty="0"/>
                <a:t>2</a:t>
              </a:r>
              <a:r>
                <a:rPr lang="cs-CZ" sz="600" dirty="0"/>
                <a:t>O</a:t>
              </a:r>
              <a:endParaRPr lang="en-US" sz="600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080864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24" grpId="0" animBg="1"/>
      <p:bldP spid="25" grpId="0" animBg="1"/>
      <p:bldP spid="28" grpId="0"/>
      <p:bldP spid="29" grpId="0"/>
      <p:bldP spid="30" grpId="0"/>
      <p:bldP spid="32" grpId="0"/>
      <p:bldP spid="40" grpId="0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AutoShape 2"/>
          <p:cNvSpPr>
            <a:spLocks noChangeArrowheads="1"/>
          </p:cNvSpPr>
          <p:nvPr/>
        </p:nvSpPr>
        <p:spPr bwMode="auto">
          <a:xfrm>
            <a:off x="3948114" y="1970089"/>
            <a:ext cx="3260725" cy="1131887"/>
          </a:xfrm>
          <a:prstGeom prst="bracePair">
            <a:avLst>
              <a:gd name="adj" fmla="val 8333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59" name="AutoShape 3"/>
          <p:cNvSpPr>
            <a:spLocks noChangeArrowheads="1"/>
          </p:cNvSpPr>
          <p:nvPr/>
        </p:nvSpPr>
        <p:spPr bwMode="auto">
          <a:xfrm>
            <a:off x="4040189" y="1573214"/>
            <a:ext cx="3068637" cy="357187"/>
          </a:xfrm>
          <a:prstGeom prst="bracePair">
            <a:avLst>
              <a:gd name="adj" fmla="val 8333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0" name="AutoShape 4"/>
          <p:cNvSpPr>
            <a:spLocks noChangeArrowheads="1"/>
          </p:cNvSpPr>
          <p:nvPr/>
        </p:nvSpPr>
        <p:spPr bwMode="auto">
          <a:xfrm>
            <a:off x="3819525" y="1325563"/>
            <a:ext cx="2927350" cy="2184400"/>
          </a:xfrm>
          <a:prstGeom prst="can">
            <a:avLst>
              <a:gd name="adj" fmla="val 25000"/>
            </a:avLst>
          </a:prstGeom>
          <a:solidFill>
            <a:srgbClr val="FFFF66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1" name="AutoShape 5"/>
          <p:cNvSpPr>
            <a:spLocks noChangeArrowheads="1"/>
          </p:cNvSpPr>
          <p:nvPr/>
        </p:nvSpPr>
        <p:spPr bwMode="auto">
          <a:xfrm>
            <a:off x="3824289" y="2641601"/>
            <a:ext cx="2936875" cy="3897313"/>
          </a:xfrm>
          <a:prstGeom prst="can">
            <a:avLst>
              <a:gd name="adj" fmla="val 33176"/>
            </a:avLst>
          </a:prstGeom>
          <a:solidFill>
            <a:srgbClr val="FFFF66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2149475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4400">
                <a:solidFill>
                  <a:schemeClr val="tx2"/>
                </a:solidFill>
              </a:rPr>
              <a:t>Obsah vody v organismu</a:t>
            </a: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1706433" y="2737296"/>
            <a:ext cx="1471877" cy="13849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800" b="1" dirty="0">
                <a:latin typeface="Times New Roman" pitchFamily="18" charset="0"/>
              </a:rPr>
              <a:t>CTV</a:t>
            </a:r>
          </a:p>
          <a:p>
            <a:pPr algn="ctr" eaLnBrk="0" hangingPunct="0"/>
            <a:r>
              <a:rPr lang="cs-CZ" sz="2800" dirty="0">
                <a:latin typeface="Times New Roman" pitchFamily="18" charset="0"/>
              </a:rPr>
              <a:t>60-65%</a:t>
            </a:r>
          </a:p>
          <a:p>
            <a:pPr algn="ctr" eaLnBrk="0" hangingPunct="0"/>
            <a:r>
              <a:rPr lang="cs-CZ" sz="2800" dirty="0">
                <a:latin typeface="Times New Roman" pitchFamily="18" charset="0"/>
              </a:rPr>
              <a:t>(45 litrů)</a:t>
            </a:r>
          </a:p>
        </p:txBody>
      </p:sp>
      <p:sp>
        <p:nvSpPr>
          <p:cNvPr id="99336" name="Text Box 8"/>
          <p:cNvSpPr txBox="1">
            <a:spLocks noChangeArrowheads="1"/>
          </p:cNvSpPr>
          <p:nvPr/>
        </p:nvSpPr>
        <p:spPr bwMode="auto">
          <a:xfrm>
            <a:off x="4670426" y="5235575"/>
            <a:ext cx="1458913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800">
                <a:latin typeface="Times New Roman" pitchFamily="18" charset="0"/>
              </a:rPr>
              <a:t>40-45%</a:t>
            </a:r>
          </a:p>
          <a:p>
            <a:pPr algn="ctr" eaLnBrk="0" hangingPunct="0"/>
            <a:r>
              <a:rPr lang="cs-CZ" sz="2800">
                <a:latin typeface="Times New Roman" pitchFamily="18" charset="0"/>
              </a:rPr>
              <a:t>(30 litrů)</a:t>
            </a:r>
          </a:p>
        </p:txBody>
      </p:sp>
      <p:sp>
        <p:nvSpPr>
          <p:cNvPr id="99337" name="Text Box 9"/>
          <p:cNvSpPr txBox="1">
            <a:spLocks noChangeArrowheads="1"/>
          </p:cNvSpPr>
          <p:nvPr/>
        </p:nvSpPr>
        <p:spPr bwMode="auto">
          <a:xfrm>
            <a:off x="4508501" y="1327150"/>
            <a:ext cx="1458913" cy="13731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cs-CZ" sz="2800">
              <a:latin typeface="Times New Roman" pitchFamily="18" charset="0"/>
            </a:endParaRPr>
          </a:p>
          <a:p>
            <a:pPr algn="ctr" eaLnBrk="0" hangingPunct="0"/>
            <a:r>
              <a:rPr lang="cs-CZ" sz="2800">
                <a:latin typeface="Times New Roman" pitchFamily="18" charset="0"/>
              </a:rPr>
              <a:t>20-23%</a:t>
            </a:r>
          </a:p>
          <a:p>
            <a:pPr algn="ctr" eaLnBrk="0" hangingPunct="0"/>
            <a:r>
              <a:rPr lang="cs-CZ" sz="2800">
                <a:latin typeface="Times New Roman" pitchFamily="18" charset="0"/>
              </a:rPr>
              <a:t>(15 litrů)</a:t>
            </a:r>
          </a:p>
        </p:txBody>
      </p:sp>
      <p:sp>
        <p:nvSpPr>
          <p:cNvPr id="99338" name="Text Box 10"/>
          <p:cNvSpPr txBox="1">
            <a:spLocks noChangeArrowheads="1"/>
          </p:cNvSpPr>
          <p:nvPr/>
        </p:nvSpPr>
        <p:spPr bwMode="auto">
          <a:xfrm>
            <a:off x="7927976" y="2262188"/>
            <a:ext cx="2200275" cy="519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800">
                <a:latin typeface="Times New Roman" pitchFamily="18" charset="0"/>
              </a:rPr>
              <a:t>16% (12 litrů)</a:t>
            </a:r>
          </a:p>
        </p:txBody>
      </p:sp>
      <p:sp>
        <p:nvSpPr>
          <p:cNvPr id="99339" name="Text Box 11"/>
          <p:cNvSpPr txBox="1">
            <a:spLocks noChangeArrowheads="1"/>
          </p:cNvSpPr>
          <p:nvPr/>
        </p:nvSpPr>
        <p:spPr bwMode="auto">
          <a:xfrm>
            <a:off x="8328025" y="1470026"/>
            <a:ext cx="2649538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cs-CZ" sz="2800">
                <a:latin typeface="Times New Roman" pitchFamily="18" charset="0"/>
              </a:rPr>
              <a:t>4% (3 litry)</a:t>
            </a:r>
          </a:p>
        </p:txBody>
      </p:sp>
      <p:sp>
        <p:nvSpPr>
          <p:cNvPr id="99340" name="Text Box 12"/>
          <p:cNvSpPr txBox="1">
            <a:spLocks noChangeArrowheads="1"/>
          </p:cNvSpPr>
          <p:nvPr/>
        </p:nvSpPr>
        <p:spPr bwMode="auto">
          <a:xfrm>
            <a:off x="1524000" y="5218113"/>
            <a:ext cx="2476500" cy="519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cs-CZ" sz="2800" i="1">
                <a:latin typeface="Times New Roman" pitchFamily="18" charset="0"/>
              </a:rPr>
              <a:t>ECT/ICT=1/2</a:t>
            </a:r>
          </a:p>
        </p:txBody>
      </p:sp>
      <p:sp>
        <p:nvSpPr>
          <p:cNvPr id="99341" name="Text Box 13"/>
          <p:cNvSpPr txBox="1">
            <a:spLocks noChangeArrowheads="1"/>
          </p:cNvSpPr>
          <p:nvPr/>
        </p:nvSpPr>
        <p:spPr bwMode="auto">
          <a:xfrm>
            <a:off x="7343776" y="2765426"/>
            <a:ext cx="2835275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cs-CZ" sz="2800" i="1">
                <a:latin typeface="Times New Roman" pitchFamily="18" charset="0"/>
              </a:rPr>
              <a:t>Plazma/IST=1/4</a:t>
            </a:r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4727575" y="1412876"/>
            <a:ext cx="914400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800" b="1">
                <a:latin typeface="Times New Roman" pitchFamily="18" charset="0"/>
              </a:rPr>
              <a:t>ECT</a:t>
            </a:r>
            <a:endParaRPr lang="cs-CZ" sz="2800">
              <a:latin typeface="Times New Roman" pitchFamily="18" charset="0"/>
            </a:endParaRPr>
          </a:p>
        </p:txBody>
      </p:sp>
      <p:sp>
        <p:nvSpPr>
          <p:cNvPr id="70671" name="Text Box 15"/>
          <p:cNvSpPr txBox="1">
            <a:spLocks noChangeArrowheads="1"/>
          </p:cNvSpPr>
          <p:nvPr/>
        </p:nvSpPr>
        <p:spPr bwMode="auto">
          <a:xfrm>
            <a:off x="4943476" y="4868863"/>
            <a:ext cx="815975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800" b="1">
                <a:latin typeface="Times New Roman" pitchFamily="18" charset="0"/>
              </a:rPr>
              <a:t>ICT</a:t>
            </a:r>
            <a:endParaRPr lang="cs-CZ" sz="2800">
              <a:latin typeface="Times New Roman" pitchFamily="18" charset="0"/>
            </a:endParaRPr>
          </a:p>
          <a:p>
            <a:pPr algn="ctr" eaLnBrk="0" hangingPunct="0"/>
            <a:endParaRPr lang="cs-CZ" sz="2800">
              <a:latin typeface="Times New Roman" pitchFamily="18" charset="0"/>
            </a:endParaRPr>
          </a:p>
        </p:txBody>
      </p:sp>
      <p:sp>
        <p:nvSpPr>
          <p:cNvPr id="70672" name="Text Box 16"/>
          <p:cNvSpPr txBox="1">
            <a:spLocks noChangeArrowheads="1"/>
          </p:cNvSpPr>
          <p:nvPr/>
        </p:nvSpPr>
        <p:spPr bwMode="auto">
          <a:xfrm>
            <a:off x="7248525" y="2276476"/>
            <a:ext cx="757238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800" b="1">
                <a:latin typeface="Times New Roman" pitchFamily="18" charset="0"/>
              </a:rPr>
              <a:t>IST</a:t>
            </a:r>
            <a:endParaRPr lang="cs-CZ" sz="2800">
              <a:latin typeface="Times New Roman" pitchFamily="18" charset="0"/>
            </a:endParaRPr>
          </a:p>
        </p:txBody>
      </p:sp>
      <p:sp>
        <p:nvSpPr>
          <p:cNvPr id="70673" name="Text Box 17"/>
          <p:cNvSpPr txBox="1">
            <a:spLocks noChangeArrowheads="1"/>
          </p:cNvSpPr>
          <p:nvPr/>
        </p:nvSpPr>
        <p:spPr bwMode="auto">
          <a:xfrm>
            <a:off x="7104064" y="1470026"/>
            <a:ext cx="2505075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cs-CZ" sz="2800" b="1">
                <a:latin typeface="Times New Roman" pitchFamily="18" charset="0"/>
              </a:rPr>
              <a:t>Plazma</a:t>
            </a:r>
            <a:endParaRPr lang="cs-CZ" sz="2800">
              <a:latin typeface="Times New Roman" pitchFamily="18" charset="0"/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150E6596-04C4-4441-AE73-3F8AA18370B1}"/>
              </a:ext>
            </a:extLst>
          </p:cNvPr>
          <p:cNvSpPr txBox="1"/>
          <p:nvPr/>
        </p:nvSpPr>
        <p:spPr>
          <a:xfrm>
            <a:off x="8472264" y="5218113"/>
            <a:ext cx="31556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CTV – </a:t>
            </a:r>
            <a:r>
              <a:rPr lang="cs-CZ" b="1" dirty="0"/>
              <a:t>c</a:t>
            </a:r>
            <a:r>
              <a:rPr lang="cs-CZ" dirty="0"/>
              <a:t>elková </a:t>
            </a:r>
            <a:r>
              <a:rPr lang="cs-CZ" b="1" dirty="0"/>
              <a:t>t</a:t>
            </a:r>
            <a:r>
              <a:rPr lang="cs-CZ" dirty="0"/>
              <a:t>ělesná </a:t>
            </a:r>
            <a:r>
              <a:rPr lang="cs-CZ" b="1" dirty="0"/>
              <a:t>v</a:t>
            </a:r>
            <a:r>
              <a:rPr lang="cs-CZ" dirty="0"/>
              <a:t>oda</a:t>
            </a:r>
          </a:p>
          <a:p>
            <a:r>
              <a:rPr lang="cs-CZ" dirty="0"/>
              <a:t>ECT – </a:t>
            </a:r>
            <a:r>
              <a:rPr lang="cs-CZ" b="1" dirty="0"/>
              <a:t>e</a:t>
            </a:r>
            <a:r>
              <a:rPr lang="cs-CZ" dirty="0"/>
              <a:t>xtra</a:t>
            </a:r>
            <a:r>
              <a:rPr lang="cs-CZ" b="1" dirty="0"/>
              <a:t>c</a:t>
            </a:r>
            <a:r>
              <a:rPr lang="cs-CZ" dirty="0"/>
              <a:t>elulární </a:t>
            </a:r>
            <a:r>
              <a:rPr lang="cs-CZ" b="1" dirty="0"/>
              <a:t>t</a:t>
            </a:r>
            <a:r>
              <a:rPr lang="cs-CZ" dirty="0"/>
              <a:t>ekutina</a:t>
            </a:r>
          </a:p>
          <a:p>
            <a:r>
              <a:rPr lang="cs-CZ" dirty="0"/>
              <a:t>IST – </a:t>
            </a:r>
            <a:r>
              <a:rPr lang="cs-CZ" b="1" dirty="0"/>
              <a:t>i</a:t>
            </a:r>
            <a:r>
              <a:rPr lang="cs-CZ" dirty="0"/>
              <a:t>nter</a:t>
            </a:r>
            <a:r>
              <a:rPr lang="cs-CZ" b="1" dirty="0"/>
              <a:t>s</a:t>
            </a:r>
            <a:r>
              <a:rPr lang="cs-CZ" dirty="0"/>
              <a:t>ticiální </a:t>
            </a:r>
            <a:r>
              <a:rPr lang="cs-CZ" b="1" dirty="0"/>
              <a:t>t</a:t>
            </a:r>
            <a:r>
              <a:rPr lang="cs-CZ" dirty="0"/>
              <a:t>ekutina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9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9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9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9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99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99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 animBg="1"/>
      <p:bldP spid="70659" grpId="0" animBg="1"/>
      <p:bldP spid="99336" grpId="0"/>
      <p:bldP spid="99337" grpId="0"/>
      <p:bldP spid="99338" grpId="0"/>
      <p:bldP spid="99339" grpId="0"/>
      <p:bldP spid="99340" grpId="0"/>
      <p:bldP spid="99341" grpId="0"/>
      <p:bldP spid="70672" grpId="0"/>
      <p:bldP spid="706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AutoShape 2"/>
          <p:cNvSpPr>
            <a:spLocks noChangeArrowheads="1"/>
          </p:cNvSpPr>
          <p:nvPr/>
        </p:nvSpPr>
        <p:spPr bwMode="auto">
          <a:xfrm>
            <a:off x="2428876" y="2692401"/>
            <a:ext cx="5116513" cy="2830513"/>
          </a:xfrm>
          <a:prstGeom prst="can">
            <a:avLst>
              <a:gd name="adj" fmla="val 25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Rectangle 3"/>
          <p:cNvSpPr>
            <a:spLocks noChangeArrowheads="1"/>
          </p:cNvSpPr>
          <p:nvPr/>
        </p:nvSpPr>
        <p:spPr bwMode="auto">
          <a:xfrm>
            <a:off x="2589214" y="3416300"/>
            <a:ext cx="49561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4400">
                <a:solidFill>
                  <a:schemeClr val="tx2"/>
                </a:solidFill>
              </a:rPr>
              <a:t>Denní bilance vody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383089" y="1609725"/>
            <a:ext cx="879475" cy="1404938"/>
            <a:chOff x="628" y="1648"/>
            <a:chExt cx="766" cy="1115"/>
          </a:xfrm>
        </p:grpSpPr>
        <p:sp>
          <p:nvSpPr>
            <p:cNvPr id="5179" name="Freeform 5"/>
            <p:cNvSpPr>
              <a:spLocks/>
            </p:cNvSpPr>
            <p:nvPr/>
          </p:nvSpPr>
          <p:spPr bwMode="auto">
            <a:xfrm>
              <a:off x="635" y="1733"/>
              <a:ext cx="752" cy="765"/>
            </a:xfrm>
            <a:custGeom>
              <a:avLst/>
              <a:gdLst>
                <a:gd name="T0" fmla="*/ 0 w 2256"/>
                <a:gd name="T1" fmla="*/ 0 h 2295"/>
                <a:gd name="T2" fmla="*/ 104 w 2256"/>
                <a:gd name="T3" fmla="*/ 131 h 2295"/>
                <a:gd name="T4" fmla="*/ 109 w 2256"/>
                <a:gd name="T5" fmla="*/ 242 h 2295"/>
                <a:gd name="T6" fmla="*/ 109 w 2256"/>
                <a:gd name="T7" fmla="*/ 245 h 2295"/>
                <a:gd name="T8" fmla="*/ 110 w 2256"/>
                <a:gd name="T9" fmla="*/ 247 h 2295"/>
                <a:gd name="T10" fmla="*/ 111 w 2256"/>
                <a:gd name="T11" fmla="*/ 248 h 2295"/>
                <a:gd name="T12" fmla="*/ 112 w 2256"/>
                <a:gd name="T13" fmla="*/ 250 h 2295"/>
                <a:gd name="T14" fmla="*/ 114 w 2256"/>
                <a:gd name="T15" fmla="*/ 251 h 2295"/>
                <a:gd name="T16" fmla="*/ 115 w 2256"/>
                <a:gd name="T17" fmla="*/ 252 h 2295"/>
                <a:gd name="T18" fmla="*/ 118 w 2256"/>
                <a:gd name="T19" fmla="*/ 253 h 2295"/>
                <a:gd name="T20" fmla="*/ 120 w 2256"/>
                <a:gd name="T21" fmla="*/ 254 h 2295"/>
                <a:gd name="T22" fmla="*/ 123 w 2256"/>
                <a:gd name="T23" fmla="*/ 255 h 2295"/>
                <a:gd name="T24" fmla="*/ 125 w 2256"/>
                <a:gd name="T25" fmla="*/ 255 h 2295"/>
                <a:gd name="T26" fmla="*/ 127 w 2256"/>
                <a:gd name="T27" fmla="*/ 255 h 2295"/>
                <a:gd name="T28" fmla="*/ 129 w 2256"/>
                <a:gd name="T29" fmla="*/ 255 h 2295"/>
                <a:gd name="T30" fmla="*/ 131 w 2256"/>
                <a:gd name="T31" fmla="*/ 254 h 2295"/>
                <a:gd name="T32" fmla="*/ 134 w 2256"/>
                <a:gd name="T33" fmla="*/ 253 h 2295"/>
                <a:gd name="T34" fmla="*/ 136 w 2256"/>
                <a:gd name="T35" fmla="*/ 252 h 2295"/>
                <a:gd name="T36" fmla="*/ 137 w 2256"/>
                <a:gd name="T37" fmla="*/ 251 h 2295"/>
                <a:gd name="T38" fmla="*/ 139 w 2256"/>
                <a:gd name="T39" fmla="*/ 249 h 2295"/>
                <a:gd name="T40" fmla="*/ 140 w 2256"/>
                <a:gd name="T41" fmla="*/ 247 h 2295"/>
                <a:gd name="T42" fmla="*/ 141 w 2256"/>
                <a:gd name="T43" fmla="*/ 245 h 2295"/>
                <a:gd name="T44" fmla="*/ 142 w 2256"/>
                <a:gd name="T45" fmla="*/ 242 h 2295"/>
                <a:gd name="T46" fmla="*/ 148 w 2256"/>
                <a:gd name="T47" fmla="*/ 129 h 2295"/>
                <a:gd name="T48" fmla="*/ 251 w 2256"/>
                <a:gd name="T49" fmla="*/ 0 h 2295"/>
                <a:gd name="T50" fmla="*/ 0 w 2256"/>
                <a:gd name="T51" fmla="*/ 0 h 229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256"/>
                <a:gd name="T79" fmla="*/ 0 h 2295"/>
                <a:gd name="T80" fmla="*/ 2256 w 2256"/>
                <a:gd name="T81" fmla="*/ 2295 h 229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256" h="2295">
                  <a:moveTo>
                    <a:pt x="0" y="0"/>
                  </a:moveTo>
                  <a:lnTo>
                    <a:pt x="939" y="1180"/>
                  </a:lnTo>
                  <a:lnTo>
                    <a:pt x="980" y="2175"/>
                  </a:lnTo>
                  <a:lnTo>
                    <a:pt x="983" y="2202"/>
                  </a:lnTo>
                  <a:lnTo>
                    <a:pt x="991" y="2221"/>
                  </a:lnTo>
                  <a:lnTo>
                    <a:pt x="1000" y="2235"/>
                  </a:lnTo>
                  <a:lnTo>
                    <a:pt x="1010" y="2246"/>
                  </a:lnTo>
                  <a:lnTo>
                    <a:pt x="1024" y="2260"/>
                  </a:lnTo>
                  <a:lnTo>
                    <a:pt x="1038" y="2268"/>
                  </a:lnTo>
                  <a:lnTo>
                    <a:pt x="1060" y="2281"/>
                  </a:lnTo>
                  <a:lnTo>
                    <a:pt x="1083" y="2287"/>
                  </a:lnTo>
                  <a:lnTo>
                    <a:pt x="1111" y="2293"/>
                  </a:lnTo>
                  <a:lnTo>
                    <a:pt x="1128" y="2295"/>
                  </a:lnTo>
                  <a:lnTo>
                    <a:pt x="1145" y="2295"/>
                  </a:lnTo>
                  <a:lnTo>
                    <a:pt x="1163" y="2292"/>
                  </a:lnTo>
                  <a:lnTo>
                    <a:pt x="1183" y="2286"/>
                  </a:lnTo>
                  <a:lnTo>
                    <a:pt x="1202" y="2279"/>
                  </a:lnTo>
                  <a:lnTo>
                    <a:pt x="1221" y="2268"/>
                  </a:lnTo>
                  <a:lnTo>
                    <a:pt x="1235" y="2259"/>
                  </a:lnTo>
                  <a:lnTo>
                    <a:pt x="1251" y="2243"/>
                  </a:lnTo>
                  <a:lnTo>
                    <a:pt x="1262" y="2227"/>
                  </a:lnTo>
                  <a:lnTo>
                    <a:pt x="1273" y="2203"/>
                  </a:lnTo>
                  <a:lnTo>
                    <a:pt x="1276" y="2181"/>
                  </a:lnTo>
                  <a:lnTo>
                    <a:pt x="1336" y="1161"/>
                  </a:lnTo>
                  <a:lnTo>
                    <a:pt x="225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180" name="Oval 6"/>
            <p:cNvSpPr>
              <a:spLocks noChangeArrowheads="1"/>
            </p:cNvSpPr>
            <p:nvPr/>
          </p:nvSpPr>
          <p:spPr bwMode="auto">
            <a:xfrm>
              <a:off x="628" y="1648"/>
              <a:ext cx="766" cy="145"/>
            </a:xfrm>
            <a:prstGeom prst="ellipse">
              <a:avLst/>
            </a:prstGeom>
            <a:solidFill>
              <a:srgbClr val="404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1" name="Freeform 7"/>
            <p:cNvSpPr>
              <a:spLocks/>
            </p:cNvSpPr>
            <p:nvPr/>
          </p:nvSpPr>
          <p:spPr bwMode="auto">
            <a:xfrm>
              <a:off x="688" y="1755"/>
              <a:ext cx="652" cy="720"/>
            </a:xfrm>
            <a:custGeom>
              <a:avLst/>
              <a:gdLst>
                <a:gd name="T0" fmla="*/ 0 w 1956"/>
                <a:gd name="T1" fmla="*/ 2 h 2159"/>
                <a:gd name="T2" fmla="*/ 95 w 1956"/>
                <a:gd name="T3" fmla="*/ 118 h 2159"/>
                <a:gd name="T4" fmla="*/ 98 w 1956"/>
                <a:gd name="T5" fmla="*/ 232 h 2159"/>
                <a:gd name="T6" fmla="*/ 99 w 1956"/>
                <a:gd name="T7" fmla="*/ 234 h 2159"/>
                <a:gd name="T8" fmla="*/ 100 w 1956"/>
                <a:gd name="T9" fmla="*/ 236 h 2159"/>
                <a:gd name="T10" fmla="*/ 101 w 1956"/>
                <a:gd name="T11" fmla="*/ 238 h 2159"/>
                <a:gd name="T12" fmla="*/ 102 w 1956"/>
                <a:gd name="T13" fmla="*/ 239 h 2159"/>
                <a:gd name="T14" fmla="*/ 104 w 1956"/>
                <a:gd name="T15" fmla="*/ 240 h 2159"/>
                <a:gd name="T16" fmla="*/ 107 w 1956"/>
                <a:gd name="T17" fmla="*/ 240 h 2159"/>
                <a:gd name="T18" fmla="*/ 109 w 1956"/>
                <a:gd name="T19" fmla="*/ 240 h 2159"/>
                <a:gd name="T20" fmla="*/ 112 w 1956"/>
                <a:gd name="T21" fmla="*/ 239 h 2159"/>
                <a:gd name="T22" fmla="*/ 114 w 1956"/>
                <a:gd name="T23" fmla="*/ 238 h 2159"/>
                <a:gd name="T24" fmla="*/ 116 w 1956"/>
                <a:gd name="T25" fmla="*/ 236 h 2159"/>
                <a:gd name="T26" fmla="*/ 116 w 1956"/>
                <a:gd name="T27" fmla="*/ 234 h 2159"/>
                <a:gd name="T28" fmla="*/ 117 w 1956"/>
                <a:gd name="T29" fmla="*/ 232 h 2159"/>
                <a:gd name="T30" fmla="*/ 122 w 1956"/>
                <a:gd name="T31" fmla="*/ 116 h 2159"/>
                <a:gd name="T32" fmla="*/ 217 w 1956"/>
                <a:gd name="T33" fmla="*/ 0 h 2159"/>
                <a:gd name="T34" fmla="*/ 199 w 1956"/>
                <a:gd name="T35" fmla="*/ 5 h 2159"/>
                <a:gd name="T36" fmla="*/ 170 w 1956"/>
                <a:gd name="T37" fmla="*/ 9 h 2159"/>
                <a:gd name="T38" fmla="*/ 139 w 1956"/>
                <a:gd name="T39" fmla="*/ 11 h 2159"/>
                <a:gd name="T40" fmla="*/ 107 w 1956"/>
                <a:gd name="T41" fmla="*/ 12 h 2159"/>
                <a:gd name="T42" fmla="*/ 74 w 1956"/>
                <a:gd name="T43" fmla="*/ 11 h 2159"/>
                <a:gd name="T44" fmla="*/ 44 w 1956"/>
                <a:gd name="T45" fmla="*/ 9 h 2159"/>
                <a:gd name="T46" fmla="*/ 20 w 1956"/>
                <a:gd name="T47" fmla="*/ 6 h 2159"/>
                <a:gd name="T48" fmla="*/ 0 w 1956"/>
                <a:gd name="T49" fmla="*/ 2 h 215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56"/>
                <a:gd name="T76" fmla="*/ 0 h 2159"/>
                <a:gd name="T77" fmla="*/ 1956 w 1956"/>
                <a:gd name="T78" fmla="*/ 2159 h 215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56" h="2159">
                  <a:moveTo>
                    <a:pt x="0" y="19"/>
                  </a:moveTo>
                  <a:lnTo>
                    <a:pt x="857" y="1063"/>
                  </a:lnTo>
                  <a:lnTo>
                    <a:pt x="879" y="2090"/>
                  </a:lnTo>
                  <a:lnTo>
                    <a:pt x="887" y="2107"/>
                  </a:lnTo>
                  <a:lnTo>
                    <a:pt x="897" y="2123"/>
                  </a:lnTo>
                  <a:lnTo>
                    <a:pt x="906" y="2137"/>
                  </a:lnTo>
                  <a:lnTo>
                    <a:pt x="922" y="2147"/>
                  </a:lnTo>
                  <a:lnTo>
                    <a:pt x="939" y="2156"/>
                  </a:lnTo>
                  <a:lnTo>
                    <a:pt x="962" y="2159"/>
                  </a:lnTo>
                  <a:lnTo>
                    <a:pt x="983" y="2157"/>
                  </a:lnTo>
                  <a:lnTo>
                    <a:pt x="1005" y="2153"/>
                  </a:lnTo>
                  <a:lnTo>
                    <a:pt x="1026" y="2140"/>
                  </a:lnTo>
                  <a:lnTo>
                    <a:pt x="1040" y="2123"/>
                  </a:lnTo>
                  <a:lnTo>
                    <a:pt x="1048" y="2109"/>
                  </a:lnTo>
                  <a:lnTo>
                    <a:pt x="1056" y="2088"/>
                  </a:lnTo>
                  <a:lnTo>
                    <a:pt x="1100" y="1045"/>
                  </a:lnTo>
                  <a:lnTo>
                    <a:pt x="1956" y="0"/>
                  </a:lnTo>
                  <a:lnTo>
                    <a:pt x="1790" y="41"/>
                  </a:lnTo>
                  <a:lnTo>
                    <a:pt x="1531" y="77"/>
                  </a:lnTo>
                  <a:lnTo>
                    <a:pt x="1247" y="98"/>
                  </a:lnTo>
                  <a:lnTo>
                    <a:pt x="962" y="109"/>
                  </a:lnTo>
                  <a:lnTo>
                    <a:pt x="662" y="98"/>
                  </a:lnTo>
                  <a:lnTo>
                    <a:pt x="398" y="77"/>
                  </a:lnTo>
                  <a:lnTo>
                    <a:pt x="178" y="52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182" name="Freeform 8"/>
            <p:cNvSpPr>
              <a:spLocks/>
            </p:cNvSpPr>
            <p:nvPr/>
          </p:nvSpPr>
          <p:spPr bwMode="auto">
            <a:xfrm>
              <a:off x="800" y="1901"/>
              <a:ext cx="421" cy="576"/>
            </a:xfrm>
            <a:custGeom>
              <a:avLst/>
              <a:gdLst>
                <a:gd name="T0" fmla="*/ 0 w 1264"/>
                <a:gd name="T1" fmla="*/ 0 h 1728"/>
                <a:gd name="T2" fmla="*/ 58 w 1264"/>
                <a:gd name="T3" fmla="*/ 69 h 1728"/>
                <a:gd name="T4" fmla="*/ 59 w 1264"/>
                <a:gd name="T5" fmla="*/ 184 h 1728"/>
                <a:gd name="T6" fmla="*/ 60 w 1264"/>
                <a:gd name="T7" fmla="*/ 186 h 1728"/>
                <a:gd name="T8" fmla="*/ 61 w 1264"/>
                <a:gd name="T9" fmla="*/ 188 h 1728"/>
                <a:gd name="T10" fmla="*/ 63 w 1264"/>
                <a:gd name="T11" fmla="*/ 189 h 1728"/>
                <a:gd name="T12" fmla="*/ 64 w 1264"/>
                <a:gd name="T13" fmla="*/ 191 h 1728"/>
                <a:gd name="T14" fmla="*/ 68 w 1264"/>
                <a:gd name="T15" fmla="*/ 191 h 1728"/>
                <a:gd name="T16" fmla="*/ 70 w 1264"/>
                <a:gd name="T17" fmla="*/ 192 h 1728"/>
                <a:gd name="T18" fmla="*/ 72 w 1264"/>
                <a:gd name="T19" fmla="*/ 192 h 1728"/>
                <a:gd name="T20" fmla="*/ 75 w 1264"/>
                <a:gd name="T21" fmla="*/ 191 h 1728"/>
                <a:gd name="T22" fmla="*/ 77 w 1264"/>
                <a:gd name="T23" fmla="*/ 190 h 1728"/>
                <a:gd name="T24" fmla="*/ 79 w 1264"/>
                <a:gd name="T25" fmla="*/ 188 h 1728"/>
                <a:gd name="T26" fmla="*/ 80 w 1264"/>
                <a:gd name="T27" fmla="*/ 185 h 1728"/>
                <a:gd name="T28" fmla="*/ 81 w 1264"/>
                <a:gd name="T29" fmla="*/ 184 h 1728"/>
                <a:gd name="T30" fmla="*/ 84 w 1264"/>
                <a:gd name="T31" fmla="*/ 67 h 1728"/>
                <a:gd name="T32" fmla="*/ 140 w 1264"/>
                <a:gd name="T33" fmla="*/ 0 h 1728"/>
                <a:gd name="T34" fmla="*/ 0 w 1264"/>
                <a:gd name="T35" fmla="*/ 0 h 17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64"/>
                <a:gd name="T55" fmla="*/ 0 h 1728"/>
                <a:gd name="T56" fmla="*/ 1264 w 1264"/>
                <a:gd name="T57" fmla="*/ 1728 h 17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64" h="1728">
                  <a:moveTo>
                    <a:pt x="0" y="0"/>
                  </a:moveTo>
                  <a:lnTo>
                    <a:pt x="520" y="624"/>
                  </a:lnTo>
                  <a:lnTo>
                    <a:pt x="531" y="1657"/>
                  </a:lnTo>
                  <a:lnTo>
                    <a:pt x="541" y="1674"/>
                  </a:lnTo>
                  <a:lnTo>
                    <a:pt x="553" y="1688"/>
                  </a:lnTo>
                  <a:lnTo>
                    <a:pt x="564" y="1701"/>
                  </a:lnTo>
                  <a:lnTo>
                    <a:pt x="580" y="1715"/>
                  </a:lnTo>
                  <a:lnTo>
                    <a:pt x="608" y="1723"/>
                  </a:lnTo>
                  <a:lnTo>
                    <a:pt x="632" y="1728"/>
                  </a:lnTo>
                  <a:lnTo>
                    <a:pt x="651" y="1725"/>
                  </a:lnTo>
                  <a:lnTo>
                    <a:pt x="673" y="1720"/>
                  </a:lnTo>
                  <a:lnTo>
                    <a:pt x="694" y="1709"/>
                  </a:lnTo>
                  <a:lnTo>
                    <a:pt x="711" y="1692"/>
                  </a:lnTo>
                  <a:lnTo>
                    <a:pt x="723" y="1669"/>
                  </a:lnTo>
                  <a:lnTo>
                    <a:pt x="730" y="1657"/>
                  </a:lnTo>
                  <a:lnTo>
                    <a:pt x="761" y="605"/>
                  </a:lnTo>
                  <a:lnTo>
                    <a:pt x="126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183" name="Freeform 9"/>
            <p:cNvSpPr>
              <a:spLocks/>
            </p:cNvSpPr>
            <p:nvPr/>
          </p:nvSpPr>
          <p:spPr bwMode="auto">
            <a:xfrm>
              <a:off x="978" y="2508"/>
              <a:ext cx="66" cy="124"/>
            </a:xfrm>
            <a:custGeom>
              <a:avLst/>
              <a:gdLst>
                <a:gd name="T0" fmla="*/ 11 w 196"/>
                <a:gd name="T1" fmla="*/ 0 h 370"/>
                <a:gd name="T2" fmla="*/ 12 w 196"/>
                <a:gd name="T3" fmla="*/ 6 h 370"/>
                <a:gd name="T4" fmla="*/ 12 w 196"/>
                <a:gd name="T5" fmla="*/ 10 h 370"/>
                <a:gd name="T6" fmla="*/ 14 w 196"/>
                <a:gd name="T7" fmla="*/ 14 h 370"/>
                <a:gd name="T8" fmla="*/ 15 w 196"/>
                <a:gd name="T9" fmla="*/ 16 h 370"/>
                <a:gd name="T10" fmla="*/ 17 w 196"/>
                <a:gd name="T11" fmla="*/ 19 h 370"/>
                <a:gd name="T12" fmla="*/ 19 w 196"/>
                <a:gd name="T13" fmla="*/ 22 h 370"/>
                <a:gd name="T14" fmla="*/ 21 w 196"/>
                <a:gd name="T15" fmla="*/ 25 h 370"/>
                <a:gd name="T16" fmla="*/ 22 w 196"/>
                <a:gd name="T17" fmla="*/ 27 h 370"/>
                <a:gd name="T18" fmla="*/ 22 w 196"/>
                <a:gd name="T19" fmla="*/ 31 h 370"/>
                <a:gd name="T20" fmla="*/ 22 w 196"/>
                <a:gd name="T21" fmla="*/ 35 h 370"/>
                <a:gd name="T22" fmla="*/ 20 w 196"/>
                <a:gd name="T23" fmla="*/ 37 h 370"/>
                <a:gd name="T24" fmla="*/ 19 w 196"/>
                <a:gd name="T25" fmla="*/ 39 h 370"/>
                <a:gd name="T26" fmla="*/ 16 w 196"/>
                <a:gd name="T27" fmla="*/ 41 h 370"/>
                <a:gd name="T28" fmla="*/ 14 w 196"/>
                <a:gd name="T29" fmla="*/ 41 h 370"/>
                <a:gd name="T30" fmla="*/ 11 w 196"/>
                <a:gd name="T31" fmla="*/ 42 h 370"/>
                <a:gd name="T32" fmla="*/ 9 w 196"/>
                <a:gd name="T33" fmla="*/ 41 h 370"/>
                <a:gd name="T34" fmla="*/ 6 w 196"/>
                <a:gd name="T35" fmla="*/ 41 h 370"/>
                <a:gd name="T36" fmla="*/ 4 w 196"/>
                <a:gd name="T37" fmla="*/ 39 h 370"/>
                <a:gd name="T38" fmla="*/ 2 w 196"/>
                <a:gd name="T39" fmla="*/ 38 h 370"/>
                <a:gd name="T40" fmla="*/ 1 w 196"/>
                <a:gd name="T41" fmla="*/ 36 h 370"/>
                <a:gd name="T42" fmla="*/ 0 w 196"/>
                <a:gd name="T43" fmla="*/ 33 h 370"/>
                <a:gd name="T44" fmla="*/ 0 w 196"/>
                <a:gd name="T45" fmla="*/ 30 h 370"/>
                <a:gd name="T46" fmla="*/ 1 w 196"/>
                <a:gd name="T47" fmla="*/ 27 h 370"/>
                <a:gd name="T48" fmla="*/ 1 w 196"/>
                <a:gd name="T49" fmla="*/ 24 h 370"/>
                <a:gd name="T50" fmla="*/ 3 w 196"/>
                <a:gd name="T51" fmla="*/ 21 h 370"/>
                <a:gd name="T52" fmla="*/ 6 w 196"/>
                <a:gd name="T53" fmla="*/ 19 h 370"/>
                <a:gd name="T54" fmla="*/ 7 w 196"/>
                <a:gd name="T55" fmla="*/ 16 h 370"/>
                <a:gd name="T56" fmla="*/ 8 w 196"/>
                <a:gd name="T57" fmla="*/ 13 h 370"/>
                <a:gd name="T58" fmla="*/ 9 w 196"/>
                <a:gd name="T59" fmla="*/ 10 h 370"/>
                <a:gd name="T60" fmla="*/ 10 w 196"/>
                <a:gd name="T61" fmla="*/ 6 h 370"/>
                <a:gd name="T62" fmla="*/ 11 w 196"/>
                <a:gd name="T63" fmla="*/ 0 h 37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96"/>
                <a:gd name="T97" fmla="*/ 0 h 370"/>
                <a:gd name="T98" fmla="*/ 196 w 196"/>
                <a:gd name="T99" fmla="*/ 370 h 37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96" h="370">
                  <a:moveTo>
                    <a:pt x="95" y="0"/>
                  </a:moveTo>
                  <a:lnTo>
                    <a:pt x="105" y="58"/>
                  </a:lnTo>
                  <a:lnTo>
                    <a:pt x="111" y="87"/>
                  </a:lnTo>
                  <a:lnTo>
                    <a:pt x="121" y="121"/>
                  </a:lnTo>
                  <a:lnTo>
                    <a:pt x="132" y="141"/>
                  </a:lnTo>
                  <a:lnTo>
                    <a:pt x="147" y="166"/>
                  </a:lnTo>
                  <a:lnTo>
                    <a:pt x="167" y="193"/>
                  </a:lnTo>
                  <a:lnTo>
                    <a:pt x="184" y="220"/>
                  </a:lnTo>
                  <a:lnTo>
                    <a:pt x="192" y="245"/>
                  </a:lnTo>
                  <a:lnTo>
                    <a:pt x="196" y="278"/>
                  </a:lnTo>
                  <a:lnTo>
                    <a:pt x="189" y="307"/>
                  </a:lnTo>
                  <a:lnTo>
                    <a:pt x="178" y="328"/>
                  </a:lnTo>
                  <a:lnTo>
                    <a:pt x="162" y="345"/>
                  </a:lnTo>
                  <a:lnTo>
                    <a:pt x="141" y="361"/>
                  </a:lnTo>
                  <a:lnTo>
                    <a:pt x="121" y="367"/>
                  </a:lnTo>
                  <a:lnTo>
                    <a:pt x="99" y="370"/>
                  </a:lnTo>
                  <a:lnTo>
                    <a:pt x="76" y="367"/>
                  </a:lnTo>
                  <a:lnTo>
                    <a:pt x="54" y="362"/>
                  </a:lnTo>
                  <a:lnTo>
                    <a:pt x="34" y="350"/>
                  </a:lnTo>
                  <a:lnTo>
                    <a:pt x="19" y="334"/>
                  </a:lnTo>
                  <a:lnTo>
                    <a:pt x="8" y="315"/>
                  </a:lnTo>
                  <a:lnTo>
                    <a:pt x="3" y="296"/>
                  </a:lnTo>
                  <a:lnTo>
                    <a:pt x="0" y="272"/>
                  </a:lnTo>
                  <a:lnTo>
                    <a:pt x="5" y="240"/>
                  </a:lnTo>
                  <a:lnTo>
                    <a:pt x="13" y="218"/>
                  </a:lnTo>
                  <a:lnTo>
                    <a:pt x="30" y="190"/>
                  </a:lnTo>
                  <a:lnTo>
                    <a:pt x="49" y="166"/>
                  </a:lnTo>
                  <a:lnTo>
                    <a:pt x="62" y="140"/>
                  </a:lnTo>
                  <a:lnTo>
                    <a:pt x="72" y="119"/>
                  </a:lnTo>
                  <a:lnTo>
                    <a:pt x="81" y="90"/>
                  </a:lnTo>
                  <a:lnTo>
                    <a:pt x="86" y="58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0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184" name="Oval 10"/>
            <p:cNvSpPr>
              <a:spLocks noChangeArrowheads="1"/>
            </p:cNvSpPr>
            <p:nvPr/>
          </p:nvSpPr>
          <p:spPr bwMode="auto">
            <a:xfrm>
              <a:off x="666" y="1662"/>
              <a:ext cx="690" cy="117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5" name="Freeform 11"/>
            <p:cNvSpPr>
              <a:spLocks/>
            </p:cNvSpPr>
            <p:nvPr/>
          </p:nvSpPr>
          <p:spPr bwMode="auto">
            <a:xfrm>
              <a:off x="978" y="2639"/>
              <a:ext cx="66" cy="124"/>
            </a:xfrm>
            <a:custGeom>
              <a:avLst/>
              <a:gdLst>
                <a:gd name="T0" fmla="*/ 11 w 196"/>
                <a:gd name="T1" fmla="*/ 0 h 372"/>
                <a:gd name="T2" fmla="*/ 12 w 196"/>
                <a:gd name="T3" fmla="*/ 7 h 372"/>
                <a:gd name="T4" fmla="*/ 12 w 196"/>
                <a:gd name="T5" fmla="*/ 10 h 372"/>
                <a:gd name="T6" fmla="*/ 14 w 196"/>
                <a:gd name="T7" fmla="*/ 14 h 372"/>
                <a:gd name="T8" fmla="*/ 15 w 196"/>
                <a:gd name="T9" fmla="*/ 16 h 372"/>
                <a:gd name="T10" fmla="*/ 17 w 196"/>
                <a:gd name="T11" fmla="*/ 19 h 372"/>
                <a:gd name="T12" fmla="*/ 19 w 196"/>
                <a:gd name="T13" fmla="*/ 22 h 372"/>
                <a:gd name="T14" fmla="*/ 21 w 196"/>
                <a:gd name="T15" fmla="*/ 25 h 372"/>
                <a:gd name="T16" fmla="*/ 22 w 196"/>
                <a:gd name="T17" fmla="*/ 27 h 372"/>
                <a:gd name="T18" fmla="*/ 22 w 196"/>
                <a:gd name="T19" fmla="*/ 31 h 372"/>
                <a:gd name="T20" fmla="*/ 22 w 196"/>
                <a:gd name="T21" fmla="*/ 34 h 372"/>
                <a:gd name="T22" fmla="*/ 20 w 196"/>
                <a:gd name="T23" fmla="*/ 36 h 372"/>
                <a:gd name="T24" fmla="*/ 19 w 196"/>
                <a:gd name="T25" fmla="*/ 38 h 372"/>
                <a:gd name="T26" fmla="*/ 16 w 196"/>
                <a:gd name="T27" fmla="*/ 40 h 372"/>
                <a:gd name="T28" fmla="*/ 14 w 196"/>
                <a:gd name="T29" fmla="*/ 41 h 372"/>
                <a:gd name="T30" fmla="*/ 11 w 196"/>
                <a:gd name="T31" fmla="*/ 41 h 372"/>
                <a:gd name="T32" fmla="*/ 9 w 196"/>
                <a:gd name="T33" fmla="*/ 41 h 372"/>
                <a:gd name="T34" fmla="*/ 6 w 196"/>
                <a:gd name="T35" fmla="*/ 40 h 372"/>
                <a:gd name="T36" fmla="*/ 4 w 196"/>
                <a:gd name="T37" fmla="*/ 39 h 372"/>
                <a:gd name="T38" fmla="*/ 2 w 196"/>
                <a:gd name="T39" fmla="*/ 37 h 372"/>
                <a:gd name="T40" fmla="*/ 1 w 196"/>
                <a:gd name="T41" fmla="*/ 35 h 372"/>
                <a:gd name="T42" fmla="*/ 0 w 196"/>
                <a:gd name="T43" fmla="*/ 33 h 372"/>
                <a:gd name="T44" fmla="*/ 0 w 196"/>
                <a:gd name="T45" fmla="*/ 30 h 372"/>
                <a:gd name="T46" fmla="*/ 1 w 196"/>
                <a:gd name="T47" fmla="*/ 27 h 372"/>
                <a:gd name="T48" fmla="*/ 1 w 196"/>
                <a:gd name="T49" fmla="*/ 24 h 372"/>
                <a:gd name="T50" fmla="*/ 3 w 196"/>
                <a:gd name="T51" fmla="*/ 21 h 372"/>
                <a:gd name="T52" fmla="*/ 6 w 196"/>
                <a:gd name="T53" fmla="*/ 19 h 372"/>
                <a:gd name="T54" fmla="*/ 7 w 196"/>
                <a:gd name="T55" fmla="*/ 16 h 372"/>
                <a:gd name="T56" fmla="*/ 8 w 196"/>
                <a:gd name="T57" fmla="*/ 13 h 372"/>
                <a:gd name="T58" fmla="*/ 9 w 196"/>
                <a:gd name="T59" fmla="*/ 10 h 372"/>
                <a:gd name="T60" fmla="*/ 10 w 196"/>
                <a:gd name="T61" fmla="*/ 7 h 372"/>
                <a:gd name="T62" fmla="*/ 11 w 196"/>
                <a:gd name="T63" fmla="*/ 0 h 37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96"/>
                <a:gd name="T97" fmla="*/ 0 h 372"/>
                <a:gd name="T98" fmla="*/ 196 w 196"/>
                <a:gd name="T99" fmla="*/ 372 h 37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96" h="372">
                  <a:moveTo>
                    <a:pt x="95" y="0"/>
                  </a:moveTo>
                  <a:lnTo>
                    <a:pt x="105" y="60"/>
                  </a:lnTo>
                  <a:lnTo>
                    <a:pt x="111" y="88"/>
                  </a:lnTo>
                  <a:lnTo>
                    <a:pt x="121" y="122"/>
                  </a:lnTo>
                  <a:lnTo>
                    <a:pt x="132" y="143"/>
                  </a:lnTo>
                  <a:lnTo>
                    <a:pt x="147" y="168"/>
                  </a:lnTo>
                  <a:lnTo>
                    <a:pt x="167" y="195"/>
                  </a:lnTo>
                  <a:lnTo>
                    <a:pt x="184" y="221"/>
                  </a:lnTo>
                  <a:lnTo>
                    <a:pt x="192" y="247"/>
                  </a:lnTo>
                  <a:lnTo>
                    <a:pt x="196" y="279"/>
                  </a:lnTo>
                  <a:lnTo>
                    <a:pt x="189" y="308"/>
                  </a:lnTo>
                  <a:lnTo>
                    <a:pt x="178" y="328"/>
                  </a:lnTo>
                  <a:lnTo>
                    <a:pt x="162" y="345"/>
                  </a:lnTo>
                  <a:lnTo>
                    <a:pt x="141" y="361"/>
                  </a:lnTo>
                  <a:lnTo>
                    <a:pt x="121" y="369"/>
                  </a:lnTo>
                  <a:lnTo>
                    <a:pt x="99" y="372"/>
                  </a:lnTo>
                  <a:lnTo>
                    <a:pt x="76" y="369"/>
                  </a:lnTo>
                  <a:lnTo>
                    <a:pt x="54" y="363"/>
                  </a:lnTo>
                  <a:lnTo>
                    <a:pt x="34" y="351"/>
                  </a:lnTo>
                  <a:lnTo>
                    <a:pt x="19" y="336"/>
                  </a:lnTo>
                  <a:lnTo>
                    <a:pt x="8" y="317"/>
                  </a:lnTo>
                  <a:lnTo>
                    <a:pt x="3" y="298"/>
                  </a:lnTo>
                  <a:lnTo>
                    <a:pt x="0" y="272"/>
                  </a:lnTo>
                  <a:lnTo>
                    <a:pt x="5" y="242"/>
                  </a:lnTo>
                  <a:lnTo>
                    <a:pt x="13" y="219"/>
                  </a:lnTo>
                  <a:lnTo>
                    <a:pt x="30" y="191"/>
                  </a:lnTo>
                  <a:lnTo>
                    <a:pt x="49" y="168"/>
                  </a:lnTo>
                  <a:lnTo>
                    <a:pt x="62" y="141"/>
                  </a:lnTo>
                  <a:lnTo>
                    <a:pt x="72" y="120"/>
                  </a:lnTo>
                  <a:lnTo>
                    <a:pt x="81" y="90"/>
                  </a:lnTo>
                  <a:lnTo>
                    <a:pt x="86" y="60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0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186" name="Oval 12"/>
            <p:cNvSpPr>
              <a:spLocks noChangeArrowheads="1"/>
            </p:cNvSpPr>
            <p:nvPr/>
          </p:nvSpPr>
          <p:spPr bwMode="auto">
            <a:xfrm>
              <a:off x="796" y="1855"/>
              <a:ext cx="430" cy="75"/>
            </a:xfrm>
            <a:prstGeom prst="ellipse">
              <a:avLst/>
            </a:pr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7" name="Oval 13"/>
            <p:cNvSpPr>
              <a:spLocks noChangeArrowheads="1"/>
            </p:cNvSpPr>
            <p:nvPr/>
          </p:nvSpPr>
          <p:spPr bwMode="auto">
            <a:xfrm>
              <a:off x="982" y="2430"/>
              <a:ext cx="57" cy="58"/>
            </a:xfrm>
            <a:prstGeom prst="ellipse">
              <a:avLst/>
            </a:prstGeom>
            <a:solidFill>
              <a:srgbClr val="009999"/>
            </a:solidFill>
            <a:ln w="17463">
              <a:solidFill>
                <a:srgbClr val="40404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6443664" y="4600576"/>
            <a:ext cx="822325" cy="962025"/>
            <a:chOff x="2803" y="2695"/>
            <a:chExt cx="518" cy="606"/>
          </a:xfrm>
        </p:grpSpPr>
        <p:graphicFrame>
          <p:nvGraphicFramePr>
            <p:cNvPr id="5127" name="Object 15"/>
            <p:cNvGraphicFramePr>
              <a:graphicFrameLocks noChangeAspect="1"/>
            </p:cNvGraphicFramePr>
            <p:nvPr/>
          </p:nvGraphicFramePr>
          <p:xfrm>
            <a:off x="2803" y="2695"/>
            <a:ext cx="518" cy="4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4" imgW="9134280" imgH="6848280" progId="">
                    <p:embed/>
                  </p:oleObj>
                </mc:Choice>
                <mc:Fallback>
                  <p:oleObj name="Clip" r:id="rId4" imgW="9134280" imgH="6848280" progId="">
                    <p:embed/>
                    <p:pic>
                      <p:nvPicPr>
                        <p:cNvPr id="5127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03" y="2695"/>
                          <a:ext cx="518" cy="45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176" name="Group 16"/>
            <p:cNvGrpSpPr>
              <a:grpSpLocks/>
            </p:cNvGrpSpPr>
            <p:nvPr/>
          </p:nvGrpSpPr>
          <p:grpSpPr bwMode="auto">
            <a:xfrm>
              <a:off x="3197" y="3099"/>
              <a:ext cx="47" cy="202"/>
              <a:chOff x="4076" y="3462"/>
              <a:chExt cx="66" cy="255"/>
            </a:xfrm>
          </p:grpSpPr>
          <p:sp>
            <p:nvSpPr>
              <p:cNvPr id="5177" name="Freeform 17"/>
              <p:cNvSpPr>
                <a:spLocks/>
              </p:cNvSpPr>
              <p:nvPr/>
            </p:nvSpPr>
            <p:spPr bwMode="auto">
              <a:xfrm>
                <a:off x="4076" y="3462"/>
                <a:ext cx="66" cy="124"/>
              </a:xfrm>
              <a:custGeom>
                <a:avLst/>
                <a:gdLst>
                  <a:gd name="T0" fmla="*/ 11 w 196"/>
                  <a:gd name="T1" fmla="*/ 0 h 371"/>
                  <a:gd name="T2" fmla="*/ 12 w 196"/>
                  <a:gd name="T3" fmla="*/ 6 h 371"/>
                  <a:gd name="T4" fmla="*/ 12 w 196"/>
                  <a:gd name="T5" fmla="*/ 10 h 371"/>
                  <a:gd name="T6" fmla="*/ 14 w 196"/>
                  <a:gd name="T7" fmla="*/ 14 h 371"/>
                  <a:gd name="T8" fmla="*/ 15 w 196"/>
                  <a:gd name="T9" fmla="*/ 16 h 371"/>
                  <a:gd name="T10" fmla="*/ 17 w 196"/>
                  <a:gd name="T11" fmla="*/ 18 h 371"/>
                  <a:gd name="T12" fmla="*/ 19 w 196"/>
                  <a:gd name="T13" fmla="*/ 22 h 371"/>
                  <a:gd name="T14" fmla="*/ 21 w 196"/>
                  <a:gd name="T15" fmla="*/ 25 h 371"/>
                  <a:gd name="T16" fmla="*/ 22 w 196"/>
                  <a:gd name="T17" fmla="*/ 27 h 371"/>
                  <a:gd name="T18" fmla="*/ 22 w 196"/>
                  <a:gd name="T19" fmla="*/ 31 h 371"/>
                  <a:gd name="T20" fmla="*/ 22 w 196"/>
                  <a:gd name="T21" fmla="*/ 34 h 371"/>
                  <a:gd name="T22" fmla="*/ 20 w 196"/>
                  <a:gd name="T23" fmla="*/ 37 h 371"/>
                  <a:gd name="T24" fmla="*/ 19 w 196"/>
                  <a:gd name="T25" fmla="*/ 38 h 371"/>
                  <a:gd name="T26" fmla="*/ 16 w 196"/>
                  <a:gd name="T27" fmla="*/ 40 h 371"/>
                  <a:gd name="T28" fmla="*/ 14 w 196"/>
                  <a:gd name="T29" fmla="*/ 41 h 371"/>
                  <a:gd name="T30" fmla="*/ 11 w 196"/>
                  <a:gd name="T31" fmla="*/ 41 h 371"/>
                  <a:gd name="T32" fmla="*/ 9 w 196"/>
                  <a:gd name="T33" fmla="*/ 41 h 371"/>
                  <a:gd name="T34" fmla="*/ 6 w 196"/>
                  <a:gd name="T35" fmla="*/ 40 h 371"/>
                  <a:gd name="T36" fmla="*/ 4 w 196"/>
                  <a:gd name="T37" fmla="*/ 39 h 371"/>
                  <a:gd name="T38" fmla="*/ 2 w 196"/>
                  <a:gd name="T39" fmla="*/ 37 h 371"/>
                  <a:gd name="T40" fmla="*/ 1 w 196"/>
                  <a:gd name="T41" fmla="*/ 35 h 371"/>
                  <a:gd name="T42" fmla="*/ 0 w 196"/>
                  <a:gd name="T43" fmla="*/ 33 h 371"/>
                  <a:gd name="T44" fmla="*/ 0 w 196"/>
                  <a:gd name="T45" fmla="*/ 30 h 371"/>
                  <a:gd name="T46" fmla="*/ 1 w 196"/>
                  <a:gd name="T47" fmla="*/ 27 h 371"/>
                  <a:gd name="T48" fmla="*/ 1 w 196"/>
                  <a:gd name="T49" fmla="*/ 24 h 371"/>
                  <a:gd name="T50" fmla="*/ 3 w 196"/>
                  <a:gd name="T51" fmla="*/ 21 h 371"/>
                  <a:gd name="T52" fmla="*/ 6 w 196"/>
                  <a:gd name="T53" fmla="*/ 18 h 371"/>
                  <a:gd name="T54" fmla="*/ 7 w 196"/>
                  <a:gd name="T55" fmla="*/ 16 h 371"/>
                  <a:gd name="T56" fmla="*/ 8 w 196"/>
                  <a:gd name="T57" fmla="*/ 13 h 371"/>
                  <a:gd name="T58" fmla="*/ 9 w 196"/>
                  <a:gd name="T59" fmla="*/ 10 h 371"/>
                  <a:gd name="T60" fmla="*/ 10 w 196"/>
                  <a:gd name="T61" fmla="*/ 6 h 371"/>
                  <a:gd name="T62" fmla="*/ 11 w 196"/>
                  <a:gd name="T63" fmla="*/ 0 h 37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1"/>
                  <a:gd name="T98" fmla="*/ 196 w 196"/>
                  <a:gd name="T99" fmla="*/ 371 h 37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1">
                    <a:moveTo>
                      <a:pt x="95" y="0"/>
                    </a:moveTo>
                    <a:lnTo>
                      <a:pt x="105" y="58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2"/>
                    </a:lnTo>
                    <a:lnTo>
                      <a:pt x="147" y="166"/>
                    </a:lnTo>
                    <a:lnTo>
                      <a:pt x="167" y="194"/>
                    </a:lnTo>
                    <a:lnTo>
                      <a:pt x="184" y="220"/>
                    </a:lnTo>
                    <a:lnTo>
                      <a:pt x="192" y="246"/>
                    </a:lnTo>
                    <a:lnTo>
                      <a:pt x="196" y="279"/>
                    </a:lnTo>
                    <a:lnTo>
                      <a:pt x="189" y="307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8"/>
                    </a:lnTo>
                    <a:lnTo>
                      <a:pt x="99" y="371"/>
                    </a:lnTo>
                    <a:lnTo>
                      <a:pt x="76" y="368"/>
                    </a:lnTo>
                    <a:lnTo>
                      <a:pt x="54" y="362"/>
                    </a:lnTo>
                    <a:lnTo>
                      <a:pt x="34" y="351"/>
                    </a:lnTo>
                    <a:lnTo>
                      <a:pt x="19" y="335"/>
                    </a:lnTo>
                    <a:lnTo>
                      <a:pt x="8" y="316"/>
                    </a:lnTo>
                    <a:lnTo>
                      <a:pt x="3" y="297"/>
                    </a:lnTo>
                    <a:lnTo>
                      <a:pt x="0" y="272"/>
                    </a:lnTo>
                    <a:lnTo>
                      <a:pt x="5" y="240"/>
                    </a:lnTo>
                    <a:lnTo>
                      <a:pt x="13" y="218"/>
                    </a:lnTo>
                    <a:lnTo>
                      <a:pt x="30" y="191"/>
                    </a:lnTo>
                    <a:lnTo>
                      <a:pt x="49" y="166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8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178" name="Freeform 18"/>
              <p:cNvSpPr>
                <a:spLocks/>
              </p:cNvSpPr>
              <p:nvPr/>
            </p:nvSpPr>
            <p:spPr bwMode="auto">
              <a:xfrm>
                <a:off x="4076" y="3593"/>
                <a:ext cx="66" cy="124"/>
              </a:xfrm>
              <a:custGeom>
                <a:avLst/>
                <a:gdLst>
                  <a:gd name="T0" fmla="*/ 11 w 196"/>
                  <a:gd name="T1" fmla="*/ 0 h 372"/>
                  <a:gd name="T2" fmla="*/ 12 w 196"/>
                  <a:gd name="T3" fmla="*/ 7 h 372"/>
                  <a:gd name="T4" fmla="*/ 12 w 196"/>
                  <a:gd name="T5" fmla="*/ 10 h 372"/>
                  <a:gd name="T6" fmla="*/ 14 w 196"/>
                  <a:gd name="T7" fmla="*/ 14 h 372"/>
                  <a:gd name="T8" fmla="*/ 15 w 196"/>
                  <a:gd name="T9" fmla="*/ 16 h 372"/>
                  <a:gd name="T10" fmla="*/ 17 w 196"/>
                  <a:gd name="T11" fmla="*/ 19 h 372"/>
                  <a:gd name="T12" fmla="*/ 19 w 196"/>
                  <a:gd name="T13" fmla="*/ 22 h 372"/>
                  <a:gd name="T14" fmla="*/ 21 w 196"/>
                  <a:gd name="T15" fmla="*/ 24 h 372"/>
                  <a:gd name="T16" fmla="*/ 22 w 196"/>
                  <a:gd name="T17" fmla="*/ 27 h 372"/>
                  <a:gd name="T18" fmla="*/ 22 w 196"/>
                  <a:gd name="T19" fmla="*/ 31 h 372"/>
                  <a:gd name="T20" fmla="*/ 22 w 196"/>
                  <a:gd name="T21" fmla="*/ 34 h 372"/>
                  <a:gd name="T22" fmla="*/ 20 w 196"/>
                  <a:gd name="T23" fmla="*/ 36 h 372"/>
                  <a:gd name="T24" fmla="*/ 19 w 196"/>
                  <a:gd name="T25" fmla="*/ 38 h 372"/>
                  <a:gd name="T26" fmla="*/ 16 w 196"/>
                  <a:gd name="T27" fmla="*/ 40 h 372"/>
                  <a:gd name="T28" fmla="*/ 14 w 196"/>
                  <a:gd name="T29" fmla="*/ 41 h 372"/>
                  <a:gd name="T30" fmla="*/ 11 w 196"/>
                  <a:gd name="T31" fmla="*/ 41 h 372"/>
                  <a:gd name="T32" fmla="*/ 9 w 196"/>
                  <a:gd name="T33" fmla="*/ 41 h 372"/>
                  <a:gd name="T34" fmla="*/ 6 w 196"/>
                  <a:gd name="T35" fmla="*/ 40 h 372"/>
                  <a:gd name="T36" fmla="*/ 4 w 196"/>
                  <a:gd name="T37" fmla="*/ 39 h 372"/>
                  <a:gd name="T38" fmla="*/ 2 w 196"/>
                  <a:gd name="T39" fmla="*/ 37 h 372"/>
                  <a:gd name="T40" fmla="*/ 1 w 196"/>
                  <a:gd name="T41" fmla="*/ 35 h 372"/>
                  <a:gd name="T42" fmla="*/ 0 w 196"/>
                  <a:gd name="T43" fmla="*/ 33 h 372"/>
                  <a:gd name="T44" fmla="*/ 0 w 196"/>
                  <a:gd name="T45" fmla="*/ 30 h 372"/>
                  <a:gd name="T46" fmla="*/ 1 w 196"/>
                  <a:gd name="T47" fmla="*/ 27 h 372"/>
                  <a:gd name="T48" fmla="*/ 1 w 196"/>
                  <a:gd name="T49" fmla="*/ 24 h 372"/>
                  <a:gd name="T50" fmla="*/ 3 w 196"/>
                  <a:gd name="T51" fmla="*/ 21 h 372"/>
                  <a:gd name="T52" fmla="*/ 6 w 196"/>
                  <a:gd name="T53" fmla="*/ 19 h 372"/>
                  <a:gd name="T54" fmla="*/ 7 w 196"/>
                  <a:gd name="T55" fmla="*/ 16 h 372"/>
                  <a:gd name="T56" fmla="*/ 8 w 196"/>
                  <a:gd name="T57" fmla="*/ 13 h 372"/>
                  <a:gd name="T58" fmla="*/ 9 w 196"/>
                  <a:gd name="T59" fmla="*/ 10 h 372"/>
                  <a:gd name="T60" fmla="*/ 10 w 196"/>
                  <a:gd name="T61" fmla="*/ 7 h 372"/>
                  <a:gd name="T62" fmla="*/ 11 w 196"/>
                  <a:gd name="T63" fmla="*/ 0 h 37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2"/>
                  <a:gd name="T98" fmla="*/ 196 w 196"/>
                  <a:gd name="T99" fmla="*/ 372 h 372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2">
                    <a:moveTo>
                      <a:pt x="95" y="0"/>
                    </a:moveTo>
                    <a:lnTo>
                      <a:pt x="105" y="59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3"/>
                    </a:lnTo>
                    <a:lnTo>
                      <a:pt x="147" y="167"/>
                    </a:lnTo>
                    <a:lnTo>
                      <a:pt x="167" y="195"/>
                    </a:lnTo>
                    <a:lnTo>
                      <a:pt x="184" y="220"/>
                    </a:lnTo>
                    <a:lnTo>
                      <a:pt x="192" y="247"/>
                    </a:lnTo>
                    <a:lnTo>
                      <a:pt x="196" y="279"/>
                    </a:lnTo>
                    <a:lnTo>
                      <a:pt x="189" y="308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9"/>
                    </a:lnTo>
                    <a:lnTo>
                      <a:pt x="99" y="372"/>
                    </a:lnTo>
                    <a:lnTo>
                      <a:pt x="76" y="369"/>
                    </a:lnTo>
                    <a:lnTo>
                      <a:pt x="54" y="363"/>
                    </a:lnTo>
                    <a:lnTo>
                      <a:pt x="34" y="351"/>
                    </a:lnTo>
                    <a:lnTo>
                      <a:pt x="19" y="336"/>
                    </a:lnTo>
                    <a:lnTo>
                      <a:pt x="8" y="317"/>
                    </a:lnTo>
                    <a:lnTo>
                      <a:pt x="3" y="298"/>
                    </a:lnTo>
                    <a:lnTo>
                      <a:pt x="0" y="272"/>
                    </a:lnTo>
                    <a:lnTo>
                      <a:pt x="5" y="242"/>
                    </a:lnTo>
                    <a:lnTo>
                      <a:pt x="13" y="219"/>
                    </a:lnTo>
                    <a:lnTo>
                      <a:pt x="30" y="191"/>
                    </a:lnTo>
                    <a:lnTo>
                      <a:pt x="49" y="167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9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101395" name="Text Box 19"/>
          <p:cNvSpPr txBox="1">
            <a:spLocks noChangeArrowheads="1"/>
          </p:cNvSpPr>
          <p:nvPr/>
        </p:nvSpPr>
        <p:spPr bwMode="auto">
          <a:xfrm>
            <a:off x="4164369" y="711628"/>
            <a:ext cx="1272463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400">
                <a:latin typeface="Times New Roman" pitchFamily="18" charset="0"/>
              </a:rPr>
              <a:t>Tekutiny</a:t>
            </a:r>
          </a:p>
          <a:p>
            <a:pPr algn="ctr" eaLnBrk="0" hangingPunct="0"/>
            <a:r>
              <a:rPr lang="cs-CZ" sz="2400">
                <a:latin typeface="Times New Roman" pitchFamily="18" charset="0"/>
              </a:rPr>
              <a:t>1 l</a:t>
            </a:r>
          </a:p>
        </p:txBody>
      </p:sp>
      <p:sp>
        <p:nvSpPr>
          <p:cNvPr id="101396" name="Text Box 20"/>
          <p:cNvSpPr txBox="1">
            <a:spLocks noChangeArrowheads="1"/>
          </p:cNvSpPr>
          <p:nvPr/>
        </p:nvSpPr>
        <p:spPr bwMode="auto">
          <a:xfrm>
            <a:off x="5658160" y="675115"/>
            <a:ext cx="1380506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400">
                <a:latin typeface="Times New Roman" pitchFamily="18" charset="0"/>
              </a:rPr>
              <a:t>Potraviny</a:t>
            </a:r>
          </a:p>
          <a:p>
            <a:pPr algn="ctr" eaLnBrk="0" hangingPunct="0"/>
            <a:r>
              <a:rPr lang="cs-CZ" sz="2400">
                <a:latin typeface="Times New Roman" pitchFamily="18" charset="0"/>
              </a:rPr>
              <a:t>1 l</a:t>
            </a:r>
          </a:p>
        </p:txBody>
      </p: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5889626" y="1679575"/>
            <a:ext cx="879475" cy="1404938"/>
            <a:chOff x="628" y="1648"/>
            <a:chExt cx="766" cy="1115"/>
          </a:xfrm>
        </p:grpSpPr>
        <p:sp>
          <p:nvSpPr>
            <p:cNvPr id="5167" name="Freeform 22"/>
            <p:cNvSpPr>
              <a:spLocks/>
            </p:cNvSpPr>
            <p:nvPr/>
          </p:nvSpPr>
          <p:spPr bwMode="auto">
            <a:xfrm>
              <a:off x="635" y="1733"/>
              <a:ext cx="752" cy="765"/>
            </a:xfrm>
            <a:custGeom>
              <a:avLst/>
              <a:gdLst>
                <a:gd name="T0" fmla="*/ 0 w 2256"/>
                <a:gd name="T1" fmla="*/ 0 h 2295"/>
                <a:gd name="T2" fmla="*/ 104 w 2256"/>
                <a:gd name="T3" fmla="*/ 131 h 2295"/>
                <a:gd name="T4" fmla="*/ 109 w 2256"/>
                <a:gd name="T5" fmla="*/ 242 h 2295"/>
                <a:gd name="T6" fmla="*/ 109 w 2256"/>
                <a:gd name="T7" fmla="*/ 245 h 2295"/>
                <a:gd name="T8" fmla="*/ 110 w 2256"/>
                <a:gd name="T9" fmla="*/ 247 h 2295"/>
                <a:gd name="T10" fmla="*/ 111 w 2256"/>
                <a:gd name="T11" fmla="*/ 248 h 2295"/>
                <a:gd name="T12" fmla="*/ 112 w 2256"/>
                <a:gd name="T13" fmla="*/ 250 h 2295"/>
                <a:gd name="T14" fmla="*/ 114 w 2256"/>
                <a:gd name="T15" fmla="*/ 251 h 2295"/>
                <a:gd name="T16" fmla="*/ 115 w 2256"/>
                <a:gd name="T17" fmla="*/ 252 h 2295"/>
                <a:gd name="T18" fmla="*/ 118 w 2256"/>
                <a:gd name="T19" fmla="*/ 253 h 2295"/>
                <a:gd name="T20" fmla="*/ 120 w 2256"/>
                <a:gd name="T21" fmla="*/ 254 h 2295"/>
                <a:gd name="T22" fmla="*/ 123 w 2256"/>
                <a:gd name="T23" fmla="*/ 255 h 2295"/>
                <a:gd name="T24" fmla="*/ 125 w 2256"/>
                <a:gd name="T25" fmla="*/ 255 h 2295"/>
                <a:gd name="T26" fmla="*/ 127 w 2256"/>
                <a:gd name="T27" fmla="*/ 255 h 2295"/>
                <a:gd name="T28" fmla="*/ 129 w 2256"/>
                <a:gd name="T29" fmla="*/ 255 h 2295"/>
                <a:gd name="T30" fmla="*/ 131 w 2256"/>
                <a:gd name="T31" fmla="*/ 254 h 2295"/>
                <a:gd name="T32" fmla="*/ 134 w 2256"/>
                <a:gd name="T33" fmla="*/ 253 h 2295"/>
                <a:gd name="T34" fmla="*/ 136 w 2256"/>
                <a:gd name="T35" fmla="*/ 252 h 2295"/>
                <a:gd name="T36" fmla="*/ 137 w 2256"/>
                <a:gd name="T37" fmla="*/ 251 h 2295"/>
                <a:gd name="T38" fmla="*/ 139 w 2256"/>
                <a:gd name="T39" fmla="*/ 249 h 2295"/>
                <a:gd name="T40" fmla="*/ 140 w 2256"/>
                <a:gd name="T41" fmla="*/ 247 h 2295"/>
                <a:gd name="T42" fmla="*/ 141 w 2256"/>
                <a:gd name="T43" fmla="*/ 245 h 2295"/>
                <a:gd name="T44" fmla="*/ 142 w 2256"/>
                <a:gd name="T45" fmla="*/ 242 h 2295"/>
                <a:gd name="T46" fmla="*/ 148 w 2256"/>
                <a:gd name="T47" fmla="*/ 129 h 2295"/>
                <a:gd name="T48" fmla="*/ 251 w 2256"/>
                <a:gd name="T49" fmla="*/ 0 h 2295"/>
                <a:gd name="T50" fmla="*/ 0 w 2256"/>
                <a:gd name="T51" fmla="*/ 0 h 229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256"/>
                <a:gd name="T79" fmla="*/ 0 h 2295"/>
                <a:gd name="T80" fmla="*/ 2256 w 2256"/>
                <a:gd name="T81" fmla="*/ 2295 h 229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256" h="2295">
                  <a:moveTo>
                    <a:pt x="0" y="0"/>
                  </a:moveTo>
                  <a:lnTo>
                    <a:pt x="939" y="1180"/>
                  </a:lnTo>
                  <a:lnTo>
                    <a:pt x="980" y="2175"/>
                  </a:lnTo>
                  <a:lnTo>
                    <a:pt x="983" y="2202"/>
                  </a:lnTo>
                  <a:lnTo>
                    <a:pt x="991" y="2221"/>
                  </a:lnTo>
                  <a:lnTo>
                    <a:pt x="1000" y="2235"/>
                  </a:lnTo>
                  <a:lnTo>
                    <a:pt x="1010" y="2246"/>
                  </a:lnTo>
                  <a:lnTo>
                    <a:pt x="1024" y="2260"/>
                  </a:lnTo>
                  <a:lnTo>
                    <a:pt x="1038" y="2268"/>
                  </a:lnTo>
                  <a:lnTo>
                    <a:pt x="1060" y="2281"/>
                  </a:lnTo>
                  <a:lnTo>
                    <a:pt x="1083" y="2287"/>
                  </a:lnTo>
                  <a:lnTo>
                    <a:pt x="1111" y="2293"/>
                  </a:lnTo>
                  <a:lnTo>
                    <a:pt x="1128" y="2295"/>
                  </a:lnTo>
                  <a:lnTo>
                    <a:pt x="1145" y="2295"/>
                  </a:lnTo>
                  <a:lnTo>
                    <a:pt x="1163" y="2292"/>
                  </a:lnTo>
                  <a:lnTo>
                    <a:pt x="1183" y="2286"/>
                  </a:lnTo>
                  <a:lnTo>
                    <a:pt x="1202" y="2279"/>
                  </a:lnTo>
                  <a:lnTo>
                    <a:pt x="1221" y="2268"/>
                  </a:lnTo>
                  <a:lnTo>
                    <a:pt x="1235" y="2259"/>
                  </a:lnTo>
                  <a:lnTo>
                    <a:pt x="1251" y="2243"/>
                  </a:lnTo>
                  <a:lnTo>
                    <a:pt x="1262" y="2227"/>
                  </a:lnTo>
                  <a:lnTo>
                    <a:pt x="1273" y="2203"/>
                  </a:lnTo>
                  <a:lnTo>
                    <a:pt x="1276" y="2181"/>
                  </a:lnTo>
                  <a:lnTo>
                    <a:pt x="1336" y="1161"/>
                  </a:lnTo>
                  <a:lnTo>
                    <a:pt x="225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168" name="Oval 23"/>
            <p:cNvSpPr>
              <a:spLocks noChangeArrowheads="1"/>
            </p:cNvSpPr>
            <p:nvPr/>
          </p:nvSpPr>
          <p:spPr bwMode="auto">
            <a:xfrm>
              <a:off x="628" y="1648"/>
              <a:ext cx="766" cy="145"/>
            </a:xfrm>
            <a:prstGeom prst="ellipse">
              <a:avLst/>
            </a:prstGeom>
            <a:solidFill>
              <a:srgbClr val="404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9" name="Freeform 24"/>
            <p:cNvSpPr>
              <a:spLocks/>
            </p:cNvSpPr>
            <p:nvPr/>
          </p:nvSpPr>
          <p:spPr bwMode="auto">
            <a:xfrm>
              <a:off x="688" y="1755"/>
              <a:ext cx="652" cy="720"/>
            </a:xfrm>
            <a:custGeom>
              <a:avLst/>
              <a:gdLst>
                <a:gd name="T0" fmla="*/ 0 w 1956"/>
                <a:gd name="T1" fmla="*/ 2 h 2159"/>
                <a:gd name="T2" fmla="*/ 95 w 1956"/>
                <a:gd name="T3" fmla="*/ 118 h 2159"/>
                <a:gd name="T4" fmla="*/ 98 w 1956"/>
                <a:gd name="T5" fmla="*/ 232 h 2159"/>
                <a:gd name="T6" fmla="*/ 99 w 1956"/>
                <a:gd name="T7" fmla="*/ 234 h 2159"/>
                <a:gd name="T8" fmla="*/ 100 w 1956"/>
                <a:gd name="T9" fmla="*/ 236 h 2159"/>
                <a:gd name="T10" fmla="*/ 101 w 1956"/>
                <a:gd name="T11" fmla="*/ 238 h 2159"/>
                <a:gd name="T12" fmla="*/ 102 w 1956"/>
                <a:gd name="T13" fmla="*/ 239 h 2159"/>
                <a:gd name="T14" fmla="*/ 104 w 1956"/>
                <a:gd name="T15" fmla="*/ 240 h 2159"/>
                <a:gd name="T16" fmla="*/ 107 w 1956"/>
                <a:gd name="T17" fmla="*/ 240 h 2159"/>
                <a:gd name="T18" fmla="*/ 109 w 1956"/>
                <a:gd name="T19" fmla="*/ 240 h 2159"/>
                <a:gd name="T20" fmla="*/ 112 w 1956"/>
                <a:gd name="T21" fmla="*/ 239 h 2159"/>
                <a:gd name="T22" fmla="*/ 114 w 1956"/>
                <a:gd name="T23" fmla="*/ 238 h 2159"/>
                <a:gd name="T24" fmla="*/ 116 w 1956"/>
                <a:gd name="T25" fmla="*/ 236 h 2159"/>
                <a:gd name="T26" fmla="*/ 116 w 1956"/>
                <a:gd name="T27" fmla="*/ 234 h 2159"/>
                <a:gd name="T28" fmla="*/ 117 w 1956"/>
                <a:gd name="T29" fmla="*/ 232 h 2159"/>
                <a:gd name="T30" fmla="*/ 122 w 1956"/>
                <a:gd name="T31" fmla="*/ 116 h 2159"/>
                <a:gd name="T32" fmla="*/ 217 w 1956"/>
                <a:gd name="T33" fmla="*/ 0 h 2159"/>
                <a:gd name="T34" fmla="*/ 199 w 1956"/>
                <a:gd name="T35" fmla="*/ 5 h 2159"/>
                <a:gd name="T36" fmla="*/ 170 w 1956"/>
                <a:gd name="T37" fmla="*/ 9 h 2159"/>
                <a:gd name="T38" fmla="*/ 139 w 1956"/>
                <a:gd name="T39" fmla="*/ 11 h 2159"/>
                <a:gd name="T40" fmla="*/ 107 w 1956"/>
                <a:gd name="T41" fmla="*/ 12 h 2159"/>
                <a:gd name="T42" fmla="*/ 74 w 1956"/>
                <a:gd name="T43" fmla="*/ 11 h 2159"/>
                <a:gd name="T44" fmla="*/ 44 w 1956"/>
                <a:gd name="T45" fmla="*/ 9 h 2159"/>
                <a:gd name="T46" fmla="*/ 20 w 1956"/>
                <a:gd name="T47" fmla="*/ 6 h 2159"/>
                <a:gd name="T48" fmla="*/ 0 w 1956"/>
                <a:gd name="T49" fmla="*/ 2 h 215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56"/>
                <a:gd name="T76" fmla="*/ 0 h 2159"/>
                <a:gd name="T77" fmla="*/ 1956 w 1956"/>
                <a:gd name="T78" fmla="*/ 2159 h 215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56" h="2159">
                  <a:moveTo>
                    <a:pt x="0" y="19"/>
                  </a:moveTo>
                  <a:lnTo>
                    <a:pt x="857" y="1063"/>
                  </a:lnTo>
                  <a:lnTo>
                    <a:pt x="879" y="2090"/>
                  </a:lnTo>
                  <a:lnTo>
                    <a:pt x="887" y="2107"/>
                  </a:lnTo>
                  <a:lnTo>
                    <a:pt x="897" y="2123"/>
                  </a:lnTo>
                  <a:lnTo>
                    <a:pt x="906" y="2137"/>
                  </a:lnTo>
                  <a:lnTo>
                    <a:pt x="922" y="2147"/>
                  </a:lnTo>
                  <a:lnTo>
                    <a:pt x="939" y="2156"/>
                  </a:lnTo>
                  <a:lnTo>
                    <a:pt x="962" y="2159"/>
                  </a:lnTo>
                  <a:lnTo>
                    <a:pt x="983" y="2157"/>
                  </a:lnTo>
                  <a:lnTo>
                    <a:pt x="1005" y="2153"/>
                  </a:lnTo>
                  <a:lnTo>
                    <a:pt x="1026" y="2140"/>
                  </a:lnTo>
                  <a:lnTo>
                    <a:pt x="1040" y="2123"/>
                  </a:lnTo>
                  <a:lnTo>
                    <a:pt x="1048" y="2109"/>
                  </a:lnTo>
                  <a:lnTo>
                    <a:pt x="1056" y="2088"/>
                  </a:lnTo>
                  <a:lnTo>
                    <a:pt x="1100" y="1045"/>
                  </a:lnTo>
                  <a:lnTo>
                    <a:pt x="1956" y="0"/>
                  </a:lnTo>
                  <a:lnTo>
                    <a:pt x="1790" y="41"/>
                  </a:lnTo>
                  <a:lnTo>
                    <a:pt x="1531" y="77"/>
                  </a:lnTo>
                  <a:lnTo>
                    <a:pt x="1247" y="98"/>
                  </a:lnTo>
                  <a:lnTo>
                    <a:pt x="962" y="109"/>
                  </a:lnTo>
                  <a:lnTo>
                    <a:pt x="662" y="98"/>
                  </a:lnTo>
                  <a:lnTo>
                    <a:pt x="398" y="77"/>
                  </a:lnTo>
                  <a:lnTo>
                    <a:pt x="178" y="52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170" name="Freeform 25"/>
            <p:cNvSpPr>
              <a:spLocks/>
            </p:cNvSpPr>
            <p:nvPr/>
          </p:nvSpPr>
          <p:spPr bwMode="auto">
            <a:xfrm>
              <a:off x="800" y="1901"/>
              <a:ext cx="421" cy="576"/>
            </a:xfrm>
            <a:custGeom>
              <a:avLst/>
              <a:gdLst>
                <a:gd name="T0" fmla="*/ 0 w 1264"/>
                <a:gd name="T1" fmla="*/ 0 h 1728"/>
                <a:gd name="T2" fmla="*/ 58 w 1264"/>
                <a:gd name="T3" fmla="*/ 69 h 1728"/>
                <a:gd name="T4" fmla="*/ 59 w 1264"/>
                <a:gd name="T5" fmla="*/ 184 h 1728"/>
                <a:gd name="T6" fmla="*/ 60 w 1264"/>
                <a:gd name="T7" fmla="*/ 186 h 1728"/>
                <a:gd name="T8" fmla="*/ 61 w 1264"/>
                <a:gd name="T9" fmla="*/ 188 h 1728"/>
                <a:gd name="T10" fmla="*/ 63 w 1264"/>
                <a:gd name="T11" fmla="*/ 189 h 1728"/>
                <a:gd name="T12" fmla="*/ 64 w 1264"/>
                <a:gd name="T13" fmla="*/ 191 h 1728"/>
                <a:gd name="T14" fmla="*/ 68 w 1264"/>
                <a:gd name="T15" fmla="*/ 191 h 1728"/>
                <a:gd name="T16" fmla="*/ 70 w 1264"/>
                <a:gd name="T17" fmla="*/ 192 h 1728"/>
                <a:gd name="T18" fmla="*/ 72 w 1264"/>
                <a:gd name="T19" fmla="*/ 192 h 1728"/>
                <a:gd name="T20" fmla="*/ 75 w 1264"/>
                <a:gd name="T21" fmla="*/ 191 h 1728"/>
                <a:gd name="T22" fmla="*/ 77 w 1264"/>
                <a:gd name="T23" fmla="*/ 190 h 1728"/>
                <a:gd name="T24" fmla="*/ 79 w 1264"/>
                <a:gd name="T25" fmla="*/ 188 h 1728"/>
                <a:gd name="T26" fmla="*/ 80 w 1264"/>
                <a:gd name="T27" fmla="*/ 185 h 1728"/>
                <a:gd name="T28" fmla="*/ 81 w 1264"/>
                <a:gd name="T29" fmla="*/ 184 h 1728"/>
                <a:gd name="T30" fmla="*/ 84 w 1264"/>
                <a:gd name="T31" fmla="*/ 67 h 1728"/>
                <a:gd name="T32" fmla="*/ 140 w 1264"/>
                <a:gd name="T33" fmla="*/ 0 h 1728"/>
                <a:gd name="T34" fmla="*/ 0 w 1264"/>
                <a:gd name="T35" fmla="*/ 0 h 17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64"/>
                <a:gd name="T55" fmla="*/ 0 h 1728"/>
                <a:gd name="T56" fmla="*/ 1264 w 1264"/>
                <a:gd name="T57" fmla="*/ 1728 h 17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64" h="1728">
                  <a:moveTo>
                    <a:pt x="0" y="0"/>
                  </a:moveTo>
                  <a:lnTo>
                    <a:pt x="520" y="624"/>
                  </a:lnTo>
                  <a:lnTo>
                    <a:pt x="531" y="1657"/>
                  </a:lnTo>
                  <a:lnTo>
                    <a:pt x="541" y="1674"/>
                  </a:lnTo>
                  <a:lnTo>
                    <a:pt x="553" y="1688"/>
                  </a:lnTo>
                  <a:lnTo>
                    <a:pt x="564" y="1701"/>
                  </a:lnTo>
                  <a:lnTo>
                    <a:pt x="580" y="1715"/>
                  </a:lnTo>
                  <a:lnTo>
                    <a:pt x="608" y="1723"/>
                  </a:lnTo>
                  <a:lnTo>
                    <a:pt x="632" y="1728"/>
                  </a:lnTo>
                  <a:lnTo>
                    <a:pt x="651" y="1725"/>
                  </a:lnTo>
                  <a:lnTo>
                    <a:pt x="673" y="1720"/>
                  </a:lnTo>
                  <a:lnTo>
                    <a:pt x="694" y="1709"/>
                  </a:lnTo>
                  <a:lnTo>
                    <a:pt x="711" y="1692"/>
                  </a:lnTo>
                  <a:lnTo>
                    <a:pt x="723" y="1669"/>
                  </a:lnTo>
                  <a:lnTo>
                    <a:pt x="730" y="1657"/>
                  </a:lnTo>
                  <a:lnTo>
                    <a:pt x="761" y="605"/>
                  </a:lnTo>
                  <a:lnTo>
                    <a:pt x="126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171" name="Freeform 26"/>
            <p:cNvSpPr>
              <a:spLocks/>
            </p:cNvSpPr>
            <p:nvPr/>
          </p:nvSpPr>
          <p:spPr bwMode="auto">
            <a:xfrm>
              <a:off x="978" y="2508"/>
              <a:ext cx="66" cy="124"/>
            </a:xfrm>
            <a:custGeom>
              <a:avLst/>
              <a:gdLst>
                <a:gd name="T0" fmla="*/ 11 w 196"/>
                <a:gd name="T1" fmla="*/ 0 h 370"/>
                <a:gd name="T2" fmla="*/ 12 w 196"/>
                <a:gd name="T3" fmla="*/ 6 h 370"/>
                <a:gd name="T4" fmla="*/ 12 w 196"/>
                <a:gd name="T5" fmla="*/ 10 h 370"/>
                <a:gd name="T6" fmla="*/ 14 w 196"/>
                <a:gd name="T7" fmla="*/ 14 h 370"/>
                <a:gd name="T8" fmla="*/ 15 w 196"/>
                <a:gd name="T9" fmla="*/ 16 h 370"/>
                <a:gd name="T10" fmla="*/ 17 w 196"/>
                <a:gd name="T11" fmla="*/ 19 h 370"/>
                <a:gd name="T12" fmla="*/ 19 w 196"/>
                <a:gd name="T13" fmla="*/ 22 h 370"/>
                <a:gd name="T14" fmla="*/ 21 w 196"/>
                <a:gd name="T15" fmla="*/ 25 h 370"/>
                <a:gd name="T16" fmla="*/ 22 w 196"/>
                <a:gd name="T17" fmla="*/ 27 h 370"/>
                <a:gd name="T18" fmla="*/ 22 w 196"/>
                <a:gd name="T19" fmla="*/ 31 h 370"/>
                <a:gd name="T20" fmla="*/ 22 w 196"/>
                <a:gd name="T21" fmla="*/ 35 h 370"/>
                <a:gd name="T22" fmla="*/ 20 w 196"/>
                <a:gd name="T23" fmla="*/ 37 h 370"/>
                <a:gd name="T24" fmla="*/ 19 w 196"/>
                <a:gd name="T25" fmla="*/ 39 h 370"/>
                <a:gd name="T26" fmla="*/ 16 w 196"/>
                <a:gd name="T27" fmla="*/ 41 h 370"/>
                <a:gd name="T28" fmla="*/ 14 w 196"/>
                <a:gd name="T29" fmla="*/ 41 h 370"/>
                <a:gd name="T30" fmla="*/ 11 w 196"/>
                <a:gd name="T31" fmla="*/ 42 h 370"/>
                <a:gd name="T32" fmla="*/ 9 w 196"/>
                <a:gd name="T33" fmla="*/ 41 h 370"/>
                <a:gd name="T34" fmla="*/ 6 w 196"/>
                <a:gd name="T35" fmla="*/ 41 h 370"/>
                <a:gd name="T36" fmla="*/ 4 w 196"/>
                <a:gd name="T37" fmla="*/ 39 h 370"/>
                <a:gd name="T38" fmla="*/ 2 w 196"/>
                <a:gd name="T39" fmla="*/ 38 h 370"/>
                <a:gd name="T40" fmla="*/ 1 w 196"/>
                <a:gd name="T41" fmla="*/ 36 h 370"/>
                <a:gd name="T42" fmla="*/ 0 w 196"/>
                <a:gd name="T43" fmla="*/ 33 h 370"/>
                <a:gd name="T44" fmla="*/ 0 w 196"/>
                <a:gd name="T45" fmla="*/ 30 h 370"/>
                <a:gd name="T46" fmla="*/ 1 w 196"/>
                <a:gd name="T47" fmla="*/ 27 h 370"/>
                <a:gd name="T48" fmla="*/ 1 w 196"/>
                <a:gd name="T49" fmla="*/ 24 h 370"/>
                <a:gd name="T50" fmla="*/ 3 w 196"/>
                <a:gd name="T51" fmla="*/ 21 h 370"/>
                <a:gd name="T52" fmla="*/ 6 w 196"/>
                <a:gd name="T53" fmla="*/ 19 h 370"/>
                <a:gd name="T54" fmla="*/ 7 w 196"/>
                <a:gd name="T55" fmla="*/ 16 h 370"/>
                <a:gd name="T56" fmla="*/ 8 w 196"/>
                <a:gd name="T57" fmla="*/ 13 h 370"/>
                <a:gd name="T58" fmla="*/ 9 w 196"/>
                <a:gd name="T59" fmla="*/ 10 h 370"/>
                <a:gd name="T60" fmla="*/ 10 w 196"/>
                <a:gd name="T61" fmla="*/ 6 h 370"/>
                <a:gd name="T62" fmla="*/ 11 w 196"/>
                <a:gd name="T63" fmla="*/ 0 h 37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96"/>
                <a:gd name="T97" fmla="*/ 0 h 370"/>
                <a:gd name="T98" fmla="*/ 196 w 196"/>
                <a:gd name="T99" fmla="*/ 370 h 37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96" h="370">
                  <a:moveTo>
                    <a:pt x="95" y="0"/>
                  </a:moveTo>
                  <a:lnTo>
                    <a:pt x="105" y="58"/>
                  </a:lnTo>
                  <a:lnTo>
                    <a:pt x="111" y="87"/>
                  </a:lnTo>
                  <a:lnTo>
                    <a:pt x="121" y="121"/>
                  </a:lnTo>
                  <a:lnTo>
                    <a:pt x="132" y="141"/>
                  </a:lnTo>
                  <a:lnTo>
                    <a:pt x="147" y="166"/>
                  </a:lnTo>
                  <a:lnTo>
                    <a:pt x="167" y="193"/>
                  </a:lnTo>
                  <a:lnTo>
                    <a:pt x="184" y="220"/>
                  </a:lnTo>
                  <a:lnTo>
                    <a:pt x="192" y="245"/>
                  </a:lnTo>
                  <a:lnTo>
                    <a:pt x="196" y="278"/>
                  </a:lnTo>
                  <a:lnTo>
                    <a:pt x="189" y="307"/>
                  </a:lnTo>
                  <a:lnTo>
                    <a:pt x="178" y="328"/>
                  </a:lnTo>
                  <a:lnTo>
                    <a:pt x="162" y="345"/>
                  </a:lnTo>
                  <a:lnTo>
                    <a:pt x="141" y="361"/>
                  </a:lnTo>
                  <a:lnTo>
                    <a:pt x="121" y="367"/>
                  </a:lnTo>
                  <a:lnTo>
                    <a:pt x="99" y="370"/>
                  </a:lnTo>
                  <a:lnTo>
                    <a:pt x="76" y="367"/>
                  </a:lnTo>
                  <a:lnTo>
                    <a:pt x="54" y="362"/>
                  </a:lnTo>
                  <a:lnTo>
                    <a:pt x="34" y="350"/>
                  </a:lnTo>
                  <a:lnTo>
                    <a:pt x="19" y="334"/>
                  </a:lnTo>
                  <a:lnTo>
                    <a:pt x="8" y="315"/>
                  </a:lnTo>
                  <a:lnTo>
                    <a:pt x="3" y="296"/>
                  </a:lnTo>
                  <a:lnTo>
                    <a:pt x="0" y="272"/>
                  </a:lnTo>
                  <a:lnTo>
                    <a:pt x="5" y="240"/>
                  </a:lnTo>
                  <a:lnTo>
                    <a:pt x="13" y="218"/>
                  </a:lnTo>
                  <a:lnTo>
                    <a:pt x="30" y="190"/>
                  </a:lnTo>
                  <a:lnTo>
                    <a:pt x="49" y="166"/>
                  </a:lnTo>
                  <a:lnTo>
                    <a:pt x="62" y="140"/>
                  </a:lnTo>
                  <a:lnTo>
                    <a:pt x="72" y="119"/>
                  </a:lnTo>
                  <a:lnTo>
                    <a:pt x="81" y="90"/>
                  </a:lnTo>
                  <a:lnTo>
                    <a:pt x="86" y="58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0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172" name="Oval 27"/>
            <p:cNvSpPr>
              <a:spLocks noChangeArrowheads="1"/>
            </p:cNvSpPr>
            <p:nvPr/>
          </p:nvSpPr>
          <p:spPr bwMode="auto">
            <a:xfrm>
              <a:off x="666" y="1662"/>
              <a:ext cx="690" cy="117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3" name="Freeform 28"/>
            <p:cNvSpPr>
              <a:spLocks/>
            </p:cNvSpPr>
            <p:nvPr/>
          </p:nvSpPr>
          <p:spPr bwMode="auto">
            <a:xfrm>
              <a:off x="978" y="2639"/>
              <a:ext cx="66" cy="124"/>
            </a:xfrm>
            <a:custGeom>
              <a:avLst/>
              <a:gdLst>
                <a:gd name="T0" fmla="*/ 11 w 196"/>
                <a:gd name="T1" fmla="*/ 0 h 372"/>
                <a:gd name="T2" fmla="*/ 12 w 196"/>
                <a:gd name="T3" fmla="*/ 7 h 372"/>
                <a:gd name="T4" fmla="*/ 12 w 196"/>
                <a:gd name="T5" fmla="*/ 10 h 372"/>
                <a:gd name="T6" fmla="*/ 14 w 196"/>
                <a:gd name="T7" fmla="*/ 14 h 372"/>
                <a:gd name="T8" fmla="*/ 15 w 196"/>
                <a:gd name="T9" fmla="*/ 16 h 372"/>
                <a:gd name="T10" fmla="*/ 17 w 196"/>
                <a:gd name="T11" fmla="*/ 19 h 372"/>
                <a:gd name="T12" fmla="*/ 19 w 196"/>
                <a:gd name="T13" fmla="*/ 22 h 372"/>
                <a:gd name="T14" fmla="*/ 21 w 196"/>
                <a:gd name="T15" fmla="*/ 25 h 372"/>
                <a:gd name="T16" fmla="*/ 22 w 196"/>
                <a:gd name="T17" fmla="*/ 27 h 372"/>
                <a:gd name="T18" fmla="*/ 22 w 196"/>
                <a:gd name="T19" fmla="*/ 31 h 372"/>
                <a:gd name="T20" fmla="*/ 22 w 196"/>
                <a:gd name="T21" fmla="*/ 34 h 372"/>
                <a:gd name="T22" fmla="*/ 20 w 196"/>
                <a:gd name="T23" fmla="*/ 36 h 372"/>
                <a:gd name="T24" fmla="*/ 19 w 196"/>
                <a:gd name="T25" fmla="*/ 38 h 372"/>
                <a:gd name="T26" fmla="*/ 16 w 196"/>
                <a:gd name="T27" fmla="*/ 40 h 372"/>
                <a:gd name="T28" fmla="*/ 14 w 196"/>
                <a:gd name="T29" fmla="*/ 41 h 372"/>
                <a:gd name="T30" fmla="*/ 11 w 196"/>
                <a:gd name="T31" fmla="*/ 41 h 372"/>
                <a:gd name="T32" fmla="*/ 9 w 196"/>
                <a:gd name="T33" fmla="*/ 41 h 372"/>
                <a:gd name="T34" fmla="*/ 6 w 196"/>
                <a:gd name="T35" fmla="*/ 40 h 372"/>
                <a:gd name="T36" fmla="*/ 4 w 196"/>
                <a:gd name="T37" fmla="*/ 39 h 372"/>
                <a:gd name="T38" fmla="*/ 2 w 196"/>
                <a:gd name="T39" fmla="*/ 37 h 372"/>
                <a:gd name="T40" fmla="*/ 1 w 196"/>
                <a:gd name="T41" fmla="*/ 35 h 372"/>
                <a:gd name="T42" fmla="*/ 0 w 196"/>
                <a:gd name="T43" fmla="*/ 33 h 372"/>
                <a:gd name="T44" fmla="*/ 0 w 196"/>
                <a:gd name="T45" fmla="*/ 30 h 372"/>
                <a:gd name="T46" fmla="*/ 1 w 196"/>
                <a:gd name="T47" fmla="*/ 27 h 372"/>
                <a:gd name="T48" fmla="*/ 1 w 196"/>
                <a:gd name="T49" fmla="*/ 24 h 372"/>
                <a:gd name="T50" fmla="*/ 3 w 196"/>
                <a:gd name="T51" fmla="*/ 21 h 372"/>
                <a:gd name="T52" fmla="*/ 6 w 196"/>
                <a:gd name="T53" fmla="*/ 19 h 372"/>
                <a:gd name="T54" fmla="*/ 7 w 196"/>
                <a:gd name="T55" fmla="*/ 16 h 372"/>
                <a:gd name="T56" fmla="*/ 8 w 196"/>
                <a:gd name="T57" fmla="*/ 13 h 372"/>
                <a:gd name="T58" fmla="*/ 9 w 196"/>
                <a:gd name="T59" fmla="*/ 10 h 372"/>
                <a:gd name="T60" fmla="*/ 10 w 196"/>
                <a:gd name="T61" fmla="*/ 7 h 372"/>
                <a:gd name="T62" fmla="*/ 11 w 196"/>
                <a:gd name="T63" fmla="*/ 0 h 37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96"/>
                <a:gd name="T97" fmla="*/ 0 h 372"/>
                <a:gd name="T98" fmla="*/ 196 w 196"/>
                <a:gd name="T99" fmla="*/ 372 h 37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96" h="372">
                  <a:moveTo>
                    <a:pt x="95" y="0"/>
                  </a:moveTo>
                  <a:lnTo>
                    <a:pt x="105" y="60"/>
                  </a:lnTo>
                  <a:lnTo>
                    <a:pt x="111" y="88"/>
                  </a:lnTo>
                  <a:lnTo>
                    <a:pt x="121" y="122"/>
                  </a:lnTo>
                  <a:lnTo>
                    <a:pt x="132" y="143"/>
                  </a:lnTo>
                  <a:lnTo>
                    <a:pt x="147" y="168"/>
                  </a:lnTo>
                  <a:lnTo>
                    <a:pt x="167" y="195"/>
                  </a:lnTo>
                  <a:lnTo>
                    <a:pt x="184" y="221"/>
                  </a:lnTo>
                  <a:lnTo>
                    <a:pt x="192" y="247"/>
                  </a:lnTo>
                  <a:lnTo>
                    <a:pt x="196" y="279"/>
                  </a:lnTo>
                  <a:lnTo>
                    <a:pt x="189" y="308"/>
                  </a:lnTo>
                  <a:lnTo>
                    <a:pt x="178" y="328"/>
                  </a:lnTo>
                  <a:lnTo>
                    <a:pt x="162" y="345"/>
                  </a:lnTo>
                  <a:lnTo>
                    <a:pt x="141" y="361"/>
                  </a:lnTo>
                  <a:lnTo>
                    <a:pt x="121" y="369"/>
                  </a:lnTo>
                  <a:lnTo>
                    <a:pt x="99" y="372"/>
                  </a:lnTo>
                  <a:lnTo>
                    <a:pt x="76" y="369"/>
                  </a:lnTo>
                  <a:lnTo>
                    <a:pt x="54" y="363"/>
                  </a:lnTo>
                  <a:lnTo>
                    <a:pt x="34" y="351"/>
                  </a:lnTo>
                  <a:lnTo>
                    <a:pt x="19" y="336"/>
                  </a:lnTo>
                  <a:lnTo>
                    <a:pt x="8" y="317"/>
                  </a:lnTo>
                  <a:lnTo>
                    <a:pt x="3" y="298"/>
                  </a:lnTo>
                  <a:lnTo>
                    <a:pt x="0" y="272"/>
                  </a:lnTo>
                  <a:lnTo>
                    <a:pt x="5" y="242"/>
                  </a:lnTo>
                  <a:lnTo>
                    <a:pt x="13" y="219"/>
                  </a:lnTo>
                  <a:lnTo>
                    <a:pt x="30" y="191"/>
                  </a:lnTo>
                  <a:lnTo>
                    <a:pt x="49" y="168"/>
                  </a:lnTo>
                  <a:lnTo>
                    <a:pt x="62" y="141"/>
                  </a:lnTo>
                  <a:lnTo>
                    <a:pt x="72" y="120"/>
                  </a:lnTo>
                  <a:lnTo>
                    <a:pt x="81" y="90"/>
                  </a:lnTo>
                  <a:lnTo>
                    <a:pt x="86" y="60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0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174" name="Oval 29"/>
            <p:cNvSpPr>
              <a:spLocks noChangeArrowheads="1"/>
            </p:cNvSpPr>
            <p:nvPr/>
          </p:nvSpPr>
          <p:spPr bwMode="auto">
            <a:xfrm>
              <a:off x="796" y="1855"/>
              <a:ext cx="430" cy="75"/>
            </a:xfrm>
            <a:prstGeom prst="ellipse">
              <a:avLst/>
            </a:pr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5" name="Oval 30"/>
            <p:cNvSpPr>
              <a:spLocks noChangeArrowheads="1"/>
            </p:cNvSpPr>
            <p:nvPr/>
          </p:nvSpPr>
          <p:spPr bwMode="auto">
            <a:xfrm>
              <a:off x="982" y="2430"/>
              <a:ext cx="57" cy="58"/>
            </a:xfrm>
            <a:prstGeom prst="ellipse">
              <a:avLst/>
            </a:prstGeom>
            <a:solidFill>
              <a:srgbClr val="009999"/>
            </a:solidFill>
            <a:ln w="17463">
              <a:solidFill>
                <a:srgbClr val="40404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1407" name="Text Box 31"/>
          <p:cNvSpPr txBox="1">
            <a:spLocks noChangeArrowheads="1"/>
          </p:cNvSpPr>
          <p:nvPr/>
        </p:nvSpPr>
        <p:spPr bwMode="auto">
          <a:xfrm>
            <a:off x="2221755" y="876728"/>
            <a:ext cx="1927131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400">
                <a:latin typeface="Times New Roman" pitchFamily="18" charset="0"/>
              </a:rPr>
              <a:t>Metabolismus</a:t>
            </a:r>
          </a:p>
          <a:p>
            <a:pPr algn="ctr" eaLnBrk="0" hangingPunct="0"/>
            <a:r>
              <a:rPr lang="cs-CZ" sz="2400">
                <a:latin typeface="Times New Roman" pitchFamily="18" charset="0"/>
              </a:rPr>
              <a:t>0,5 l</a:t>
            </a:r>
          </a:p>
        </p:txBody>
      </p: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5165726" y="4721226"/>
            <a:ext cx="822325" cy="1012825"/>
            <a:chOff x="2096" y="3200"/>
            <a:chExt cx="518" cy="638"/>
          </a:xfrm>
        </p:grpSpPr>
        <p:graphicFrame>
          <p:nvGraphicFramePr>
            <p:cNvPr id="5126" name="Object 33"/>
            <p:cNvGraphicFramePr>
              <a:graphicFrameLocks noChangeAspect="1"/>
            </p:cNvGraphicFramePr>
            <p:nvPr/>
          </p:nvGraphicFramePr>
          <p:xfrm>
            <a:off x="2096" y="3200"/>
            <a:ext cx="518" cy="4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6" imgW="9134280" imgH="6848280" progId="">
                    <p:embed/>
                  </p:oleObj>
                </mc:Choice>
                <mc:Fallback>
                  <p:oleObj name="Clip" r:id="rId6" imgW="9134280" imgH="6848280" progId="">
                    <p:embed/>
                    <p:pic>
                      <p:nvPicPr>
                        <p:cNvPr id="5126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96" y="3200"/>
                          <a:ext cx="518" cy="45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164" name="Group 34"/>
            <p:cNvGrpSpPr>
              <a:grpSpLocks/>
            </p:cNvGrpSpPr>
            <p:nvPr/>
          </p:nvGrpSpPr>
          <p:grpSpPr bwMode="auto">
            <a:xfrm>
              <a:off x="2500" y="3636"/>
              <a:ext cx="47" cy="202"/>
              <a:chOff x="4076" y="3462"/>
              <a:chExt cx="66" cy="255"/>
            </a:xfrm>
          </p:grpSpPr>
          <p:sp>
            <p:nvSpPr>
              <p:cNvPr id="5165" name="Freeform 35"/>
              <p:cNvSpPr>
                <a:spLocks/>
              </p:cNvSpPr>
              <p:nvPr/>
            </p:nvSpPr>
            <p:spPr bwMode="auto">
              <a:xfrm>
                <a:off x="4076" y="3462"/>
                <a:ext cx="66" cy="124"/>
              </a:xfrm>
              <a:custGeom>
                <a:avLst/>
                <a:gdLst>
                  <a:gd name="T0" fmla="*/ 11 w 196"/>
                  <a:gd name="T1" fmla="*/ 0 h 371"/>
                  <a:gd name="T2" fmla="*/ 12 w 196"/>
                  <a:gd name="T3" fmla="*/ 6 h 371"/>
                  <a:gd name="T4" fmla="*/ 12 w 196"/>
                  <a:gd name="T5" fmla="*/ 10 h 371"/>
                  <a:gd name="T6" fmla="*/ 14 w 196"/>
                  <a:gd name="T7" fmla="*/ 14 h 371"/>
                  <a:gd name="T8" fmla="*/ 15 w 196"/>
                  <a:gd name="T9" fmla="*/ 16 h 371"/>
                  <a:gd name="T10" fmla="*/ 17 w 196"/>
                  <a:gd name="T11" fmla="*/ 18 h 371"/>
                  <a:gd name="T12" fmla="*/ 19 w 196"/>
                  <a:gd name="T13" fmla="*/ 22 h 371"/>
                  <a:gd name="T14" fmla="*/ 21 w 196"/>
                  <a:gd name="T15" fmla="*/ 25 h 371"/>
                  <a:gd name="T16" fmla="*/ 22 w 196"/>
                  <a:gd name="T17" fmla="*/ 27 h 371"/>
                  <a:gd name="T18" fmla="*/ 22 w 196"/>
                  <a:gd name="T19" fmla="*/ 31 h 371"/>
                  <a:gd name="T20" fmla="*/ 22 w 196"/>
                  <a:gd name="T21" fmla="*/ 34 h 371"/>
                  <a:gd name="T22" fmla="*/ 20 w 196"/>
                  <a:gd name="T23" fmla="*/ 37 h 371"/>
                  <a:gd name="T24" fmla="*/ 19 w 196"/>
                  <a:gd name="T25" fmla="*/ 38 h 371"/>
                  <a:gd name="T26" fmla="*/ 16 w 196"/>
                  <a:gd name="T27" fmla="*/ 40 h 371"/>
                  <a:gd name="T28" fmla="*/ 14 w 196"/>
                  <a:gd name="T29" fmla="*/ 41 h 371"/>
                  <a:gd name="T30" fmla="*/ 11 w 196"/>
                  <a:gd name="T31" fmla="*/ 41 h 371"/>
                  <a:gd name="T32" fmla="*/ 9 w 196"/>
                  <a:gd name="T33" fmla="*/ 41 h 371"/>
                  <a:gd name="T34" fmla="*/ 6 w 196"/>
                  <a:gd name="T35" fmla="*/ 40 h 371"/>
                  <a:gd name="T36" fmla="*/ 4 w 196"/>
                  <a:gd name="T37" fmla="*/ 39 h 371"/>
                  <a:gd name="T38" fmla="*/ 2 w 196"/>
                  <a:gd name="T39" fmla="*/ 37 h 371"/>
                  <a:gd name="T40" fmla="*/ 1 w 196"/>
                  <a:gd name="T41" fmla="*/ 35 h 371"/>
                  <a:gd name="T42" fmla="*/ 0 w 196"/>
                  <a:gd name="T43" fmla="*/ 33 h 371"/>
                  <a:gd name="T44" fmla="*/ 0 w 196"/>
                  <a:gd name="T45" fmla="*/ 30 h 371"/>
                  <a:gd name="T46" fmla="*/ 1 w 196"/>
                  <a:gd name="T47" fmla="*/ 27 h 371"/>
                  <a:gd name="T48" fmla="*/ 1 w 196"/>
                  <a:gd name="T49" fmla="*/ 24 h 371"/>
                  <a:gd name="T50" fmla="*/ 3 w 196"/>
                  <a:gd name="T51" fmla="*/ 21 h 371"/>
                  <a:gd name="T52" fmla="*/ 6 w 196"/>
                  <a:gd name="T53" fmla="*/ 18 h 371"/>
                  <a:gd name="T54" fmla="*/ 7 w 196"/>
                  <a:gd name="T55" fmla="*/ 16 h 371"/>
                  <a:gd name="T56" fmla="*/ 8 w 196"/>
                  <a:gd name="T57" fmla="*/ 13 h 371"/>
                  <a:gd name="T58" fmla="*/ 9 w 196"/>
                  <a:gd name="T59" fmla="*/ 10 h 371"/>
                  <a:gd name="T60" fmla="*/ 10 w 196"/>
                  <a:gd name="T61" fmla="*/ 6 h 371"/>
                  <a:gd name="T62" fmla="*/ 11 w 196"/>
                  <a:gd name="T63" fmla="*/ 0 h 37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1"/>
                  <a:gd name="T98" fmla="*/ 196 w 196"/>
                  <a:gd name="T99" fmla="*/ 371 h 37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1">
                    <a:moveTo>
                      <a:pt x="95" y="0"/>
                    </a:moveTo>
                    <a:lnTo>
                      <a:pt x="105" y="58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2"/>
                    </a:lnTo>
                    <a:lnTo>
                      <a:pt x="147" y="166"/>
                    </a:lnTo>
                    <a:lnTo>
                      <a:pt x="167" y="194"/>
                    </a:lnTo>
                    <a:lnTo>
                      <a:pt x="184" y="220"/>
                    </a:lnTo>
                    <a:lnTo>
                      <a:pt x="192" y="246"/>
                    </a:lnTo>
                    <a:lnTo>
                      <a:pt x="196" y="279"/>
                    </a:lnTo>
                    <a:lnTo>
                      <a:pt x="189" y="307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8"/>
                    </a:lnTo>
                    <a:lnTo>
                      <a:pt x="99" y="371"/>
                    </a:lnTo>
                    <a:lnTo>
                      <a:pt x="76" y="368"/>
                    </a:lnTo>
                    <a:lnTo>
                      <a:pt x="54" y="362"/>
                    </a:lnTo>
                    <a:lnTo>
                      <a:pt x="34" y="351"/>
                    </a:lnTo>
                    <a:lnTo>
                      <a:pt x="19" y="335"/>
                    </a:lnTo>
                    <a:lnTo>
                      <a:pt x="8" y="316"/>
                    </a:lnTo>
                    <a:lnTo>
                      <a:pt x="3" y="297"/>
                    </a:lnTo>
                    <a:lnTo>
                      <a:pt x="0" y="272"/>
                    </a:lnTo>
                    <a:lnTo>
                      <a:pt x="5" y="240"/>
                    </a:lnTo>
                    <a:lnTo>
                      <a:pt x="13" y="218"/>
                    </a:lnTo>
                    <a:lnTo>
                      <a:pt x="30" y="191"/>
                    </a:lnTo>
                    <a:lnTo>
                      <a:pt x="49" y="166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8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166" name="Freeform 36"/>
              <p:cNvSpPr>
                <a:spLocks/>
              </p:cNvSpPr>
              <p:nvPr/>
            </p:nvSpPr>
            <p:spPr bwMode="auto">
              <a:xfrm>
                <a:off x="4076" y="3593"/>
                <a:ext cx="66" cy="124"/>
              </a:xfrm>
              <a:custGeom>
                <a:avLst/>
                <a:gdLst>
                  <a:gd name="T0" fmla="*/ 11 w 196"/>
                  <a:gd name="T1" fmla="*/ 0 h 372"/>
                  <a:gd name="T2" fmla="*/ 12 w 196"/>
                  <a:gd name="T3" fmla="*/ 7 h 372"/>
                  <a:gd name="T4" fmla="*/ 12 w 196"/>
                  <a:gd name="T5" fmla="*/ 10 h 372"/>
                  <a:gd name="T6" fmla="*/ 14 w 196"/>
                  <a:gd name="T7" fmla="*/ 14 h 372"/>
                  <a:gd name="T8" fmla="*/ 15 w 196"/>
                  <a:gd name="T9" fmla="*/ 16 h 372"/>
                  <a:gd name="T10" fmla="*/ 17 w 196"/>
                  <a:gd name="T11" fmla="*/ 19 h 372"/>
                  <a:gd name="T12" fmla="*/ 19 w 196"/>
                  <a:gd name="T13" fmla="*/ 22 h 372"/>
                  <a:gd name="T14" fmla="*/ 21 w 196"/>
                  <a:gd name="T15" fmla="*/ 24 h 372"/>
                  <a:gd name="T16" fmla="*/ 22 w 196"/>
                  <a:gd name="T17" fmla="*/ 27 h 372"/>
                  <a:gd name="T18" fmla="*/ 22 w 196"/>
                  <a:gd name="T19" fmla="*/ 31 h 372"/>
                  <a:gd name="T20" fmla="*/ 22 w 196"/>
                  <a:gd name="T21" fmla="*/ 34 h 372"/>
                  <a:gd name="T22" fmla="*/ 20 w 196"/>
                  <a:gd name="T23" fmla="*/ 36 h 372"/>
                  <a:gd name="T24" fmla="*/ 19 w 196"/>
                  <a:gd name="T25" fmla="*/ 38 h 372"/>
                  <a:gd name="T26" fmla="*/ 16 w 196"/>
                  <a:gd name="T27" fmla="*/ 40 h 372"/>
                  <a:gd name="T28" fmla="*/ 14 w 196"/>
                  <a:gd name="T29" fmla="*/ 41 h 372"/>
                  <a:gd name="T30" fmla="*/ 11 w 196"/>
                  <a:gd name="T31" fmla="*/ 41 h 372"/>
                  <a:gd name="T32" fmla="*/ 9 w 196"/>
                  <a:gd name="T33" fmla="*/ 41 h 372"/>
                  <a:gd name="T34" fmla="*/ 6 w 196"/>
                  <a:gd name="T35" fmla="*/ 40 h 372"/>
                  <a:gd name="T36" fmla="*/ 4 w 196"/>
                  <a:gd name="T37" fmla="*/ 39 h 372"/>
                  <a:gd name="T38" fmla="*/ 2 w 196"/>
                  <a:gd name="T39" fmla="*/ 37 h 372"/>
                  <a:gd name="T40" fmla="*/ 1 w 196"/>
                  <a:gd name="T41" fmla="*/ 35 h 372"/>
                  <a:gd name="T42" fmla="*/ 0 w 196"/>
                  <a:gd name="T43" fmla="*/ 33 h 372"/>
                  <a:gd name="T44" fmla="*/ 0 w 196"/>
                  <a:gd name="T45" fmla="*/ 30 h 372"/>
                  <a:gd name="T46" fmla="*/ 1 w 196"/>
                  <a:gd name="T47" fmla="*/ 27 h 372"/>
                  <a:gd name="T48" fmla="*/ 1 w 196"/>
                  <a:gd name="T49" fmla="*/ 24 h 372"/>
                  <a:gd name="T50" fmla="*/ 3 w 196"/>
                  <a:gd name="T51" fmla="*/ 21 h 372"/>
                  <a:gd name="T52" fmla="*/ 6 w 196"/>
                  <a:gd name="T53" fmla="*/ 19 h 372"/>
                  <a:gd name="T54" fmla="*/ 7 w 196"/>
                  <a:gd name="T55" fmla="*/ 16 h 372"/>
                  <a:gd name="T56" fmla="*/ 8 w 196"/>
                  <a:gd name="T57" fmla="*/ 13 h 372"/>
                  <a:gd name="T58" fmla="*/ 9 w 196"/>
                  <a:gd name="T59" fmla="*/ 10 h 372"/>
                  <a:gd name="T60" fmla="*/ 10 w 196"/>
                  <a:gd name="T61" fmla="*/ 7 h 372"/>
                  <a:gd name="T62" fmla="*/ 11 w 196"/>
                  <a:gd name="T63" fmla="*/ 0 h 37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2"/>
                  <a:gd name="T98" fmla="*/ 196 w 196"/>
                  <a:gd name="T99" fmla="*/ 372 h 372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2">
                    <a:moveTo>
                      <a:pt x="95" y="0"/>
                    </a:moveTo>
                    <a:lnTo>
                      <a:pt x="105" y="59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3"/>
                    </a:lnTo>
                    <a:lnTo>
                      <a:pt x="147" y="167"/>
                    </a:lnTo>
                    <a:lnTo>
                      <a:pt x="167" y="195"/>
                    </a:lnTo>
                    <a:lnTo>
                      <a:pt x="184" y="220"/>
                    </a:lnTo>
                    <a:lnTo>
                      <a:pt x="192" y="247"/>
                    </a:lnTo>
                    <a:lnTo>
                      <a:pt x="196" y="279"/>
                    </a:lnTo>
                    <a:lnTo>
                      <a:pt x="189" y="308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9"/>
                    </a:lnTo>
                    <a:lnTo>
                      <a:pt x="99" y="372"/>
                    </a:lnTo>
                    <a:lnTo>
                      <a:pt x="76" y="369"/>
                    </a:lnTo>
                    <a:lnTo>
                      <a:pt x="54" y="363"/>
                    </a:lnTo>
                    <a:lnTo>
                      <a:pt x="34" y="351"/>
                    </a:lnTo>
                    <a:lnTo>
                      <a:pt x="19" y="336"/>
                    </a:lnTo>
                    <a:lnTo>
                      <a:pt x="8" y="317"/>
                    </a:lnTo>
                    <a:lnTo>
                      <a:pt x="3" y="298"/>
                    </a:lnTo>
                    <a:lnTo>
                      <a:pt x="0" y="272"/>
                    </a:lnTo>
                    <a:lnTo>
                      <a:pt x="5" y="242"/>
                    </a:lnTo>
                    <a:lnTo>
                      <a:pt x="13" y="219"/>
                    </a:lnTo>
                    <a:lnTo>
                      <a:pt x="30" y="191"/>
                    </a:lnTo>
                    <a:lnTo>
                      <a:pt x="49" y="167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9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2763839" y="4525963"/>
            <a:ext cx="822325" cy="1022350"/>
            <a:chOff x="1064" y="3295"/>
            <a:chExt cx="518" cy="644"/>
          </a:xfrm>
        </p:grpSpPr>
        <p:graphicFrame>
          <p:nvGraphicFramePr>
            <p:cNvPr id="5125" name="Object 38"/>
            <p:cNvGraphicFramePr>
              <a:graphicFrameLocks noChangeAspect="1"/>
            </p:cNvGraphicFramePr>
            <p:nvPr/>
          </p:nvGraphicFramePr>
          <p:xfrm>
            <a:off x="1064" y="3295"/>
            <a:ext cx="518" cy="4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6" imgW="9134280" imgH="6848280" progId="">
                    <p:embed/>
                  </p:oleObj>
                </mc:Choice>
                <mc:Fallback>
                  <p:oleObj name="Clip" r:id="rId6" imgW="9134280" imgH="6848280" progId="">
                    <p:embed/>
                    <p:pic>
                      <p:nvPicPr>
                        <p:cNvPr id="5125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64" y="3295"/>
                          <a:ext cx="518" cy="45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161" name="Group 39"/>
            <p:cNvGrpSpPr>
              <a:grpSpLocks/>
            </p:cNvGrpSpPr>
            <p:nvPr/>
          </p:nvGrpSpPr>
          <p:grpSpPr bwMode="auto">
            <a:xfrm>
              <a:off x="1468" y="3737"/>
              <a:ext cx="47" cy="202"/>
              <a:chOff x="4076" y="3462"/>
              <a:chExt cx="66" cy="255"/>
            </a:xfrm>
          </p:grpSpPr>
          <p:sp>
            <p:nvSpPr>
              <p:cNvPr id="5162" name="Freeform 40"/>
              <p:cNvSpPr>
                <a:spLocks/>
              </p:cNvSpPr>
              <p:nvPr/>
            </p:nvSpPr>
            <p:spPr bwMode="auto">
              <a:xfrm>
                <a:off x="4076" y="3462"/>
                <a:ext cx="66" cy="124"/>
              </a:xfrm>
              <a:custGeom>
                <a:avLst/>
                <a:gdLst>
                  <a:gd name="T0" fmla="*/ 11 w 196"/>
                  <a:gd name="T1" fmla="*/ 0 h 371"/>
                  <a:gd name="T2" fmla="*/ 12 w 196"/>
                  <a:gd name="T3" fmla="*/ 6 h 371"/>
                  <a:gd name="T4" fmla="*/ 12 w 196"/>
                  <a:gd name="T5" fmla="*/ 10 h 371"/>
                  <a:gd name="T6" fmla="*/ 14 w 196"/>
                  <a:gd name="T7" fmla="*/ 14 h 371"/>
                  <a:gd name="T8" fmla="*/ 15 w 196"/>
                  <a:gd name="T9" fmla="*/ 16 h 371"/>
                  <a:gd name="T10" fmla="*/ 17 w 196"/>
                  <a:gd name="T11" fmla="*/ 18 h 371"/>
                  <a:gd name="T12" fmla="*/ 19 w 196"/>
                  <a:gd name="T13" fmla="*/ 22 h 371"/>
                  <a:gd name="T14" fmla="*/ 21 w 196"/>
                  <a:gd name="T15" fmla="*/ 25 h 371"/>
                  <a:gd name="T16" fmla="*/ 22 w 196"/>
                  <a:gd name="T17" fmla="*/ 27 h 371"/>
                  <a:gd name="T18" fmla="*/ 22 w 196"/>
                  <a:gd name="T19" fmla="*/ 31 h 371"/>
                  <a:gd name="T20" fmla="*/ 22 w 196"/>
                  <a:gd name="T21" fmla="*/ 34 h 371"/>
                  <a:gd name="T22" fmla="*/ 20 w 196"/>
                  <a:gd name="T23" fmla="*/ 37 h 371"/>
                  <a:gd name="T24" fmla="*/ 19 w 196"/>
                  <a:gd name="T25" fmla="*/ 38 h 371"/>
                  <a:gd name="T26" fmla="*/ 16 w 196"/>
                  <a:gd name="T27" fmla="*/ 40 h 371"/>
                  <a:gd name="T28" fmla="*/ 14 w 196"/>
                  <a:gd name="T29" fmla="*/ 41 h 371"/>
                  <a:gd name="T30" fmla="*/ 11 w 196"/>
                  <a:gd name="T31" fmla="*/ 41 h 371"/>
                  <a:gd name="T32" fmla="*/ 9 w 196"/>
                  <a:gd name="T33" fmla="*/ 41 h 371"/>
                  <a:gd name="T34" fmla="*/ 6 w 196"/>
                  <a:gd name="T35" fmla="*/ 40 h 371"/>
                  <a:gd name="T36" fmla="*/ 4 w 196"/>
                  <a:gd name="T37" fmla="*/ 39 h 371"/>
                  <a:gd name="T38" fmla="*/ 2 w 196"/>
                  <a:gd name="T39" fmla="*/ 37 h 371"/>
                  <a:gd name="T40" fmla="*/ 1 w 196"/>
                  <a:gd name="T41" fmla="*/ 35 h 371"/>
                  <a:gd name="T42" fmla="*/ 0 w 196"/>
                  <a:gd name="T43" fmla="*/ 33 h 371"/>
                  <a:gd name="T44" fmla="*/ 0 w 196"/>
                  <a:gd name="T45" fmla="*/ 30 h 371"/>
                  <a:gd name="T46" fmla="*/ 1 w 196"/>
                  <a:gd name="T47" fmla="*/ 27 h 371"/>
                  <a:gd name="T48" fmla="*/ 1 w 196"/>
                  <a:gd name="T49" fmla="*/ 24 h 371"/>
                  <a:gd name="T50" fmla="*/ 3 w 196"/>
                  <a:gd name="T51" fmla="*/ 21 h 371"/>
                  <a:gd name="T52" fmla="*/ 6 w 196"/>
                  <a:gd name="T53" fmla="*/ 18 h 371"/>
                  <a:gd name="T54" fmla="*/ 7 w 196"/>
                  <a:gd name="T55" fmla="*/ 16 h 371"/>
                  <a:gd name="T56" fmla="*/ 8 w 196"/>
                  <a:gd name="T57" fmla="*/ 13 h 371"/>
                  <a:gd name="T58" fmla="*/ 9 w 196"/>
                  <a:gd name="T59" fmla="*/ 10 h 371"/>
                  <a:gd name="T60" fmla="*/ 10 w 196"/>
                  <a:gd name="T61" fmla="*/ 6 h 371"/>
                  <a:gd name="T62" fmla="*/ 11 w 196"/>
                  <a:gd name="T63" fmla="*/ 0 h 37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1"/>
                  <a:gd name="T98" fmla="*/ 196 w 196"/>
                  <a:gd name="T99" fmla="*/ 371 h 37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1">
                    <a:moveTo>
                      <a:pt x="95" y="0"/>
                    </a:moveTo>
                    <a:lnTo>
                      <a:pt x="105" y="58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2"/>
                    </a:lnTo>
                    <a:lnTo>
                      <a:pt x="147" y="166"/>
                    </a:lnTo>
                    <a:lnTo>
                      <a:pt x="167" y="194"/>
                    </a:lnTo>
                    <a:lnTo>
                      <a:pt x="184" y="220"/>
                    </a:lnTo>
                    <a:lnTo>
                      <a:pt x="192" y="246"/>
                    </a:lnTo>
                    <a:lnTo>
                      <a:pt x="196" y="279"/>
                    </a:lnTo>
                    <a:lnTo>
                      <a:pt x="189" y="307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8"/>
                    </a:lnTo>
                    <a:lnTo>
                      <a:pt x="99" y="371"/>
                    </a:lnTo>
                    <a:lnTo>
                      <a:pt x="76" y="368"/>
                    </a:lnTo>
                    <a:lnTo>
                      <a:pt x="54" y="362"/>
                    </a:lnTo>
                    <a:lnTo>
                      <a:pt x="34" y="351"/>
                    </a:lnTo>
                    <a:lnTo>
                      <a:pt x="19" y="335"/>
                    </a:lnTo>
                    <a:lnTo>
                      <a:pt x="8" y="316"/>
                    </a:lnTo>
                    <a:lnTo>
                      <a:pt x="3" y="297"/>
                    </a:lnTo>
                    <a:lnTo>
                      <a:pt x="0" y="272"/>
                    </a:lnTo>
                    <a:lnTo>
                      <a:pt x="5" y="240"/>
                    </a:lnTo>
                    <a:lnTo>
                      <a:pt x="13" y="218"/>
                    </a:lnTo>
                    <a:lnTo>
                      <a:pt x="30" y="191"/>
                    </a:lnTo>
                    <a:lnTo>
                      <a:pt x="49" y="166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8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163" name="Freeform 41"/>
              <p:cNvSpPr>
                <a:spLocks/>
              </p:cNvSpPr>
              <p:nvPr/>
            </p:nvSpPr>
            <p:spPr bwMode="auto">
              <a:xfrm>
                <a:off x="4076" y="3593"/>
                <a:ext cx="66" cy="124"/>
              </a:xfrm>
              <a:custGeom>
                <a:avLst/>
                <a:gdLst>
                  <a:gd name="T0" fmla="*/ 11 w 196"/>
                  <a:gd name="T1" fmla="*/ 0 h 372"/>
                  <a:gd name="T2" fmla="*/ 12 w 196"/>
                  <a:gd name="T3" fmla="*/ 7 h 372"/>
                  <a:gd name="T4" fmla="*/ 12 w 196"/>
                  <a:gd name="T5" fmla="*/ 10 h 372"/>
                  <a:gd name="T6" fmla="*/ 14 w 196"/>
                  <a:gd name="T7" fmla="*/ 14 h 372"/>
                  <a:gd name="T8" fmla="*/ 15 w 196"/>
                  <a:gd name="T9" fmla="*/ 16 h 372"/>
                  <a:gd name="T10" fmla="*/ 17 w 196"/>
                  <a:gd name="T11" fmla="*/ 19 h 372"/>
                  <a:gd name="T12" fmla="*/ 19 w 196"/>
                  <a:gd name="T13" fmla="*/ 22 h 372"/>
                  <a:gd name="T14" fmla="*/ 21 w 196"/>
                  <a:gd name="T15" fmla="*/ 24 h 372"/>
                  <a:gd name="T16" fmla="*/ 22 w 196"/>
                  <a:gd name="T17" fmla="*/ 27 h 372"/>
                  <a:gd name="T18" fmla="*/ 22 w 196"/>
                  <a:gd name="T19" fmla="*/ 31 h 372"/>
                  <a:gd name="T20" fmla="*/ 22 w 196"/>
                  <a:gd name="T21" fmla="*/ 34 h 372"/>
                  <a:gd name="T22" fmla="*/ 20 w 196"/>
                  <a:gd name="T23" fmla="*/ 36 h 372"/>
                  <a:gd name="T24" fmla="*/ 19 w 196"/>
                  <a:gd name="T25" fmla="*/ 38 h 372"/>
                  <a:gd name="T26" fmla="*/ 16 w 196"/>
                  <a:gd name="T27" fmla="*/ 40 h 372"/>
                  <a:gd name="T28" fmla="*/ 14 w 196"/>
                  <a:gd name="T29" fmla="*/ 41 h 372"/>
                  <a:gd name="T30" fmla="*/ 11 w 196"/>
                  <a:gd name="T31" fmla="*/ 41 h 372"/>
                  <a:gd name="T32" fmla="*/ 9 w 196"/>
                  <a:gd name="T33" fmla="*/ 41 h 372"/>
                  <a:gd name="T34" fmla="*/ 6 w 196"/>
                  <a:gd name="T35" fmla="*/ 40 h 372"/>
                  <a:gd name="T36" fmla="*/ 4 w 196"/>
                  <a:gd name="T37" fmla="*/ 39 h 372"/>
                  <a:gd name="T38" fmla="*/ 2 w 196"/>
                  <a:gd name="T39" fmla="*/ 37 h 372"/>
                  <a:gd name="T40" fmla="*/ 1 w 196"/>
                  <a:gd name="T41" fmla="*/ 35 h 372"/>
                  <a:gd name="T42" fmla="*/ 0 w 196"/>
                  <a:gd name="T43" fmla="*/ 33 h 372"/>
                  <a:gd name="T44" fmla="*/ 0 w 196"/>
                  <a:gd name="T45" fmla="*/ 30 h 372"/>
                  <a:gd name="T46" fmla="*/ 1 w 196"/>
                  <a:gd name="T47" fmla="*/ 27 h 372"/>
                  <a:gd name="T48" fmla="*/ 1 w 196"/>
                  <a:gd name="T49" fmla="*/ 24 h 372"/>
                  <a:gd name="T50" fmla="*/ 3 w 196"/>
                  <a:gd name="T51" fmla="*/ 21 h 372"/>
                  <a:gd name="T52" fmla="*/ 6 w 196"/>
                  <a:gd name="T53" fmla="*/ 19 h 372"/>
                  <a:gd name="T54" fmla="*/ 7 w 196"/>
                  <a:gd name="T55" fmla="*/ 16 h 372"/>
                  <a:gd name="T56" fmla="*/ 8 w 196"/>
                  <a:gd name="T57" fmla="*/ 13 h 372"/>
                  <a:gd name="T58" fmla="*/ 9 w 196"/>
                  <a:gd name="T59" fmla="*/ 10 h 372"/>
                  <a:gd name="T60" fmla="*/ 10 w 196"/>
                  <a:gd name="T61" fmla="*/ 7 h 372"/>
                  <a:gd name="T62" fmla="*/ 11 w 196"/>
                  <a:gd name="T63" fmla="*/ 0 h 37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2"/>
                  <a:gd name="T98" fmla="*/ 196 w 196"/>
                  <a:gd name="T99" fmla="*/ 372 h 372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2">
                    <a:moveTo>
                      <a:pt x="95" y="0"/>
                    </a:moveTo>
                    <a:lnTo>
                      <a:pt x="105" y="59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3"/>
                    </a:lnTo>
                    <a:lnTo>
                      <a:pt x="147" y="167"/>
                    </a:lnTo>
                    <a:lnTo>
                      <a:pt x="167" y="195"/>
                    </a:lnTo>
                    <a:lnTo>
                      <a:pt x="184" y="220"/>
                    </a:lnTo>
                    <a:lnTo>
                      <a:pt x="192" y="247"/>
                    </a:lnTo>
                    <a:lnTo>
                      <a:pt x="196" y="279"/>
                    </a:lnTo>
                    <a:lnTo>
                      <a:pt x="189" y="308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9"/>
                    </a:lnTo>
                    <a:lnTo>
                      <a:pt x="99" y="372"/>
                    </a:lnTo>
                    <a:lnTo>
                      <a:pt x="76" y="369"/>
                    </a:lnTo>
                    <a:lnTo>
                      <a:pt x="54" y="363"/>
                    </a:lnTo>
                    <a:lnTo>
                      <a:pt x="34" y="351"/>
                    </a:lnTo>
                    <a:lnTo>
                      <a:pt x="19" y="336"/>
                    </a:lnTo>
                    <a:lnTo>
                      <a:pt x="8" y="317"/>
                    </a:lnTo>
                    <a:lnTo>
                      <a:pt x="3" y="298"/>
                    </a:lnTo>
                    <a:lnTo>
                      <a:pt x="0" y="272"/>
                    </a:lnTo>
                    <a:lnTo>
                      <a:pt x="5" y="242"/>
                    </a:lnTo>
                    <a:lnTo>
                      <a:pt x="13" y="219"/>
                    </a:lnTo>
                    <a:lnTo>
                      <a:pt x="30" y="191"/>
                    </a:lnTo>
                    <a:lnTo>
                      <a:pt x="49" y="167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9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</p:grpSp>
      <p:grpSp>
        <p:nvGrpSpPr>
          <p:cNvPr id="10" name="Group 42"/>
          <p:cNvGrpSpPr>
            <a:grpSpLocks/>
          </p:cNvGrpSpPr>
          <p:nvPr/>
        </p:nvGrpSpPr>
        <p:grpSpPr bwMode="auto">
          <a:xfrm>
            <a:off x="3965576" y="4691063"/>
            <a:ext cx="822325" cy="1022350"/>
            <a:chOff x="1064" y="3295"/>
            <a:chExt cx="518" cy="644"/>
          </a:xfrm>
        </p:grpSpPr>
        <p:graphicFrame>
          <p:nvGraphicFramePr>
            <p:cNvPr id="5124" name="Object 43"/>
            <p:cNvGraphicFramePr>
              <a:graphicFrameLocks noChangeAspect="1"/>
            </p:cNvGraphicFramePr>
            <p:nvPr/>
          </p:nvGraphicFramePr>
          <p:xfrm>
            <a:off x="1064" y="3295"/>
            <a:ext cx="518" cy="4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6" imgW="9134280" imgH="6848280" progId="">
                    <p:embed/>
                  </p:oleObj>
                </mc:Choice>
                <mc:Fallback>
                  <p:oleObj name="Clip" r:id="rId6" imgW="9134280" imgH="6848280" progId="">
                    <p:embed/>
                    <p:pic>
                      <p:nvPicPr>
                        <p:cNvPr id="5124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64" y="3295"/>
                          <a:ext cx="518" cy="45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158" name="Group 44"/>
            <p:cNvGrpSpPr>
              <a:grpSpLocks/>
            </p:cNvGrpSpPr>
            <p:nvPr/>
          </p:nvGrpSpPr>
          <p:grpSpPr bwMode="auto">
            <a:xfrm>
              <a:off x="1468" y="3737"/>
              <a:ext cx="47" cy="202"/>
              <a:chOff x="4076" y="3462"/>
              <a:chExt cx="66" cy="255"/>
            </a:xfrm>
          </p:grpSpPr>
          <p:sp>
            <p:nvSpPr>
              <p:cNvPr id="5159" name="Freeform 45"/>
              <p:cNvSpPr>
                <a:spLocks/>
              </p:cNvSpPr>
              <p:nvPr/>
            </p:nvSpPr>
            <p:spPr bwMode="auto">
              <a:xfrm>
                <a:off x="4076" y="3462"/>
                <a:ext cx="66" cy="124"/>
              </a:xfrm>
              <a:custGeom>
                <a:avLst/>
                <a:gdLst>
                  <a:gd name="T0" fmla="*/ 11 w 196"/>
                  <a:gd name="T1" fmla="*/ 0 h 371"/>
                  <a:gd name="T2" fmla="*/ 12 w 196"/>
                  <a:gd name="T3" fmla="*/ 6 h 371"/>
                  <a:gd name="T4" fmla="*/ 12 w 196"/>
                  <a:gd name="T5" fmla="*/ 10 h 371"/>
                  <a:gd name="T6" fmla="*/ 14 w 196"/>
                  <a:gd name="T7" fmla="*/ 14 h 371"/>
                  <a:gd name="T8" fmla="*/ 15 w 196"/>
                  <a:gd name="T9" fmla="*/ 16 h 371"/>
                  <a:gd name="T10" fmla="*/ 17 w 196"/>
                  <a:gd name="T11" fmla="*/ 18 h 371"/>
                  <a:gd name="T12" fmla="*/ 19 w 196"/>
                  <a:gd name="T13" fmla="*/ 22 h 371"/>
                  <a:gd name="T14" fmla="*/ 21 w 196"/>
                  <a:gd name="T15" fmla="*/ 25 h 371"/>
                  <a:gd name="T16" fmla="*/ 22 w 196"/>
                  <a:gd name="T17" fmla="*/ 27 h 371"/>
                  <a:gd name="T18" fmla="*/ 22 w 196"/>
                  <a:gd name="T19" fmla="*/ 31 h 371"/>
                  <a:gd name="T20" fmla="*/ 22 w 196"/>
                  <a:gd name="T21" fmla="*/ 34 h 371"/>
                  <a:gd name="T22" fmla="*/ 20 w 196"/>
                  <a:gd name="T23" fmla="*/ 37 h 371"/>
                  <a:gd name="T24" fmla="*/ 19 w 196"/>
                  <a:gd name="T25" fmla="*/ 38 h 371"/>
                  <a:gd name="T26" fmla="*/ 16 w 196"/>
                  <a:gd name="T27" fmla="*/ 40 h 371"/>
                  <a:gd name="T28" fmla="*/ 14 w 196"/>
                  <a:gd name="T29" fmla="*/ 41 h 371"/>
                  <a:gd name="T30" fmla="*/ 11 w 196"/>
                  <a:gd name="T31" fmla="*/ 41 h 371"/>
                  <a:gd name="T32" fmla="*/ 9 w 196"/>
                  <a:gd name="T33" fmla="*/ 41 h 371"/>
                  <a:gd name="T34" fmla="*/ 6 w 196"/>
                  <a:gd name="T35" fmla="*/ 40 h 371"/>
                  <a:gd name="T36" fmla="*/ 4 w 196"/>
                  <a:gd name="T37" fmla="*/ 39 h 371"/>
                  <a:gd name="T38" fmla="*/ 2 w 196"/>
                  <a:gd name="T39" fmla="*/ 37 h 371"/>
                  <a:gd name="T40" fmla="*/ 1 w 196"/>
                  <a:gd name="T41" fmla="*/ 35 h 371"/>
                  <a:gd name="T42" fmla="*/ 0 w 196"/>
                  <a:gd name="T43" fmla="*/ 33 h 371"/>
                  <a:gd name="T44" fmla="*/ 0 w 196"/>
                  <a:gd name="T45" fmla="*/ 30 h 371"/>
                  <a:gd name="T46" fmla="*/ 1 w 196"/>
                  <a:gd name="T47" fmla="*/ 27 h 371"/>
                  <a:gd name="T48" fmla="*/ 1 w 196"/>
                  <a:gd name="T49" fmla="*/ 24 h 371"/>
                  <a:gd name="T50" fmla="*/ 3 w 196"/>
                  <a:gd name="T51" fmla="*/ 21 h 371"/>
                  <a:gd name="T52" fmla="*/ 6 w 196"/>
                  <a:gd name="T53" fmla="*/ 18 h 371"/>
                  <a:gd name="T54" fmla="*/ 7 w 196"/>
                  <a:gd name="T55" fmla="*/ 16 h 371"/>
                  <a:gd name="T56" fmla="*/ 8 w 196"/>
                  <a:gd name="T57" fmla="*/ 13 h 371"/>
                  <a:gd name="T58" fmla="*/ 9 w 196"/>
                  <a:gd name="T59" fmla="*/ 10 h 371"/>
                  <a:gd name="T60" fmla="*/ 10 w 196"/>
                  <a:gd name="T61" fmla="*/ 6 h 371"/>
                  <a:gd name="T62" fmla="*/ 11 w 196"/>
                  <a:gd name="T63" fmla="*/ 0 h 37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1"/>
                  <a:gd name="T98" fmla="*/ 196 w 196"/>
                  <a:gd name="T99" fmla="*/ 371 h 37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1">
                    <a:moveTo>
                      <a:pt x="95" y="0"/>
                    </a:moveTo>
                    <a:lnTo>
                      <a:pt x="105" y="58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2"/>
                    </a:lnTo>
                    <a:lnTo>
                      <a:pt x="147" y="166"/>
                    </a:lnTo>
                    <a:lnTo>
                      <a:pt x="167" y="194"/>
                    </a:lnTo>
                    <a:lnTo>
                      <a:pt x="184" y="220"/>
                    </a:lnTo>
                    <a:lnTo>
                      <a:pt x="192" y="246"/>
                    </a:lnTo>
                    <a:lnTo>
                      <a:pt x="196" y="279"/>
                    </a:lnTo>
                    <a:lnTo>
                      <a:pt x="189" y="307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8"/>
                    </a:lnTo>
                    <a:lnTo>
                      <a:pt x="99" y="371"/>
                    </a:lnTo>
                    <a:lnTo>
                      <a:pt x="76" y="368"/>
                    </a:lnTo>
                    <a:lnTo>
                      <a:pt x="54" y="362"/>
                    </a:lnTo>
                    <a:lnTo>
                      <a:pt x="34" y="351"/>
                    </a:lnTo>
                    <a:lnTo>
                      <a:pt x="19" y="335"/>
                    </a:lnTo>
                    <a:lnTo>
                      <a:pt x="8" y="316"/>
                    </a:lnTo>
                    <a:lnTo>
                      <a:pt x="3" y="297"/>
                    </a:lnTo>
                    <a:lnTo>
                      <a:pt x="0" y="272"/>
                    </a:lnTo>
                    <a:lnTo>
                      <a:pt x="5" y="240"/>
                    </a:lnTo>
                    <a:lnTo>
                      <a:pt x="13" y="218"/>
                    </a:lnTo>
                    <a:lnTo>
                      <a:pt x="30" y="191"/>
                    </a:lnTo>
                    <a:lnTo>
                      <a:pt x="49" y="166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8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160" name="Freeform 46"/>
              <p:cNvSpPr>
                <a:spLocks/>
              </p:cNvSpPr>
              <p:nvPr/>
            </p:nvSpPr>
            <p:spPr bwMode="auto">
              <a:xfrm>
                <a:off x="4076" y="3593"/>
                <a:ext cx="66" cy="124"/>
              </a:xfrm>
              <a:custGeom>
                <a:avLst/>
                <a:gdLst>
                  <a:gd name="T0" fmla="*/ 11 w 196"/>
                  <a:gd name="T1" fmla="*/ 0 h 372"/>
                  <a:gd name="T2" fmla="*/ 12 w 196"/>
                  <a:gd name="T3" fmla="*/ 7 h 372"/>
                  <a:gd name="T4" fmla="*/ 12 w 196"/>
                  <a:gd name="T5" fmla="*/ 10 h 372"/>
                  <a:gd name="T6" fmla="*/ 14 w 196"/>
                  <a:gd name="T7" fmla="*/ 14 h 372"/>
                  <a:gd name="T8" fmla="*/ 15 w 196"/>
                  <a:gd name="T9" fmla="*/ 16 h 372"/>
                  <a:gd name="T10" fmla="*/ 17 w 196"/>
                  <a:gd name="T11" fmla="*/ 19 h 372"/>
                  <a:gd name="T12" fmla="*/ 19 w 196"/>
                  <a:gd name="T13" fmla="*/ 22 h 372"/>
                  <a:gd name="T14" fmla="*/ 21 w 196"/>
                  <a:gd name="T15" fmla="*/ 24 h 372"/>
                  <a:gd name="T16" fmla="*/ 22 w 196"/>
                  <a:gd name="T17" fmla="*/ 27 h 372"/>
                  <a:gd name="T18" fmla="*/ 22 w 196"/>
                  <a:gd name="T19" fmla="*/ 31 h 372"/>
                  <a:gd name="T20" fmla="*/ 22 w 196"/>
                  <a:gd name="T21" fmla="*/ 34 h 372"/>
                  <a:gd name="T22" fmla="*/ 20 w 196"/>
                  <a:gd name="T23" fmla="*/ 36 h 372"/>
                  <a:gd name="T24" fmla="*/ 19 w 196"/>
                  <a:gd name="T25" fmla="*/ 38 h 372"/>
                  <a:gd name="T26" fmla="*/ 16 w 196"/>
                  <a:gd name="T27" fmla="*/ 40 h 372"/>
                  <a:gd name="T28" fmla="*/ 14 w 196"/>
                  <a:gd name="T29" fmla="*/ 41 h 372"/>
                  <a:gd name="T30" fmla="*/ 11 w 196"/>
                  <a:gd name="T31" fmla="*/ 41 h 372"/>
                  <a:gd name="T32" fmla="*/ 9 w 196"/>
                  <a:gd name="T33" fmla="*/ 41 h 372"/>
                  <a:gd name="T34" fmla="*/ 6 w 196"/>
                  <a:gd name="T35" fmla="*/ 40 h 372"/>
                  <a:gd name="T36" fmla="*/ 4 w 196"/>
                  <a:gd name="T37" fmla="*/ 39 h 372"/>
                  <a:gd name="T38" fmla="*/ 2 w 196"/>
                  <a:gd name="T39" fmla="*/ 37 h 372"/>
                  <a:gd name="T40" fmla="*/ 1 w 196"/>
                  <a:gd name="T41" fmla="*/ 35 h 372"/>
                  <a:gd name="T42" fmla="*/ 0 w 196"/>
                  <a:gd name="T43" fmla="*/ 33 h 372"/>
                  <a:gd name="T44" fmla="*/ 0 w 196"/>
                  <a:gd name="T45" fmla="*/ 30 h 372"/>
                  <a:gd name="T46" fmla="*/ 1 w 196"/>
                  <a:gd name="T47" fmla="*/ 27 h 372"/>
                  <a:gd name="T48" fmla="*/ 1 w 196"/>
                  <a:gd name="T49" fmla="*/ 24 h 372"/>
                  <a:gd name="T50" fmla="*/ 3 w 196"/>
                  <a:gd name="T51" fmla="*/ 21 h 372"/>
                  <a:gd name="T52" fmla="*/ 6 w 196"/>
                  <a:gd name="T53" fmla="*/ 19 h 372"/>
                  <a:gd name="T54" fmla="*/ 7 w 196"/>
                  <a:gd name="T55" fmla="*/ 16 h 372"/>
                  <a:gd name="T56" fmla="*/ 8 w 196"/>
                  <a:gd name="T57" fmla="*/ 13 h 372"/>
                  <a:gd name="T58" fmla="*/ 9 w 196"/>
                  <a:gd name="T59" fmla="*/ 10 h 372"/>
                  <a:gd name="T60" fmla="*/ 10 w 196"/>
                  <a:gd name="T61" fmla="*/ 7 h 372"/>
                  <a:gd name="T62" fmla="*/ 11 w 196"/>
                  <a:gd name="T63" fmla="*/ 0 h 37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2"/>
                  <a:gd name="T98" fmla="*/ 196 w 196"/>
                  <a:gd name="T99" fmla="*/ 372 h 372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2">
                    <a:moveTo>
                      <a:pt x="95" y="0"/>
                    </a:moveTo>
                    <a:lnTo>
                      <a:pt x="105" y="59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3"/>
                    </a:lnTo>
                    <a:lnTo>
                      <a:pt x="147" y="167"/>
                    </a:lnTo>
                    <a:lnTo>
                      <a:pt x="167" y="195"/>
                    </a:lnTo>
                    <a:lnTo>
                      <a:pt x="184" y="220"/>
                    </a:lnTo>
                    <a:lnTo>
                      <a:pt x="192" y="247"/>
                    </a:lnTo>
                    <a:lnTo>
                      <a:pt x="196" y="279"/>
                    </a:lnTo>
                    <a:lnTo>
                      <a:pt x="189" y="308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9"/>
                    </a:lnTo>
                    <a:lnTo>
                      <a:pt x="99" y="372"/>
                    </a:lnTo>
                    <a:lnTo>
                      <a:pt x="76" y="369"/>
                    </a:lnTo>
                    <a:lnTo>
                      <a:pt x="54" y="363"/>
                    </a:lnTo>
                    <a:lnTo>
                      <a:pt x="34" y="351"/>
                    </a:lnTo>
                    <a:lnTo>
                      <a:pt x="19" y="336"/>
                    </a:lnTo>
                    <a:lnTo>
                      <a:pt x="8" y="317"/>
                    </a:lnTo>
                    <a:lnTo>
                      <a:pt x="3" y="298"/>
                    </a:lnTo>
                    <a:lnTo>
                      <a:pt x="0" y="272"/>
                    </a:lnTo>
                    <a:lnTo>
                      <a:pt x="5" y="242"/>
                    </a:lnTo>
                    <a:lnTo>
                      <a:pt x="13" y="219"/>
                    </a:lnTo>
                    <a:lnTo>
                      <a:pt x="30" y="191"/>
                    </a:lnTo>
                    <a:lnTo>
                      <a:pt x="49" y="167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9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</p:grpSp>
      <p:grpSp>
        <p:nvGrpSpPr>
          <p:cNvPr id="12" name="Group 47"/>
          <p:cNvGrpSpPr>
            <a:grpSpLocks/>
          </p:cNvGrpSpPr>
          <p:nvPr/>
        </p:nvGrpSpPr>
        <p:grpSpPr bwMode="auto">
          <a:xfrm>
            <a:off x="2830514" y="1709739"/>
            <a:ext cx="879475" cy="1404937"/>
            <a:chOff x="628" y="1648"/>
            <a:chExt cx="766" cy="1115"/>
          </a:xfrm>
        </p:grpSpPr>
        <p:sp>
          <p:nvSpPr>
            <p:cNvPr id="5149" name="Freeform 48"/>
            <p:cNvSpPr>
              <a:spLocks/>
            </p:cNvSpPr>
            <p:nvPr/>
          </p:nvSpPr>
          <p:spPr bwMode="auto">
            <a:xfrm>
              <a:off x="635" y="1733"/>
              <a:ext cx="752" cy="765"/>
            </a:xfrm>
            <a:custGeom>
              <a:avLst/>
              <a:gdLst>
                <a:gd name="T0" fmla="*/ 0 w 2256"/>
                <a:gd name="T1" fmla="*/ 0 h 2295"/>
                <a:gd name="T2" fmla="*/ 104 w 2256"/>
                <a:gd name="T3" fmla="*/ 131 h 2295"/>
                <a:gd name="T4" fmla="*/ 109 w 2256"/>
                <a:gd name="T5" fmla="*/ 242 h 2295"/>
                <a:gd name="T6" fmla="*/ 109 w 2256"/>
                <a:gd name="T7" fmla="*/ 245 h 2295"/>
                <a:gd name="T8" fmla="*/ 110 w 2256"/>
                <a:gd name="T9" fmla="*/ 247 h 2295"/>
                <a:gd name="T10" fmla="*/ 111 w 2256"/>
                <a:gd name="T11" fmla="*/ 248 h 2295"/>
                <a:gd name="T12" fmla="*/ 112 w 2256"/>
                <a:gd name="T13" fmla="*/ 250 h 2295"/>
                <a:gd name="T14" fmla="*/ 114 w 2256"/>
                <a:gd name="T15" fmla="*/ 251 h 2295"/>
                <a:gd name="T16" fmla="*/ 115 w 2256"/>
                <a:gd name="T17" fmla="*/ 252 h 2295"/>
                <a:gd name="T18" fmla="*/ 118 w 2256"/>
                <a:gd name="T19" fmla="*/ 253 h 2295"/>
                <a:gd name="T20" fmla="*/ 120 w 2256"/>
                <a:gd name="T21" fmla="*/ 254 h 2295"/>
                <a:gd name="T22" fmla="*/ 123 w 2256"/>
                <a:gd name="T23" fmla="*/ 255 h 2295"/>
                <a:gd name="T24" fmla="*/ 125 w 2256"/>
                <a:gd name="T25" fmla="*/ 255 h 2295"/>
                <a:gd name="T26" fmla="*/ 127 w 2256"/>
                <a:gd name="T27" fmla="*/ 255 h 2295"/>
                <a:gd name="T28" fmla="*/ 129 w 2256"/>
                <a:gd name="T29" fmla="*/ 255 h 2295"/>
                <a:gd name="T30" fmla="*/ 131 w 2256"/>
                <a:gd name="T31" fmla="*/ 254 h 2295"/>
                <a:gd name="T32" fmla="*/ 134 w 2256"/>
                <a:gd name="T33" fmla="*/ 253 h 2295"/>
                <a:gd name="T34" fmla="*/ 136 w 2256"/>
                <a:gd name="T35" fmla="*/ 252 h 2295"/>
                <a:gd name="T36" fmla="*/ 137 w 2256"/>
                <a:gd name="T37" fmla="*/ 251 h 2295"/>
                <a:gd name="T38" fmla="*/ 139 w 2256"/>
                <a:gd name="T39" fmla="*/ 249 h 2295"/>
                <a:gd name="T40" fmla="*/ 140 w 2256"/>
                <a:gd name="T41" fmla="*/ 247 h 2295"/>
                <a:gd name="T42" fmla="*/ 141 w 2256"/>
                <a:gd name="T43" fmla="*/ 245 h 2295"/>
                <a:gd name="T44" fmla="*/ 142 w 2256"/>
                <a:gd name="T45" fmla="*/ 242 h 2295"/>
                <a:gd name="T46" fmla="*/ 148 w 2256"/>
                <a:gd name="T47" fmla="*/ 129 h 2295"/>
                <a:gd name="T48" fmla="*/ 251 w 2256"/>
                <a:gd name="T49" fmla="*/ 0 h 2295"/>
                <a:gd name="T50" fmla="*/ 0 w 2256"/>
                <a:gd name="T51" fmla="*/ 0 h 229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256"/>
                <a:gd name="T79" fmla="*/ 0 h 2295"/>
                <a:gd name="T80" fmla="*/ 2256 w 2256"/>
                <a:gd name="T81" fmla="*/ 2295 h 229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256" h="2295">
                  <a:moveTo>
                    <a:pt x="0" y="0"/>
                  </a:moveTo>
                  <a:lnTo>
                    <a:pt x="939" y="1180"/>
                  </a:lnTo>
                  <a:lnTo>
                    <a:pt x="980" y="2175"/>
                  </a:lnTo>
                  <a:lnTo>
                    <a:pt x="983" y="2202"/>
                  </a:lnTo>
                  <a:lnTo>
                    <a:pt x="991" y="2221"/>
                  </a:lnTo>
                  <a:lnTo>
                    <a:pt x="1000" y="2235"/>
                  </a:lnTo>
                  <a:lnTo>
                    <a:pt x="1010" y="2246"/>
                  </a:lnTo>
                  <a:lnTo>
                    <a:pt x="1024" y="2260"/>
                  </a:lnTo>
                  <a:lnTo>
                    <a:pt x="1038" y="2268"/>
                  </a:lnTo>
                  <a:lnTo>
                    <a:pt x="1060" y="2281"/>
                  </a:lnTo>
                  <a:lnTo>
                    <a:pt x="1083" y="2287"/>
                  </a:lnTo>
                  <a:lnTo>
                    <a:pt x="1111" y="2293"/>
                  </a:lnTo>
                  <a:lnTo>
                    <a:pt x="1128" y="2295"/>
                  </a:lnTo>
                  <a:lnTo>
                    <a:pt x="1145" y="2295"/>
                  </a:lnTo>
                  <a:lnTo>
                    <a:pt x="1163" y="2292"/>
                  </a:lnTo>
                  <a:lnTo>
                    <a:pt x="1183" y="2286"/>
                  </a:lnTo>
                  <a:lnTo>
                    <a:pt x="1202" y="2279"/>
                  </a:lnTo>
                  <a:lnTo>
                    <a:pt x="1221" y="2268"/>
                  </a:lnTo>
                  <a:lnTo>
                    <a:pt x="1235" y="2259"/>
                  </a:lnTo>
                  <a:lnTo>
                    <a:pt x="1251" y="2243"/>
                  </a:lnTo>
                  <a:lnTo>
                    <a:pt x="1262" y="2227"/>
                  </a:lnTo>
                  <a:lnTo>
                    <a:pt x="1273" y="2203"/>
                  </a:lnTo>
                  <a:lnTo>
                    <a:pt x="1276" y="2181"/>
                  </a:lnTo>
                  <a:lnTo>
                    <a:pt x="1336" y="1161"/>
                  </a:lnTo>
                  <a:lnTo>
                    <a:pt x="225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150" name="Oval 49"/>
            <p:cNvSpPr>
              <a:spLocks noChangeArrowheads="1"/>
            </p:cNvSpPr>
            <p:nvPr/>
          </p:nvSpPr>
          <p:spPr bwMode="auto">
            <a:xfrm>
              <a:off x="628" y="1648"/>
              <a:ext cx="766" cy="145"/>
            </a:xfrm>
            <a:prstGeom prst="ellipse">
              <a:avLst/>
            </a:prstGeom>
            <a:solidFill>
              <a:srgbClr val="4040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Freeform 50"/>
            <p:cNvSpPr>
              <a:spLocks/>
            </p:cNvSpPr>
            <p:nvPr/>
          </p:nvSpPr>
          <p:spPr bwMode="auto">
            <a:xfrm>
              <a:off x="688" y="1755"/>
              <a:ext cx="652" cy="720"/>
            </a:xfrm>
            <a:custGeom>
              <a:avLst/>
              <a:gdLst>
                <a:gd name="T0" fmla="*/ 0 w 1956"/>
                <a:gd name="T1" fmla="*/ 2 h 2159"/>
                <a:gd name="T2" fmla="*/ 95 w 1956"/>
                <a:gd name="T3" fmla="*/ 118 h 2159"/>
                <a:gd name="T4" fmla="*/ 98 w 1956"/>
                <a:gd name="T5" fmla="*/ 232 h 2159"/>
                <a:gd name="T6" fmla="*/ 99 w 1956"/>
                <a:gd name="T7" fmla="*/ 234 h 2159"/>
                <a:gd name="T8" fmla="*/ 100 w 1956"/>
                <a:gd name="T9" fmla="*/ 236 h 2159"/>
                <a:gd name="T10" fmla="*/ 101 w 1956"/>
                <a:gd name="T11" fmla="*/ 238 h 2159"/>
                <a:gd name="T12" fmla="*/ 102 w 1956"/>
                <a:gd name="T13" fmla="*/ 239 h 2159"/>
                <a:gd name="T14" fmla="*/ 104 w 1956"/>
                <a:gd name="T15" fmla="*/ 240 h 2159"/>
                <a:gd name="T16" fmla="*/ 107 w 1956"/>
                <a:gd name="T17" fmla="*/ 240 h 2159"/>
                <a:gd name="T18" fmla="*/ 109 w 1956"/>
                <a:gd name="T19" fmla="*/ 240 h 2159"/>
                <a:gd name="T20" fmla="*/ 112 w 1956"/>
                <a:gd name="T21" fmla="*/ 239 h 2159"/>
                <a:gd name="T22" fmla="*/ 114 w 1956"/>
                <a:gd name="T23" fmla="*/ 238 h 2159"/>
                <a:gd name="T24" fmla="*/ 116 w 1956"/>
                <a:gd name="T25" fmla="*/ 236 h 2159"/>
                <a:gd name="T26" fmla="*/ 116 w 1956"/>
                <a:gd name="T27" fmla="*/ 234 h 2159"/>
                <a:gd name="T28" fmla="*/ 117 w 1956"/>
                <a:gd name="T29" fmla="*/ 232 h 2159"/>
                <a:gd name="T30" fmla="*/ 122 w 1956"/>
                <a:gd name="T31" fmla="*/ 116 h 2159"/>
                <a:gd name="T32" fmla="*/ 217 w 1956"/>
                <a:gd name="T33" fmla="*/ 0 h 2159"/>
                <a:gd name="T34" fmla="*/ 199 w 1956"/>
                <a:gd name="T35" fmla="*/ 5 h 2159"/>
                <a:gd name="T36" fmla="*/ 170 w 1956"/>
                <a:gd name="T37" fmla="*/ 9 h 2159"/>
                <a:gd name="T38" fmla="*/ 139 w 1956"/>
                <a:gd name="T39" fmla="*/ 11 h 2159"/>
                <a:gd name="T40" fmla="*/ 107 w 1956"/>
                <a:gd name="T41" fmla="*/ 12 h 2159"/>
                <a:gd name="T42" fmla="*/ 74 w 1956"/>
                <a:gd name="T43" fmla="*/ 11 h 2159"/>
                <a:gd name="T44" fmla="*/ 44 w 1956"/>
                <a:gd name="T45" fmla="*/ 9 h 2159"/>
                <a:gd name="T46" fmla="*/ 20 w 1956"/>
                <a:gd name="T47" fmla="*/ 6 h 2159"/>
                <a:gd name="T48" fmla="*/ 0 w 1956"/>
                <a:gd name="T49" fmla="*/ 2 h 215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56"/>
                <a:gd name="T76" fmla="*/ 0 h 2159"/>
                <a:gd name="T77" fmla="*/ 1956 w 1956"/>
                <a:gd name="T78" fmla="*/ 2159 h 215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56" h="2159">
                  <a:moveTo>
                    <a:pt x="0" y="19"/>
                  </a:moveTo>
                  <a:lnTo>
                    <a:pt x="857" y="1063"/>
                  </a:lnTo>
                  <a:lnTo>
                    <a:pt x="879" y="2090"/>
                  </a:lnTo>
                  <a:lnTo>
                    <a:pt x="887" y="2107"/>
                  </a:lnTo>
                  <a:lnTo>
                    <a:pt x="897" y="2123"/>
                  </a:lnTo>
                  <a:lnTo>
                    <a:pt x="906" y="2137"/>
                  </a:lnTo>
                  <a:lnTo>
                    <a:pt x="922" y="2147"/>
                  </a:lnTo>
                  <a:lnTo>
                    <a:pt x="939" y="2156"/>
                  </a:lnTo>
                  <a:lnTo>
                    <a:pt x="962" y="2159"/>
                  </a:lnTo>
                  <a:lnTo>
                    <a:pt x="983" y="2157"/>
                  </a:lnTo>
                  <a:lnTo>
                    <a:pt x="1005" y="2153"/>
                  </a:lnTo>
                  <a:lnTo>
                    <a:pt x="1026" y="2140"/>
                  </a:lnTo>
                  <a:lnTo>
                    <a:pt x="1040" y="2123"/>
                  </a:lnTo>
                  <a:lnTo>
                    <a:pt x="1048" y="2109"/>
                  </a:lnTo>
                  <a:lnTo>
                    <a:pt x="1056" y="2088"/>
                  </a:lnTo>
                  <a:lnTo>
                    <a:pt x="1100" y="1045"/>
                  </a:lnTo>
                  <a:lnTo>
                    <a:pt x="1956" y="0"/>
                  </a:lnTo>
                  <a:lnTo>
                    <a:pt x="1790" y="41"/>
                  </a:lnTo>
                  <a:lnTo>
                    <a:pt x="1531" y="77"/>
                  </a:lnTo>
                  <a:lnTo>
                    <a:pt x="1247" y="98"/>
                  </a:lnTo>
                  <a:lnTo>
                    <a:pt x="962" y="109"/>
                  </a:lnTo>
                  <a:lnTo>
                    <a:pt x="662" y="98"/>
                  </a:lnTo>
                  <a:lnTo>
                    <a:pt x="398" y="77"/>
                  </a:lnTo>
                  <a:lnTo>
                    <a:pt x="178" y="52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152" name="Freeform 51"/>
            <p:cNvSpPr>
              <a:spLocks/>
            </p:cNvSpPr>
            <p:nvPr/>
          </p:nvSpPr>
          <p:spPr bwMode="auto">
            <a:xfrm>
              <a:off x="800" y="1901"/>
              <a:ext cx="421" cy="576"/>
            </a:xfrm>
            <a:custGeom>
              <a:avLst/>
              <a:gdLst>
                <a:gd name="T0" fmla="*/ 0 w 1264"/>
                <a:gd name="T1" fmla="*/ 0 h 1728"/>
                <a:gd name="T2" fmla="*/ 58 w 1264"/>
                <a:gd name="T3" fmla="*/ 69 h 1728"/>
                <a:gd name="T4" fmla="*/ 59 w 1264"/>
                <a:gd name="T5" fmla="*/ 184 h 1728"/>
                <a:gd name="T6" fmla="*/ 60 w 1264"/>
                <a:gd name="T7" fmla="*/ 186 h 1728"/>
                <a:gd name="T8" fmla="*/ 61 w 1264"/>
                <a:gd name="T9" fmla="*/ 188 h 1728"/>
                <a:gd name="T10" fmla="*/ 63 w 1264"/>
                <a:gd name="T11" fmla="*/ 189 h 1728"/>
                <a:gd name="T12" fmla="*/ 64 w 1264"/>
                <a:gd name="T13" fmla="*/ 191 h 1728"/>
                <a:gd name="T14" fmla="*/ 68 w 1264"/>
                <a:gd name="T15" fmla="*/ 191 h 1728"/>
                <a:gd name="T16" fmla="*/ 70 w 1264"/>
                <a:gd name="T17" fmla="*/ 192 h 1728"/>
                <a:gd name="T18" fmla="*/ 72 w 1264"/>
                <a:gd name="T19" fmla="*/ 192 h 1728"/>
                <a:gd name="T20" fmla="*/ 75 w 1264"/>
                <a:gd name="T21" fmla="*/ 191 h 1728"/>
                <a:gd name="T22" fmla="*/ 77 w 1264"/>
                <a:gd name="T23" fmla="*/ 190 h 1728"/>
                <a:gd name="T24" fmla="*/ 79 w 1264"/>
                <a:gd name="T25" fmla="*/ 188 h 1728"/>
                <a:gd name="T26" fmla="*/ 80 w 1264"/>
                <a:gd name="T27" fmla="*/ 185 h 1728"/>
                <a:gd name="T28" fmla="*/ 81 w 1264"/>
                <a:gd name="T29" fmla="*/ 184 h 1728"/>
                <a:gd name="T30" fmla="*/ 84 w 1264"/>
                <a:gd name="T31" fmla="*/ 67 h 1728"/>
                <a:gd name="T32" fmla="*/ 140 w 1264"/>
                <a:gd name="T33" fmla="*/ 0 h 1728"/>
                <a:gd name="T34" fmla="*/ 0 w 1264"/>
                <a:gd name="T35" fmla="*/ 0 h 17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64"/>
                <a:gd name="T55" fmla="*/ 0 h 1728"/>
                <a:gd name="T56" fmla="*/ 1264 w 1264"/>
                <a:gd name="T57" fmla="*/ 1728 h 17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64" h="1728">
                  <a:moveTo>
                    <a:pt x="0" y="0"/>
                  </a:moveTo>
                  <a:lnTo>
                    <a:pt x="520" y="624"/>
                  </a:lnTo>
                  <a:lnTo>
                    <a:pt x="531" y="1657"/>
                  </a:lnTo>
                  <a:lnTo>
                    <a:pt x="541" y="1674"/>
                  </a:lnTo>
                  <a:lnTo>
                    <a:pt x="553" y="1688"/>
                  </a:lnTo>
                  <a:lnTo>
                    <a:pt x="564" y="1701"/>
                  </a:lnTo>
                  <a:lnTo>
                    <a:pt x="580" y="1715"/>
                  </a:lnTo>
                  <a:lnTo>
                    <a:pt x="608" y="1723"/>
                  </a:lnTo>
                  <a:lnTo>
                    <a:pt x="632" y="1728"/>
                  </a:lnTo>
                  <a:lnTo>
                    <a:pt x="651" y="1725"/>
                  </a:lnTo>
                  <a:lnTo>
                    <a:pt x="673" y="1720"/>
                  </a:lnTo>
                  <a:lnTo>
                    <a:pt x="694" y="1709"/>
                  </a:lnTo>
                  <a:lnTo>
                    <a:pt x="711" y="1692"/>
                  </a:lnTo>
                  <a:lnTo>
                    <a:pt x="723" y="1669"/>
                  </a:lnTo>
                  <a:lnTo>
                    <a:pt x="730" y="1657"/>
                  </a:lnTo>
                  <a:lnTo>
                    <a:pt x="761" y="605"/>
                  </a:lnTo>
                  <a:lnTo>
                    <a:pt x="126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153" name="Freeform 52"/>
            <p:cNvSpPr>
              <a:spLocks/>
            </p:cNvSpPr>
            <p:nvPr/>
          </p:nvSpPr>
          <p:spPr bwMode="auto">
            <a:xfrm>
              <a:off x="978" y="2508"/>
              <a:ext cx="66" cy="124"/>
            </a:xfrm>
            <a:custGeom>
              <a:avLst/>
              <a:gdLst>
                <a:gd name="T0" fmla="*/ 11 w 196"/>
                <a:gd name="T1" fmla="*/ 0 h 370"/>
                <a:gd name="T2" fmla="*/ 12 w 196"/>
                <a:gd name="T3" fmla="*/ 6 h 370"/>
                <a:gd name="T4" fmla="*/ 12 w 196"/>
                <a:gd name="T5" fmla="*/ 10 h 370"/>
                <a:gd name="T6" fmla="*/ 14 w 196"/>
                <a:gd name="T7" fmla="*/ 14 h 370"/>
                <a:gd name="T8" fmla="*/ 15 w 196"/>
                <a:gd name="T9" fmla="*/ 16 h 370"/>
                <a:gd name="T10" fmla="*/ 17 w 196"/>
                <a:gd name="T11" fmla="*/ 19 h 370"/>
                <a:gd name="T12" fmla="*/ 19 w 196"/>
                <a:gd name="T13" fmla="*/ 22 h 370"/>
                <a:gd name="T14" fmla="*/ 21 w 196"/>
                <a:gd name="T15" fmla="*/ 25 h 370"/>
                <a:gd name="T16" fmla="*/ 22 w 196"/>
                <a:gd name="T17" fmla="*/ 27 h 370"/>
                <a:gd name="T18" fmla="*/ 22 w 196"/>
                <a:gd name="T19" fmla="*/ 31 h 370"/>
                <a:gd name="T20" fmla="*/ 22 w 196"/>
                <a:gd name="T21" fmla="*/ 35 h 370"/>
                <a:gd name="T22" fmla="*/ 20 w 196"/>
                <a:gd name="T23" fmla="*/ 37 h 370"/>
                <a:gd name="T24" fmla="*/ 19 w 196"/>
                <a:gd name="T25" fmla="*/ 39 h 370"/>
                <a:gd name="T26" fmla="*/ 16 w 196"/>
                <a:gd name="T27" fmla="*/ 41 h 370"/>
                <a:gd name="T28" fmla="*/ 14 w 196"/>
                <a:gd name="T29" fmla="*/ 41 h 370"/>
                <a:gd name="T30" fmla="*/ 11 w 196"/>
                <a:gd name="T31" fmla="*/ 42 h 370"/>
                <a:gd name="T32" fmla="*/ 9 w 196"/>
                <a:gd name="T33" fmla="*/ 41 h 370"/>
                <a:gd name="T34" fmla="*/ 6 w 196"/>
                <a:gd name="T35" fmla="*/ 41 h 370"/>
                <a:gd name="T36" fmla="*/ 4 w 196"/>
                <a:gd name="T37" fmla="*/ 39 h 370"/>
                <a:gd name="T38" fmla="*/ 2 w 196"/>
                <a:gd name="T39" fmla="*/ 38 h 370"/>
                <a:gd name="T40" fmla="*/ 1 w 196"/>
                <a:gd name="T41" fmla="*/ 36 h 370"/>
                <a:gd name="T42" fmla="*/ 0 w 196"/>
                <a:gd name="T43" fmla="*/ 33 h 370"/>
                <a:gd name="T44" fmla="*/ 0 w 196"/>
                <a:gd name="T45" fmla="*/ 30 h 370"/>
                <a:gd name="T46" fmla="*/ 1 w 196"/>
                <a:gd name="T47" fmla="*/ 27 h 370"/>
                <a:gd name="T48" fmla="*/ 1 w 196"/>
                <a:gd name="T49" fmla="*/ 24 h 370"/>
                <a:gd name="T50" fmla="*/ 3 w 196"/>
                <a:gd name="T51" fmla="*/ 21 h 370"/>
                <a:gd name="T52" fmla="*/ 6 w 196"/>
                <a:gd name="T53" fmla="*/ 19 h 370"/>
                <a:gd name="T54" fmla="*/ 7 w 196"/>
                <a:gd name="T55" fmla="*/ 16 h 370"/>
                <a:gd name="T56" fmla="*/ 8 w 196"/>
                <a:gd name="T57" fmla="*/ 13 h 370"/>
                <a:gd name="T58" fmla="*/ 9 w 196"/>
                <a:gd name="T59" fmla="*/ 10 h 370"/>
                <a:gd name="T60" fmla="*/ 10 w 196"/>
                <a:gd name="T61" fmla="*/ 6 h 370"/>
                <a:gd name="T62" fmla="*/ 11 w 196"/>
                <a:gd name="T63" fmla="*/ 0 h 37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96"/>
                <a:gd name="T97" fmla="*/ 0 h 370"/>
                <a:gd name="T98" fmla="*/ 196 w 196"/>
                <a:gd name="T99" fmla="*/ 370 h 37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96" h="370">
                  <a:moveTo>
                    <a:pt x="95" y="0"/>
                  </a:moveTo>
                  <a:lnTo>
                    <a:pt x="105" y="58"/>
                  </a:lnTo>
                  <a:lnTo>
                    <a:pt x="111" y="87"/>
                  </a:lnTo>
                  <a:lnTo>
                    <a:pt x="121" y="121"/>
                  </a:lnTo>
                  <a:lnTo>
                    <a:pt x="132" y="141"/>
                  </a:lnTo>
                  <a:lnTo>
                    <a:pt x="147" y="166"/>
                  </a:lnTo>
                  <a:lnTo>
                    <a:pt x="167" y="193"/>
                  </a:lnTo>
                  <a:lnTo>
                    <a:pt x="184" y="220"/>
                  </a:lnTo>
                  <a:lnTo>
                    <a:pt x="192" y="245"/>
                  </a:lnTo>
                  <a:lnTo>
                    <a:pt x="196" y="278"/>
                  </a:lnTo>
                  <a:lnTo>
                    <a:pt x="189" y="307"/>
                  </a:lnTo>
                  <a:lnTo>
                    <a:pt x="178" y="328"/>
                  </a:lnTo>
                  <a:lnTo>
                    <a:pt x="162" y="345"/>
                  </a:lnTo>
                  <a:lnTo>
                    <a:pt x="141" y="361"/>
                  </a:lnTo>
                  <a:lnTo>
                    <a:pt x="121" y="367"/>
                  </a:lnTo>
                  <a:lnTo>
                    <a:pt x="99" y="370"/>
                  </a:lnTo>
                  <a:lnTo>
                    <a:pt x="76" y="367"/>
                  </a:lnTo>
                  <a:lnTo>
                    <a:pt x="54" y="362"/>
                  </a:lnTo>
                  <a:lnTo>
                    <a:pt x="34" y="350"/>
                  </a:lnTo>
                  <a:lnTo>
                    <a:pt x="19" y="334"/>
                  </a:lnTo>
                  <a:lnTo>
                    <a:pt x="8" y="315"/>
                  </a:lnTo>
                  <a:lnTo>
                    <a:pt x="3" y="296"/>
                  </a:lnTo>
                  <a:lnTo>
                    <a:pt x="0" y="272"/>
                  </a:lnTo>
                  <a:lnTo>
                    <a:pt x="5" y="240"/>
                  </a:lnTo>
                  <a:lnTo>
                    <a:pt x="13" y="218"/>
                  </a:lnTo>
                  <a:lnTo>
                    <a:pt x="30" y="190"/>
                  </a:lnTo>
                  <a:lnTo>
                    <a:pt x="49" y="166"/>
                  </a:lnTo>
                  <a:lnTo>
                    <a:pt x="62" y="140"/>
                  </a:lnTo>
                  <a:lnTo>
                    <a:pt x="72" y="119"/>
                  </a:lnTo>
                  <a:lnTo>
                    <a:pt x="81" y="90"/>
                  </a:lnTo>
                  <a:lnTo>
                    <a:pt x="86" y="58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0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154" name="Oval 53"/>
            <p:cNvSpPr>
              <a:spLocks noChangeArrowheads="1"/>
            </p:cNvSpPr>
            <p:nvPr/>
          </p:nvSpPr>
          <p:spPr bwMode="auto">
            <a:xfrm>
              <a:off x="666" y="1662"/>
              <a:ext cx="690" cy="117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5" name="Freeform 54"/>
            <p:cNvSpPr>
              <a:spLocks/>
            </p:cNvSpPr>
            <p:nvPr/>
          </p:nvSpPr>
          <p:spPr bwMode="auto">
            <a:xfrm>
              <a:off x="978" y="2639"/>
              <a:ext cx="66" cy="124"/>
            </a:xfrm>
            <a:custGeom>
              <a:avLst/>
              <a:gdLst>
                <a:gd name="T0" fmla="*/ 11 w 196"/>
                <a:gd name="T1" fmla="*/ 0 h 372"/>
                <a:gd name="T2" fmla="*/ 12 w 196"/>
                <a:gd name="T3" fmla="*/ 7 h 372"/>
                <a:gd name="T4" fmla="*/ 12 w 196"/>
                <a:gd name="T5" fmla="*/ 10 h 372"/>
                <a:gd name="T6" fmla="*/ 14 w 196"/>
                <a:gd name="T7" fmla="*/ 14 h 372"/>
                <a:gd name="T8" fmla="*/ 15 w 196"/>
                <a:gd name="T9" fmla="*/ 16 h 372"/>
                <a:gd name="T10" fmla="*/ 17 w 196"/>
                <a:gd name="T11" fmla="*/ 19 h 372"/>
                <a:gd name="T12" fmla="*/ 19 w 196"/>
                <a:gd name="T13" fmla="*/ 22 h 372"/>
                <a:gd name="T14" fmla="*/ 21 w 196"/>
                <a:gd name="T15" fmla="*/ 25 h 372"/>
                <a:gd name="T16" fmla="*/ 22 w 196"/>
                <a:gd name="T17" fmla="*/ 27 h 372"/>
                <a:gd name="T18" fmla="*/ 22 w 196"/>
                <a:gd name="T19" fmla="*/ 31 h 372"/>
                <a:gd name="T20" fmla="*/ 22 w 196"/>
                <a:gd name="T21" fmla="*/ 34 h 372"/>
                <a:gd name="T22" fmla="*/ 20 w 196"/>
                <a:gd name="T23" fmla="*/ 36 h 372"/>
                <a:gd name="T24" fmla="*/ 19 w 196"/>
                <a:gd name="T25" fmla="*/ 38 h 372"/>
                <a:gd name="T26" fmla="*/ 16 w 196"/>
                <a:gd name="T27" fmla="*/ 40 h 372"/>
                <a:gd name="T28" fmla="*/ 14 w 196"/>
                <a:gd name="T29" fmla="*/ 41 h 372"/>
                <a:gd name="T30" fmla="*/ 11 w 196"/>
                <a:gd name="T31" fmla="*/ 41 h 372"/>
                <a:gd name="T32" fmla="*/ 9 w 196"/>
                <a:gd name="T33" fmla="*/ 41 h 372"/>
                <a:gd name="T34" fmla="*/ 6 w 196"/>
                <a:gd name="T35" fmla="*/ 40 h 372"/>
                <a:gd name="T36" fmla="*/ 4 w 196"/>
                <a:gd name="T37" fmla="*/ 39 h 372"/>
                <a:gd name="T38" fmla="*/ 2 w 196"/>
                <a:gd name="T39" fmla="*/ 37 h 372"/>
                <a:gd name="T40" fmla="*/ 1 w 196"/>
                <a:gd name="T41" fmla="*/ 35 h 372"/>
                <a:gd name="T42" fmla="*/ 0 w 196"/>
                <a:gd name="T43" fmla="*/ 33 h 372"/>
                <a:gd name="T44" fmla="*/ 0 w 196"/>
                <a:gd name="T45" fmla="*/ 30 h 372"/>
                <a:gd name="T46" fmla="*/ 1 w 196"/>
                <a:gd name="T47" fmla="*/ 27 h 372"/>
                <a:gd name="T48" fmla="*/ 1 w 196"/>
                <a:gd name="T49" fmla="*/ 24 h 372"/>
                <a:gd name="T50" fmla="*/ 3 w 196"/>
                <a:gd name="T51" fmla="*/ 21 h 372"/>
                <a:gd name="T52" fmla="*/ 6 w 196"/>
                <a:gd name="T53" fmla="*/ 19 h 372"/>
                <a:gd name="T54" fmla="*/ 7 w 196"/>
                <a:gd name="T55" fmla="*/ 16 h 372"/>
                <a:gd name="T56" fmla="*/ 8 w 196"/>
                <a:gd name="T57" fmla="*/ 13 h 372"/>
                <a:gd name="T58" fmla="*/ 9 w 196"/>
                <a:gd name="T59" fmla="*/ 10 h 372"/>
                <a:gd name="T60" fmla="*/ 10 w 196"/>
                <a:gd name="T61" fmla="*/ 7 h 372"/>
                <a:gd name="T62" fmla="*/ 11 w 196"/>
                <a:gd name="T63" fmla="*/ 0 h 37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96"/>
                <a:gd name="T97" fmla="*/ 0 h 372"/>
                <a:gd name="T98" fmla="*/ 196 w 196"/>
                <a:gd name="T99" fmla="*/ 372 h 37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96" h="372">
                  <a:moveTo>
                    <a:pt x="95" y="0"/>
                  </a:moveTo>
                  <a:lnTo>
                    <a:pt x="105" y="60"/>
                  </a:lnTo>
                  <a:lnTo>
                    <a:pt x="111" y="88"/>
                  </a:lnTo>
                  <a:lnTo>
                    <a:pt x="121" y="122"/>
                  </a:lnTo>
                  <a:lnTo>
                    <a:pt x="132" y="143"/>
                  </a:lnTo>
                  <a:lnTo>
                    <a:pt x="147" y="168"/>
                  </a:lnTo>
                  <a:lnTo>
                    <a:pt x="167" y="195"/>
                  </a:lnTo>
                  <a:lnTo>
                    <a:pt x="184" y="221"/>
                  </a:lnTo>
                  <a:lnTo>
                    <a:pt x="192" y="247"/>
                  </a:lnTo>
                  <a:lnTo>
                    <a:pt x="196" y="279"/>
                  </a:lnTo>
                  <a:lnTo>
                    <a:pt x="189" y="308"/>
                  </a:lnTo>
                  <a:lnTo>
                    <a:pt x="178" y="328"/>
                  </a:lnTo>
                  <a:lnTo>
                    <a:pt x="162" y="345"/>
                  </a:lnTo>
                  <a:lnTo>
                    <a:pt x="141" y="361"/>
                  </a:lnTo>
                  <a:lnTo>
                    <a:pt x="121" y="369"/>
                  </a:lnTo>
                  <a:lnTo>
                    <a:pt x="99" y="372"/>
                  </a:lnTo>
                  <a:lnTo>
                    <a:pt x="76" y="369"/>
                  </a:lnTo>
                  <a:lnTo>
                    <a:pt x="54" y="363"/>
                  </a:lnTo>
                  <a:lnTo>
                    <a:pt x="34" y="351"/>
                  </a:lnTo>
                  <a:lnTo>
                    <a:pt x="19" y="336"/>
                  </a:lnTo>
                  <a:lnTo>
                    <a:pt x="8" y="317"/>
                  </a:lnTo>
                  <a:lnTo>
                    <a:pt x="3" y="298"/>
                  </a:lnTo>
                  <a:lnTo>
                    <a:pt x="0" y="272"/>
                  </a:lnTo>
                  <a:lnTo>
                    <a:pt x="5" y="242"/>
                  </a:lnTo>
                  <a:lnTo>
                    <a:pt x="13" y="219"/>
                  </a:lnTo>
                  <a:lnTo>
                    <a:pt x="30" y="191"/>
                  </a:lnTo>
                  <a:lnTo>
                    <a:pt x="49" y="168"/>
                  </a:lnTo>
                  <a:lnTo>
                    <a:pt x="62" y="141"/>
                  </a:lnTo>
                  <a:lnTo>
                    <a:pt x="72" y="120"/>
                  </a:lnTo>
                  <a:lnTo>
                    <a:pt x="81" y="90"/>
                  </a:lnTo>
                  <a:lnTo>
                    <a:pt x="86" y="60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0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156" name="Oval 55"/>
            <p:cNvSpPr>
              <a:spLocks noChangeArrowheads="1"/>
            </p:cNvSpPr>
            <p:nvPr/>
          </p:nvSpPr>
          <p:spPr bwMode="auto">
            <a:xfrm>
              <a:off x="796" y="1855"/>
              <a:ext cx="430" cy="75"/>
            </a:xfrm>
            <a:prstGeom prst="ellipse">
              <a:avLst/>
            </a:prstGeom>
            <a:solidFill>
              <a:srgbClr val="66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7" name="Oval 56"/>
            <p:cNvSpPr>
              <a:spLocks noChangeArrowheads="1"/>
            </p:cNvSpPr>
            <p:nvPr/>
          </p:nvSpPr>
          <p:spPr bwMode="auto">
            <a:xfrm>
              <a:off x="982" y="2430"/>
              <a:ext cx="57" cy="58"/>
            </a:xfrm>
            <a:prstGeom prst="ellipse">
              <a:avLst/>
            </a:prstGeom>
            <a:solidFill>
              <a:srgbClr val="009999"/>
            </a:solidFill>
            <a:ln w="17463">
              <a:solidFill>
                <a:srgbClr val="40404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1433" name="Text Box 57"/>
          <p:cNvSpPr txBox="1">
            <a:spLocks noChangeArrowheads="1"/>
          </p:cNvSpPr>
          <p:nvPr/>
        </p:nvSpPr>
        <p:spPr bwMode="auto">
          <a:xfrm>
            <a:off x="2890988" y="5709078"/>
            <a:ext cx="756938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400">
                <a:latin typeface="Times New Roman" pitchFamily="18" charset="0"/>
              </a:rPr>
              <a:t>Moč</a:t>
            </a:r>
          </a:p>
          <a:p>
            <a:pPr algn="ctr" eaLnBrk="0" hangingPunct="0"/>
            <a:r>
              <a:rPr lang="cs-CZ" sz="2400">
                <a:latin typeface="Times New Roman" pitchFamily="18" charset="0"/>
              </a:rPr>
              <a:t>1-2 l</a:t>
            </a:r>
          </a:p>
        </p:txBody>
      </p:sp>
      <p:sp>
        <p:nvSpPr>
          <p:cNvPr id="101434" name="Text Box 58"/>
          <p:cNvSpPr txBox="1">
            <a:spLocks noChangeArrowheads="1"/>
          </p:cNvSpPr>
          <p:nvPr/>
        </p:nvSpPr>
        <p:spPr bwMode="auto">
          <a:xfrm>
            <a:off x="4077083" y="5851953"/>
            <a:ext cx="1037463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400">
                <a:latin typeface="Times New Roman" pitchFamily="18" charset="0"/>
              </a:rPr>
              <a:t>Stolice</a:t>
            </a:r>
          </a:p>
          <a:p>
            <a:pPr algn="ctr" eaLnBrk="0" hangingPunct="0"/>
            <a:r>
              <a:rPr lang="cs-CZ" sz="2400">
                <a:latin typeface="Times New Roman" pitchFamily="18" charset="0"/>
              </a:rPr>
              <a:t>0,1 l</a:t>
            </a:r>
          </a:p>
        </p:txBody>
      </p:sp>
      <p:sp>
        <p:nvSpPr>
          <p:cNvPr id="101435" name="Text Box 59"/>
          <p:cNvSpPr txBox="1">
            <a:spLocks noChangeArrowheads="1"/>
          </p:cNvSpPr>
          <p:nvPr/>
        </p:nvSpPr>
        <p:spPr bwMode="auto">
          <a:xfrm>
            <a:off x="5137049" y="5732890"/>
            <a:ext cx="1465466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400">
                <a:latin typeface="Times New Roman" pitchFamily="18" charset="0"/>
              </a:rPr>
              <a:t>Perspirace</a:t>
            </a:r>
          </a:p>
          <a:p>
            <a:pPr algn="ctr" eaLnBrk="0" hangingPunct="0"/>
            <a:r>
              <a:rPr lang="cs-CZ" sz="2400">
                <a:latin typeface="Times New Roman" pitchFamily="18" charset="0"/>
              </a:rPr>
              <a:t>0,6-0,8 l</a:t>
            </a:r>
          </a:p>
        </p:txBody>
      </p:sp>
      <p:sp>
        <p:nvSpPr>
          <p:cNvPr id="101436" name="Text Box 60"/>
          <p:cNvSpPr txBox="1">
            <a:spLocks noChangeArrowheads="1"/>
          </p:cNvSpPr>
          <p:nvPr/>
        </p:nvSpPr>
        <p:spPr bwMode="auto">
          <a:xfrm>
            <a:off x="6488345" y="5623353"/>
            <a:ext cx="1396536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400">
                <a:latin typeface="Times New Roman" pitchFamily="18" charset="0"/>
              </a:rPr>
              <a:t>Respirace</a:t>
            </a:r>
          </a:p>
          <a:p>
            <a:pPr algn="ctr" eaLnBrk="0" hangingPunct="0"/>
            <a:r>
              <a:rPr lang="cs-CZ" sz="2400">
                <a:latin typeface="Times New Roman" pitchFamily="18" charset="0"/>
              </a:rPr>
              <a:t>0,5 l</a:t>
            </a:r>
          </a:p>
        </p:txBody>
      </p:sp>
      <p:graphicFrame>
        <p:nvGraphicFramePr>
          <p:cNvPr id="101437" name="Object 61"/>
          <p:cNvGraphicFramePr>
            <a:graphicFrameLocks noChangeAspect="1"/>
          </p:cNvGraphicFramePr>
          <p:nvPr/>
        </p:nvGraphicFramePr>
        <p:xfrm>
          <a:off x="7896226" y="260351"/>
          <a:ext cx="2155825" cy="192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7" imgW="1785960" imgH="1429560" progId="">
                  <p:embed/>
                </p:oleObj>
              </mc:Choice>
              <mc:Fallback>
                <p:oleObj name="Clip" r:id="rId7" imgW="1785960" imgH="1429560" progId="">
                  <p:embed/>
                  <p:pic>
                    <p:nvPicPr>
                      <p:cNvPr id="101437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6226" y="260351"/>
                        <a:ext cx="2155825" cy="192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438" name="Object 62"/>
          <p:cNvGraphicFramePr>
            <a:graphicFrameLocks noChangeAspect="1"/>
          </p:cNvGraphicFramePr>
          <p:nvPr/>
        </p:nvGraphicFramePr>
        <p:xfrm>
          <a:off x="9504363" y="2349500"/>
          <a:ext cx="912812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astrový obrázek" r:id="rId9" imgW="1495431" imgH="1771790" progId="PBrush">
                  <p:embed/>
                </p:oleObj>
              </mc:Choice>
              <mc:Fallback>
                <p:oleObj name="rastrový obrázek" r:id="rId9" imgW="1495431" imgH="1771790" progId="PBrush">
                  <p:embed/>
                  <p:pic>
                    <p:nvPicPr>
                      <p:cNvPr id="101438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4363" y="2349500"/>
                        <a:ext cx="912812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1439" name="Picture 63" descr="j0229917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175500" y="115889"/>
            <a:ext cx="10541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440" name="Text Box 64"/>
          <p:cNvSpPr txBox="1">
            <a:spLocks noChangeArrowheads="1"/>
          </p:cNvSpPr>
          <p:nvPr/>
        </p:nvSpPr>
        <p:spPr bwMode="auto">
          <a:xfrm>
            <a:off x="9201151" y="1700214"/>
            <a:ext cx="1503363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cs-CZ" sz="2000">
                <a:latin typeface="Times New Roman" pitchFamily="18" charset="0"/>
              </a:rPr>
              <a:t>Vylučování moči</a:t>
            </a:r>
          </a:p>
        </p:txBody>
      </p:sp>
      <p:sp>
        <p:nvSpPr>
          <p:cNvPr id="101441" name="Text Box 65"/>
          <p:cNvSpPr txBox="1">
            <a:spLocks noChangeArrowheads="1"/>
          </p:cNvSpPr>
          <p:nvPr/>
        </p:nvSpPr>
        <p:spPr bwMode="auto">
          <a:xfrm>
            <a:off x="7391401" y="1376364"/>
            <a:ext cx="1503363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cs-CZ" sz="2000">
                <a:latin typeface="Times New Roman" pitchFamily="18" charset="0"/>
              </a:rPr>
              <a:t>Pocit žízně</a:t>
            </a:r>
          </a:p>
        </p:txBody>
      </p:sp>
      <p:sp>
        <p:nvSpPr>
          <p:cNvPr id="101442" name="Text Box 66"/>
          <p:cNvSpPr txBox="1">
            <a:spLocks noChangeArrowheads="1"/>
          </p:cNvSpPr>
          <p:nvPr/>
        </p:nvSpPr>
        <p:spPr bwMode="auto">
          <a:xfrm>
            <a:off x="8975726" y="1196976"/>
            <a:ext cx="1503363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cs-CZ" sz="2000">
                <a:latin typeface="Times New Roman" pitchFamily="18" charset="0"/>
              </a:rPr>
              <a:t>nadbytek</a:t>
            </a:r>
          </a:p>
        </p:txBody>
      </p:sp>
      <p:sp>
        <p:nvSpPr>
          <p:cNvPr id="101443" name="Text Box 67"/>
          <p:cNvSpPr txBox="1">
            <a:spLocks noChangeArrowheads="1"/>
          </p:cNvSpPr>
          <p:nvPr/>
        </p:nvSpPr>
        <p:spPr bwMode="auto">
          <a:xfrm>
            <a:off x="7616826" y="981076"/>
            <a:ext cx="1503363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cs-CZ" sz="2000">
                <a:latin typeface="Times New Roman" pitchFamily="18" charset="0"/>
              </a:rPr>
              <a:t>deficit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1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1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01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01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01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01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01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0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01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101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10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101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101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95" grpId="0"/>
      <p:bldP spid="101396" grpId="0"/>
      <p:bldP spid="101407" grpId="0"/>
      <p:bldP spid="101433" grpId="0"/>
      <p:bldP spid="101434" grpId="0"/>
      <p:bldP spid="101435" grpId="0"/>
      <p:bldP spid="101436" grpId="0"/>
      <p:bldP spid="101440" grpId="0"/>
      <p:bldP spid="101441" grpId="0"/>
      <p:bldP spid="101442" grpId="0"/>
      <p:bldP spid="1014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Hlavní ionty</a:t>
            </a:r>
          </a:p>
        </p:txBody>
      </p:sp>
      <p:sp>
        <p:nvSpPr>
          <p:cNvPr id="71683" name="AutoShape 5"/>
          <p:cNvSpPr>
            <a:spLocks noChangeArrowheads="1"/>
          </p:cNvSpPr>
          <p:nvPr/>
        </p:nvSpPr>
        <p:spPr bwMode="auto">
          <a:xfrm>
            <a:off x="5159376" y="2997200"/>
            <a:ext cx="4321175" cy="28082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 dirty="0"/>
              <a:t>                  buňka</a:t>
            </a:r>
          </a:p>
        </p:txBody>
      </p:sp>
      <p:sp>
        <p:nvSpPr>
          <p:cNvPr id="71684" name="Text Box 6"/>
          <p:cNvSpPr txBox="1">
            <a:spLocks noChangeArrowheads="1"/>
          </p:cNvSpPr>
          <p:nvPr/>
        </p:nvSpPr>
        <p:spPr bwMode="auto">
          <a:xfrm>
            <a:off x="3124200" y="3016251"/>
            <a:ext cx="64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ECT</a:t>
            </a:r>
          </a:p>
        </p:txBody>
      </p:sp>
      <p:sp>
        <p:nvSpPr>
          <p:cNvPr id="71685" name="Text Box 7"/>
          <p:cNvSpPr txBox="1">
            <a:spLocks noChangeArrowheads="1"/>
          </p:cNvSpPr>
          <p:nvPr/>
        </p:nvSpPr>
        <p:spPr bwMode="auto">
          <a:xfrm>
            <a:off x="2620963" y="4149726"/>
            <a:ext cx="1746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140 </a:t>
            </a:r>
            <a:r>
              <a:rPr lang="cs-CZ" dirty="0" err="1"/>
              <a:t>mmol</a:t>
            </a:r>
            <a:r>
              <a:rPr lang="cs-CZ" dirty="0"/>
              <a:t>/l Na</a:t>
            </a:r>
            <a:r>
              <a:rPr lang="cs-CZ" baseline="30000" dirty="0"/>
              <a:t>+</a:t>
            </a:r>
          </a:p>
        </p:txBody>
      </p:sp>
      <p:sp>
        <p:nvSpPr>
          <p:cNvPr id="71686" name="Text Box 8"/>
          <p:cNvSpPr txBox="1">
            <a:spLocks noChangeArrowheads="1"/>
          </p:cNvSpPr>
          <p:nvPr/>
        </p:nvSpPr>
        <p:spPr bwMode="auto">
          <a:xfrm>
            <a:off x="2566988" y="4652963"/>
            <a:ext cx="1695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104  </a:t>
            </a:r>
            <a:r>
              <a:rPr lang="cs-CZ" dirty="0" err="1"/>
              <a:t>mmol</a:t>
            </a:r>
            <a:r>
              <a:rPr lang="cs-CZ" dirty="0"/>
              <a:t>/l Cl</a:t>
            </a:r>
            <a:r>
              <a:rPr lang="cs-CZ" baseline="30000" dirty="0"/>
              <a:t>-</a:t>
            </a:r>
          </a:p>
        </p:txBody>
      </p:sp>
      <p:sp>
        <p:nvSpPr>
          <p:cNvPr id="71687" name="Text Box 9"/>
          <p:cNvSpPr txBox="1">
            <a:spLocks noChangeArrowheads="1"/>
          </p:cNvSpPr>
          <p:nvPr/>
        </p:nvSpPr>
        <p:spPr bwMode="auto">
          <a:xfrm>
            <a:off x="2351089" y="5157788"/>
            <a:ext cx="22748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24-27  </a:t>
            </a:r>
            <a:r>
              <a:rPr lang="cs-CZ" dirty="0" err="1"/>
              <a:t>mmol</a:t>
            </a:r>
            <a:r>
              <a:rPr lang="cs-CZ" dirty="0"/>
              <a:t>/l HCO</a:t>
            </a:r>
            <a:r>
              <a:rPr lang="cs-CZ" baseline="-25000" dirty="0"/>
              <a:t>3</a:t>
            </a:r>
            <a:r>
              <a:rPr lang="cs-CZ" baseline="30000" dirty="0"/>
              <a:t>-</a:t>
            </a:r>
          </a:p>
        </p:txBody>
      </p:sp>
      <p:sp>
        <p:nvSpPr>
          <p:cNvPr id="71688" name="Text Box 10"/>
          <p:cNvSpPr txBox="1">
            <a:spLocks noChangeArrowheads="1"/>
          </p:cNvSpPr>
          <p:nvPr/>
        </p:nvSpPr>
        <p:spPr bwMode="auto">
          <a:xfrm>
            <a:off x="5232400" y="3644901"/>
            <a:ext cx="160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140 </a:t>
            </a:r>
            <a:r>
              <a:rPr lang="cs-CZ" dirty="0" err="1"/>
              <a:t>mmol</a:t>
            </a:r>
            <a:r>
              <a:rPr lang="cs-CZ" dirty="0"/>
              <a:t>/l K</a:t>
            </a:r>
            <a:r>
              <a:rPr lang="cs-CZ" baseline="30000" dirty="0"/>
              <a:t>+</a:t>
            </a:r>
          </a:p>
        </p:txBody>
      </p:sp>
      <p:sp>
        <p:nvSpPr>
          <p:cNvPr id="71689" name="Text Box 11"/>
          <p:cNvSpPr txBox="1">
            <a:spLocks noChangeArrowheads="1"/>
          </p:cNvSpPr>
          <p:nvPr/>
        </p:nvSpPr>
        <p:spPr bwMode="auto">
          <a:xfrm>
            <a:off x="2711450" y="3644901"/>
            <a:ext cx="1543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4,3 </a:t>
            </a:r>
            <a:r>
              <a:rPr lang="cs-CZ" dirty="0" err="1"/>
              <a:t>mmol</a:t>
            </a:r>
            <a:r>
              <a:rPr lang="cs-CZ" dirty="0"/>
              <a:t>/l K</a:t>
            </a:r>
            <a:r>
              <a:rPr lang="cs-CZ" baseline="30000" dirty="0"/>
              <a:t>+</a:t>
            </a:r>
          </a:p>
        </p:txBody>
      </p:sp>
      <p:sp>
        <p:nvSpPr>
          <p:cNvPr id="71690" name="Text Box 12"/>
          <p:cNvSpPr txBox="1">
            <a:spLocks noChangeArrowheads="1"/>
          </p:cNvSpPr>
          <p:nvPr/>
        </p:nvSpPr>
        <p:spPr bwMode="auto">
          <a:xfrm>
            <a:off x="5232400" y="4076701"/>
            <a:ext cx="161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12 </a:t>
            </a:r>
            <a:r>
              <a:rPr lang="cs-CZ" dirty="0" err="1"/>
              <a:t>mmol</a:t>
            </a:r>
            <a:r>
              <a:rPr lang="cs-CZ" dirty="0"/>
              <a:t>/l Na</a:t>
            </a:r>
            <a:r>
              <a:rPr lang="cs-CZ" baseline="30000" dirty="0"/>
              <a:t>+</a:t>
            </a:r>
          </a:p>
        </p:txBody>
      </p:sp>
      <p:sp>
        <p:nvSpPr>
          <p:cNvPr id="71691" name="Text Box 13"/>
          <p:cNvSpPr txBox="1">
            <a:spLocks noChangeArrowheads="1"/>
          </p:cNvSpPr>
          <p:nvPr/>
        </p:nvSpPr>
        <p:spPr bwMode="auto">
          <a:xfrm>
            <a:off x="5375275" y="4508501"/>
            <a:ext cx="1441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3  </a:t>
            </a:r>
            <a:r>
              <a:rPr lang="cs-CZ" dirty="0" err="1"/>
              <a:t>mmol</a:t>
            </a:r>
            <a:r>
              <a:rPr lang="cs-CZ" dirty="0"/>
              <a:t>/l Cl</a:t>
            </a:r>
            <a:r>
              <a:rPr lang="cs-CZ" baseline="30000" dirty="0"/>
              <a:t>-</a:t>
            </a:r>
          </a:p>
        </p:txBody>
      </p:sp>
      <p:sp>
        <p:nvSpPr>
          <p:cNvPr id="71692" name="Text Box 14"/>
          <p:cNvSpPr txBox="1">
            <a:spLocks noChangeArrowheads="1"/>
          </p:cNvSpPr>
          <p:nvPr/>
        </p:nvSpPr>
        <p:spPr bwMode="auto">
          <a:xfrm>
            <a:off x="5232400" y="4941889"/>
            <a:ext cx="203132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10  </a:t>
            </a:r>
            <a:r>
              <a:rPr lang="cs-CZ" dirty="0" err="1"/>
              <a:t>mmol</a:t>
            </a:r>
            <a:r>
              <a:rPr lang="cs-CZ" dirty="0"/>
              <a:t>/l HCO3-</a:t>
            </a:r>
          </a:p>
          <a:p>
            <a:endParaRPr lang="cs-CZ" baseline="30000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4A3F5206-6F18-4F5E-85CF-8981120DA9C5}"/>
              </a:ext>
            </a:extLst>
          </p:cNvPr>
          <p:cNvSpPr txBox="1"/>
          <p:nvPr/>
        </p:nvSpPr>
        <p:spPr>
          <a:xfrm>
            <a:off x="5303912" y="2391254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Elektroneutrální</a:t>
            </a:r>
            <a:endParaRPr lang="en-US" dirty="0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2ED03F19-0AA7-4580-ABE5-255270C34B04}"/>
              </a:ext>
            </a:extLst>
          </p:cNvPr>
          <p:cNvSpPr txBox="1"/>
          <p:nvPr/>
        </p:nvSpPr>
        <p:spPr>
          <a:xfrm>
            <a:off x="2480846" y="2406691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Elektroneutrální</a:t>
            </a:r>
            <a:endParaRPr lang="en-US" dirty="0"/>
          </a:p>
        </p:txBody>
      </p:sp>
      <p:sp>
        <p:nvSpPr>
          <p:cNvPr id="17" name="Text Box 6">
            <a:extLst>
              <a:ext uri="{FF2B5EF4-FFF2-40B4-BE49-F238E27FC236}">
                <a16:creationId xmlns:a16="http://schemas.microsoft.com/office/drawing/2014/main" id="{CD721593-5628-4574-9215-10CB57A49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5876" y="3102254"/>
            <a:ext cx="5565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ICT</a:t>
            </a:r>
          </a:p>
        </p:txBody>
      </p: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362C3525-D4BE-469B-9EDC-A1538C1515EB}"/>
              </a:ext>
            </a:extLst>
          </p:cNvPr>
          <p:cNvCxnSpPr>
            <a:stCxn id="3" idx="2"/>
          </p:cNvCxnSpPr>
          <p:nvPr/>
        </p:nvCxnSpPr>
        <p:spPr>
          <a:xfrm flipH="1">
            <a:off x="6204158" y="2760586"/>
            <a:ext cx="1" cy="378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Přímá spojnice se šipkou 19">
            <a:extLst>
              <a:ext uri="{FF2B5EF4-FFF2-40B4-BE49-F238E27FC236}">
                <a16:creationId xmlns:a16="http://schemas.microsoft.com/office/drawing/2014/main" id="{7E1AFD8A-7EFF-4736-9F45-33D4F378F6A1}"/>
              </a:ext>
            </a:extLst>
          </p:cNvPr>
          <p:cNvCxnSpPr/>
          <p:nvPr/>
        </p:nvCxnSpPr>
        <p:spPr>
          <a:xfrm flipH="1">
            <a:off x="3414360" y="2706650"/>
            <a:ext cx="1" cy="378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" name="TextovéPole 5">
            <a:extLst>
              <a:ext uri="{FF2B5EF4-FFF2-40B4-BE49-F238E27FC236}">
                <a16:creationId xmlns:a16="http://schemas.microsoft.com/office/drawing/2014/main" id="{15CF6560-5FD0-4ECC-8031-26830BDF7386}"/>
              </a:ext>
            </a:extLst>
          </p:cNvPr>
          <p:cNvSpPr txBox="1"/>
          <p:nvPr/>
        </p:nvSpPr>
        <p:spPr>
          <a:xfrm>
            <a:off x="3473922" y="1819279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Osmotické ekvilibrium</a:t>
            </a:r>
            <a:endParaRPr lang="en-US" dirty="0"/>
          </a:p>
        </p:txBody>
      </p:sp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AE32B5C3-9CAA-4168-8D7D-BCFB95715F25}"/>
              </a:ext>
            </a:extLst>
          </p:cNvPr>
          <p:cNvCxnSpPr>
            <a:cxnSpLocks/>
            <a:stCxn id="6" idx="2"/>
            <a:endCxn id="17" idx="1"/>
          </p:cNvCxnSpPr>
          <p:nvPr/>
        </p:nvCxnSpPr>
        <p:spPr>
          <a:xfrm>
            <a:off x="4688357" y="2188611"/>
            <a:ext cx="1237519" cy="1098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4" name="Přímá spojnice se šipkou 23">
            <a:extLst>
              <a:ext uri="{FF2B5EF4-FFF2-40B4-BE49-F238E27FC236}">
                <a16:creationId xmlns:a16="http://schemas.microsoft.com/office/drawing/2014/main" id="{8E0E3DE3-CE22-43A6-BE75-F972859021A6}"/>
              </a:ext>
            </a:extLst>
          </p:cNvPr>
          <p:cNvCxnSpPr>
            <a:cxnSpLocks/>
            <a:stCxn id="6" idx="2"/>
            <a:endCxn id="71684" idx="3"/>
          </p:cNvCxnSpPr>
          <p:nvPr/>
        </p:nvCxnSpPr>
        <p:spPr>
          <a:xfrm flipH="1">
            <a:off x="3765550" y="2188611"/>
            <a:ext cx="922807" cy="10109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/>
      <p:bldP spid="71686" grpId="0"/>
      <p:bldP spid="71687" grpId="0"/>
      <p:bldP spid="71688" grpId="0"/>
      <p:bldP spid="71689" grpId="0"/>
      <p:bldP spid="71690" grpId="0"/>
      <p:bldP spid="71691" grpId="0"/>
      <p:bldP spid="71692" grpId="0"/>
      <p:bldP spid="3" grpId="0"/>
      <p:bldP spid="16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>
                <a:solidFill>
                  <a:schemeClr val="accent2"/>
                </a:solidFill>
              </a:rPr>
              <a:t>Bilance sodíku a chloridů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AutoShape 2"/>
          <p:cNvSpPr>
            <a:spLocks noChangeArrowheads="1"/>
          </p:cNvSpPr>
          <p:nvPr/>
        </p:nvSpPr>
        <p:spPr bwMode="auto">
          <a:xfrm>
            <a:off x="2428875" y="2692401"/>
            <a:ext cx="5168900" cy="2830513"/>
          </a:xfrm>
          <a:prstGeom prst="can">
            <a:avLst>
              <a:gd name="adj" fmla="val 25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3"/>
          <p:cNvSpPr>
            <a:spLocks noChangeArrowheads="1"/>
          </p:cNvSpPr>
          <p:nvPr/>
        </p:nvSpPr>
        <p:spPr bwMode="auto">
          <a:xfrm>
            <a:off x="2185989" y="3510136"/>
            <a:ext cx="52781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4400" dirty="0">
                <a:solidFill>
                  <a:schemeClr val="tx2"/>
                </a:solidFill>
              </a:rPr>
              <a:t>Denní bilance sodíku</a:t>
            </a:r>
          </a:p>
        </p:txBody>
      </p:sp>
      <p:sp>
        <p:nvSpPr>
          <p:cNvPr id="7176" name="Freeform 4"/>
          <p:cNvSpPr>
            <a:spLocks/>
          </p:cNvSpPr>
          <p:nvPr/>
        </p:nvSpPr>
        <p:spPr bwMode="auto">
          <a:xfrm>
            <a:off x="4391025" y="1716088"/>
            <a:ext cx="863600" cy="965200"/>
          </a:xfrm>
          <a:custGeom>
            <a:avLst/>
            <a:gdLst>
              <a:gd name="T0" fmla="*/ 0 w 2256"/>
              <a:gd name="T1" fmla="*/ 0 h 2295"/>
              <a:gd name="T2" fmla="*/ 137597958 w 2256"/>
              <a:gd name="T3" fmla="*/ 208713634 h 2295"/>
              <a:gd name="T4" fmla="*/ 143606024 w 2256"/>
              <a:gd name="T5" fmla="*/ 384705530 h 2295"/>
              <a:gd name="T6" fmla="*/ 144045862 w 2256"/>
              <a:gd name="T7" fmla="*/ 389481060 h 2295"/>
              <a:gd name="T8" fmla="*/ 145218000 w 2256"/>
              <a:gd name="T9" fmla="*/ 392841805 h 2295"/>
              <a:gd name="T10" fmla="*/ 146536750 w 2256"/>
              <a:gd name="T11" fmla="*/ 395318100 h 2295"/>
              <a:gd name="T12" fmla="*/ 148002113 w 2256"/>
              <a:gd name="T13" fmla="*/ 397263639 h 2295"/>
              <a:gd name="T14" fmla="*/ 150053928 w 2256"/>
              <a:gd name="T15" fmla="*/ 399739933 h 2295"/>
              <a:gd name="T16" fmla="*/ 152105360 w 2256"/>
              <a:gd name="T17" fmla="*/ 401155139 h 2295"/>
              <a:gd name="T18" fmla="*/ 155329312 w 2256"/>
              <a:gd name="T19" fmla="*/ 403454375 h 2295"/>
              <a:gd name="T20" fmla="*/ 158699494 w 2256"/>
              <a:gd name="T21" fmla="*/ 404515463 h 2295"/>
              <a:gd name="T22" fmla="*/ 162802358 w 2256"/>
              <a:gd name="T23" fmla="*/ 405576973 h 2295"/>
              <a:gd name="T24" fmla="*/ 165293629 w 2256"/>
              <a:gd name="T25" fmla="*/ 405930669 h 2295"/>
              <a:gd name="T26" fmla="*/ 167784899 w 2256"/>
              <a:gd name="T27" fmla="*/ 405930669 h 2295"/>
              <a:gd name="T28" fmla="*/ 170422400 w 2256"/>
              <a:gd name="T29" fmla="*/ 405399914 h 2295"/>
              <a:gd name="T30" fmla="*/ 173353126 w 2256"/>
              <a:gd name="T31" fmla="*/ 404338825 h 2295"/>
              <a:gd name="T32" fmla="*/ 176137240 w 2256"/>
              <a:gd name="T33" fmla="*/ 403100678 h 2295"/>
              <a:gd name="T34" fmla="*/ 178921736 w 2256"/>
              <a:gd name="T35" fmla="*/ 401155139 h 2295"/>
              <a:gd name="T36" fmla="*/ 180973168 w 2256"/>
              <a:gd name="T37" fmla="*/ 399563295 h 2295"/>
              <a:gd name="T38" fmla="*/ 183317826 w 2256"/>
              <a:gd name="T39" fmla="*/ 396733305 h 2295"/>
              <a:gd name="T40" fmla="*/ 184929419 w 2256"/>
              <a:gd name="T41" fmla="*/ 393902894 h 2295"/>
              <a:gd name="T42" fmla="*/ 186541395 w 2256"/>
              <a:gd name="T43" fmla="*/ 389658119 h 2295"/>
              <a:gd name="T44" fmla="*/ 186981234 w 2256"/>
              <a:gd name="T45" fmla="*/ 385766619 h 2295"/>
              <a:gd name="T46" fmla="*/ 195773413 w 2256"/>
              <a:gd name="T47" fmla="*/ 205353310 h 2295"/>
              <a:gd name="T48" fmla="*/ 330587258 w 2256"/>
              <a:gd name="T49" fmla="*/ 0 h 2295"/>
              <a:gd name="T50" fmla="*/ 0 w 2256"/>
              <a:gd name="T51" fmla="*/ 0 h 2295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2256"/>
              <a:gd name="T79" fmla="*/ 0 h 2295"/>
              <a:gd name="T80" fmla="*/ 2256 w 2256"/>
              <a:gd name="T81" fmla="*/ 2295 h 2295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2256" h="2295">
                <a:moveTo>
                  <a:pt x="0" y="0"/>
                </a:moveTo>
                <a:lnTo>
                  <a:pt x="939" y="1180"/>
                </a:lnTo>
                <a:lnTo>
                  <a:pt x="980" y="2175"/>
                </a:lnTo>
                <a:lnTo>
                  <a:pt x="983" y="2202"/>
                </a:lnTo>
                <a:lnTo>
                  <a:pt x="991" y="2221"/>
                </a:lnTo>
                <a:lnTo>
                  <a:pt x="1000" y="2235"/>
                </a:lnTo>
                <a:lnTo>
                  <a:pt x="1010" y="2246"/>
                </a:lnTo>
                <a:lnTo>
                  <a:pt x="1024" y="2260"/>
                </a:lnTo>
                <a:lnTo>
                  <a:pt x="1038" y="2268"/>
                </a:lnTo>
                <a:lnTo>
                  <a:pt x="1060" y="2281"/>
                </a:lnTo>
                <a:lnTo>
                  <a:pt x="1083" y="2287"/>
                </a:lnTo>
                <a:lnTo>
                  <a:pt x="1111" y="2293"/>
                </a:lnTo>
                <a:lnTo>
                  <a:pt x="1128" y="2295"/>
                </a:lnTo>
                <a:lnTo>
                  <a:pt x="1145" y="2295"/>
                </a:lnTo>
                <a:lnTo>
                  <a:pt x="1163" y="2292"/>
                </a:lnTo>
                <a:lnTo>
                  <a:pt x="1183" y="2286"/>
                </a:lnTo>
                <a:lnTo>
                  <a:pt x="1202" y="2279"/>
                </a:lnTo>
                <a:lnTo>
                  <a:pt x="1221" y="2268"/>
                </a:lnTo>
                <a:lnTo>
                  <a:pt x="1235" y="2259"/>
                </a:lnTo>
                <a:lnTo>
                  <a:pt x="1251" y="2243"/>
                </a:lnTo>
                <a:lnTo>
                  <a:pt x="1262" y="2227"/>
                </a:lnTo>
                <a:lnTo>
                  <a:pt x="1273" y="2203"/>
                </a:lnTo>
                <a:lnTo>
                  <a:pt x="1276" y="2181"/>
                </a:lnTo>
                <a:lnTo>
                  <a:pt x="1336" y="1161"/>
                </a:lnTo>
                <a:lnTo>
                  <a:pt x="2256" y="0"/>
                </a:lnTo>
                <a:lnTo>
                  <a:pt x="0" y="0"/>
                </a:lnTo>
                <a:close/>
              </a:path>
            </a:pathLst>
          </a:custGeom>
          <a:solidFill>
            <a:srgbClr val="40404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7177" name="Oval 5"/>
          <p:cNvSpPr>
            <a:spLocks noChangeArrowheads="1"/>
          </p:cNvSpPr>
          <p:nvPr/>
        </p:nvSpPr>
        <p:spPr bwMode="auto">
          <a:xfrm>
            <a:off x="4383089" y="1609726"/>
            <a:ext cx="879475" cy="182563"/>
          </a:xfrm>
          <a:prstGeom prst="ellipse">
            <a:avLst/>
          </a:prstGeom>
          <a:solidFill>
            <a:srgbClr val="40404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F80D32C0-C2B1-447E-9250-26CE91C93534}"/>
              </a:ext>
            </a:extLst>
          </p:cNvPr>
          <p:cNvGrpSpPr/>
          <p:nvPr/>
        </p:nvGrpSpPr>
        <p:grpSpPr>
          <a:xfrm>
            <a:off x="4425950" y="1627189"/>
            <a:ext cx="793750" cy="1387475"/>
            <a:chOff x="4425950" y="1627189"/>
            <a:chExt cx="793750" cy="1387475"/>
          </a:xfrm>
        </p:grpSpPr>
        <p:grpSp>
          <p:nvGrpSpPr>
            <p:cNvPr id="2" name="Skupina 1">
              <a:extLst>
                <a:ext uri="{FF2B5EF4-FFF2-40B4-BE49-F238E27FC236}">
                  <a16:creationId xmlns:a16="http://schemas.microsoft.com/office/drawing/2014/main" id="{C8AA4A2C-41FD-4F50-977F-49E5A11F9166}"/>
                </a:ext>
              </a:extLst>
            </p:cNvPr>
            <p:cNvGrpSpPr/>
            <p:nvPr/>
          </p:nvGrpSpPr>
          <p:grpSpPr>
            <a:xfrm>
              <a:off x="4425950" y="1627189"/>
              <a:ext cx="793750" cy="1222375"/>
              <a:chOff x="4425950" y="1627189"/>
              <a:chExt cx="793750" cy="1222375"/>
            </a:xfrm>
          </p:grpSpPr>
          <p:sp>
            <p:nvSpPr>
              <p:cNvPr id="7178" name="Freeform 6"/>
              <p:cNvSpPr>
                <a:spLocks/>
              </p:cNvSpPr>
              <p:nvPr/>
            </p:nvSpPr>
            <p:spPr bwMode="auto">
              <a:xfrm>
                <a:off x="4451350" y="1744663"/>
                <a:ext cx="749300" cy="906462"/>
              </a:xfrm>
              <a:custGeom>
                <a:avLst/>
                <a:gdLst>
                  <a:gd name="T0" fmla="*/ 0 w 1956"/>
                  <a:gd name="T1" fmla="*/ 3349164 h 2159"/>
                  <a:gd name="T2" fmla="*/ 125763662 w 1956"/>
                  <a:gd name="T3" fmla="*/ 187381492 h 2159"/>
                  <a:gd name="T4" fmla="*/ 128991857 w 1956"/>
                  <a:gd name="T5" fmla="*/ 368417332 h 2159"/>
                  <a:gd name="T6" fmla="*/ 130165990 w 1956"/>
                  <a:gd name="T7" fmla="*/ 371414239 h 2159"/>
                  <a:gd name="T8" fmla="*/ 131633561 w 1956"/>
                  <a:gd name="T9" fmla="*/ 374234389 h 2159"/>
                  <a:gd name="T10" fmla="*/ 132954029 w 1956"/>
                  <a:gd name="T11" fmla="*/ 376702282 h 2159"/>
                  <a:gd name="T12" fmla="*/ 135302295 w 1956"/>
                  <a:gd name="T13" fmla="*/ 378465243 h 2159"/>
                  <a:gd name="T14" fmla="*/ 137796896 w 1956"/>
                  <a:gd name="T15" fmla="*/ 380051445 h 2159"/>
                  <a:gd name="T16" fmla="*/ 141172193 w 1956"/>
                  <a:gd name="T17" fmla="*/ 380580460 h 2159"/>
                  <a:gd name="T18" fmla="*/ 144253670 w 1956"/>
                  <a:gd name="T19" fmla="*/ 380227784 h 2159"/>
                  <a:gd name="T20" fmla="*/ 147482248 w 1956"/>
                  <a:gd name="T21" fmla="*/ 379522851 h 2159"/>
                  <a:gd name="T22" fmla="*/ 150564107 w 1956"/>
                  <a:gd name="T23" fmla="*/ 377231296 h 2159"/>
                  <a:gd name="T24" fmla="*/ 152618552 w 1956"/>
                  <a:gd name="T25" fmla="*/ 374234389 h 2159"/>
                  <a:gd name="T26" fmla="*/ 153792685 w 1956"/>
                  <a:gd name="T27" fmla="*/ 371766496 h 2159"/>
                  <a:gd name="T28" fmla="*/ 154966435 w 1956"/>
                  <a:gd name="T29" fmla="*/ 368064656 h 2159"/>
                  <a:gd name="T30" fmla="*/ 161423591 w 1956"/>
                  <a:gd name="T31" fmla="*/ 184208666 h 2159"/>
                  <a:gd name="T32" fmla="*/ 287040152 w 1956"/>
                  <a:gd name="T33" fmla="*/ 0 h 2159"/>
                  <a:gd name="T34" fmla="*/ 262679863 w 1956"/>
                  <a:gd name="T35" fmla="*/ 7227345 h 2159"/>
                  <a:gd name="T36" fmla="*/ 224672052 w 1956"/>
                  <a:gd name="T37" fmla="*/ 13573415 h 2159"/>
                  <a:gd name="T38" fmla="*/ 182995458 w 1956"/>
                  <a:gd name="T39" fmla="*/ 17275258 h 2159"/>
                  <a:gd name="T40" fmla="*/ 141172193 w 1956"/>
                  <a:gd name="T41" fmla="*/ 19214137 h 2159"/>
                  <a:gd name="T42" fmla="*/ 97147358 w 1956"/>
                  <a:gd name="T43" fmla="*/ 17275258 h 2159"/>
                  <a:gd name="T44" fmla="*/ 58405952 w 1956"/>
                  <a:gd name="T45" fmla="*/ 13573415 h 2159"/>
                  <a:gd name="T46" fmla="*/ 26121308 w 1956"/>
                  <a:gd name="T47" fmla="*/ 9166223 h 2159"/>
                  <a:gd name="T48" fmla="*/ 0 w 1956"/>
                  <a:gd name="T49" fmla="*/ 3349164 h 21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56"/>
                  <a:gd name="T76" fmla="*/ 0 h 2159"/>
                  <a:gd name="T77" fmla="*/ 1956 w 1956"/>
                  <a:gd name="T78" fmla="*/ 2159 h 215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56" h="2159">
                    <a:moveTo>
                      <a:pt x="0" y="19"/>
                    </a:moveTo>
                    <a:lnTo>
                      <a:pt x="857" y="1063"/>
                    </a:lnTo>
                    <a:lnTo>
                      <a:pt x="879" y="2090"/>
                    </a:lnTo>
                    <a:lnTo>
                      <a:pt x="887" y="2107"/>
                    </a:lnTo>
                    <a:lnTo>
                      <a:pt x="897" y="2123"/>
                    </a:lnTo>
                    <a:lnTo>
                      <a:pt x="906" y="2137"/>
                    </a:lnTo>
                    <a:lnTo>
                      <a:pt x="922" y="2147"/>
                    </a:lnTo>
                    <a:lnTo>
                      <a:pt x="939" y="2156"/>
                    </a:lnTo>
                    <a:lnTo>
                      <a:pt x="962" y="2159"/>
                    </a:lnTo>
                    <a:lnTo>
                      <a:pt x="983" y="2157"/>
                    </a:lnTo>
                    <a:lnTo>
                      <a:pt x="1005" y="2153"/>
                    </a:lnTo>
                    <a:lnTo>
                      <a:pt x="1026" y="2140"/>
                    </a:lnTo>
                    <a:lnTo>
                      <a:pt x="1040" y="2123"/>
                    </a:lnTo>
                    <a:lnTo>
                      <a:pt x="1048" y="2109"/>
                    </a:lnTo>
                    <a:lnTo>
                      <a:pt x="1056" y="2088"/>
                    </a:lnTo>
                    <a:lnTo>
                      <a:pt x="1100" y="1045"/>
                    </a:lnTo>
                    <a:lnTo>
                      <a:pt x="1956" y="0"/>
                    </a:lnTo>
                    <a:lnTo>
                      <a:pt x="1790" y="41"/>
                    </a:lnTo>
                    <a:lnTo>
                      <a:pt x="1531" y="77"/>
                    </a:lnTo>
                    <a:lnTo>
                      <a:pt x="1247" y="98"/>
                    </a:lnTo>
                    <a:lnTo>
                      <a:pt x="962" y="109"/>
                    </a:lnTo>
                    <a:lnTo>
                      <a:pt x="662" y="98"/>
                    </a:lnTo>
                    <a:lnTo>
                      <a:pt x="398" y="77"/>
                    </a:lnTo>
                    <a:lnTo>
                      <a:pt x="178" y="52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79" name="Freeform 7"/>
              <p:cNvSpPr>
                <a:spLocks/>
              </p:cNvSpPr>
              <p:nvPr/>
            </p:nvSpPr>
            <p:spPr bwMode="auto">
              <a:xfrm>
                <a:off x="4579939" y="1928814"/>
                <a:ext cx="484187" cy="725487"/>
              </a:xfrm>
              <a:custGeom>
                <a:avLst/>
                <a:gdLst>
                  <a:gd name="T0" fmla="*/ 0 w 1264"/>
                  <a:gd name="T1" fmla="*/ 0 h 1728"/>
                  <a:gd name="T2" fmla="*/ 76301967 w 1264"/>
                  <a:gd name="T3" fmla="*/ 109990626 h 1728"/>
                  <a:gd name="T4" fmla="*/ 77916178 w 1264"/>
                  <a:gd name="T5" fmla="*/ 292074875 h 1728"/>
                  <a:gd name="T6" fmla="*/ 79383295 w 1264"/>
                  <a:gd name="T7" fmla="*/ 295071706 h 1728"/>
                  <a:gd name="T8" fmla="*/ 81144218 w 1264"/>
                  <a:gd name="T9" fmla="*/ 297539117 h 1728"/>
                  <a:gd name="T10" fmla="*/ 82758046 w 1264"/>
                  <a:gd name="T11" fmla="*/ 299830614 h 1728"/>
                  <a:gd name="T12" fmla="*/ 85105816 w 1264"/>
                  <a:gd name="T13" fmla="*/ 302298445 h 1728"/>
                  <a:gd name="T14" fmla="*/ 89214509 w 1264"/>
                  <a:gd name="T15" fmla="*/ 303708694 h 1728"/>
                  <a:gd name="T16" fmla="*/ 92736355 w 1264"/>
                  <a:gd name="T17" fmla="*/ 304589942 h 1728"/>
                  <a:gd name="T18" fmla="*/ 95524260 w 1264"/>
                  <a:gd name="T19" fmla="*/ 304060941 h 1728"/>
                  <a:gd name="T20" fmla="*/ 98752299 w 1264"/>
                  <a:gd name="T21" fmla="*/ 303179693 h 1728"/>
                  <a:gd name="T22" fmla="*/ 101833651 w 1264"/>
                  <a:gd name="T23" fmla="*/ 301240863 h 1728"/>
                  <a:gd name="T24" fmla="*/ 104328133 w 1264"/>
                  <a:gd name="T25" fmla="*/ 298244452 h 1728"/>
                  <a:gd name="T26" fmla="*/ 106089056 w 1264"/>
                  <a:gd name="T27" fmla="*/ 294190038 h 1728"/>
                  <a:gd name="T28" fmla="*/ 107116038 w 1264"/>
                  <a:gd name="T29" fmla="*/ 292074875 h 1728"/>
                  <a:gd name="T30" fmla="*/ 111664866 w 1264"/>
                  <a:gd name="T31" fmla="*/ 106641547 h 1728"/>
                  <a:gd name="T32" fmla="*/ 185472327 w 1264"/>
                  <a:gd name="T33" fmla="*/ 0 h 1728"/>
                  <a:gd name="T34" fmla="*/ 0 w 1264"/>
                  <a:gd name="T35" fmla="*/ 0 h 172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264"/>
                  <a:gd name="T55" fmla="*/ 0 h 1728"/>
                  <a:gd name="T56" fmla="*/ 1264 w 1264"/>
                  <a:gd name="T57" fmla="*/ 1728 h 172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264" h="1728">
                    <a:moveTo>
                      <a:pt x="0" y="0"/>
                    </a:moveTo>
                    <a:lnTo>
                      <a:pt x="520" y="624"/>
                    </a:lnTo>
                    <a:lnTo>
                      <a:pt x="531" y="1657"/>
                    </a:lnTo>
                    <a:lnTo>
                      <a:pt x="541" y="1674"/>
                    </a:lnTo>
                    <a:lnTo>
                      <a:pt x="553" y="1688"/>
                    </a:lnTo>
                    <a:lnTo>
                      <a:pt x="564" y="1701"/>
                    </a:lnTo>
                    <a:lnTo>
                      <a:pt x="580" y="1715"/>
                    </a:lnTo>
                    <a:lnTo>
                      <a:pt x="608" y="1723"/>
                    </a:lnTo>
                    <a:lnTo>
                      <a:pt x="632" y="1728"/>
                    </a:lnTo>
                    <a:lnTo>
                      <a:pt x="651" y="1725"/>
                    </a:lnTo>
                    <a:lnTo>
                      <a:pt x="673" y="1720"/>
                    </a:lnTo>
                    <a:lnTo>
                      <a:pt x="694" y="1709"/>
                    </a:lnTo>
                    <a:lnTo>
                      <a:pt x="711" y="1692"/>
                    </a:lnTo>
                    <a:lnTo>
                      <a:pt x="723" y="1669"/>
                    </a:lnTo>
                    <a:lnTo>
                      <a:pt x="730" y="1657"/>
                    </a:lnTo>
                    <a:lnTo>
                      <a:pt x="761" y="605"/>
                    </a:lnTo>
                    <a:lnTo>
                      <a:pt x="126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80" name="Freeform 8"/>
              <p:cNvSpPr>
                <a:spLocks/>
              </p:cNvSpPr>
              <p:nvPr/>
            </p:nvSpPr>
            <p:spPr bwMode="auto">
              <a:xfrm>
                <a:off x="4784725" y="2693989"/>
                <a:ext cx="76200" cy="155575"/>
              </a:xfrm>
              <a:custGeom>
                <a:avLst/>
                <a:gdLst>
                  <a:gd name="T0" fmla="*/ 14359036 w 196"/>
                  <a:gd name="T1" fmla="*/ 0 h 370"/>
                  <a:gd name="T2" fmla="*/ 15870206 w 196"/>
                  <a:gd name="T3" fmla="*/ 10254074 h 370"/>
                  <a:gd name="T4" fmla="*/ 16777219 w 196"/>
                  <a:gd name="T5" fmla="*/ 15381323 h 370"/>
                  <a:gd name="T6" fmla="*/ 18288778 w 196"/>
                  <a:gd name="T7" fmla="*/ 21392403 h 370"/>
                  <a:gd name="T8" fmla="*/ 19951181 w 196"/>
                  <a:gd name="T9" fmla="*/ 24928579 h 370"/>
                  <a:gd name="T10" fmla="*/ 22218520 w 196"/>
                  <a:gd name="T11" fmla="*/ 29348596 h 370"/>
                  <a:gd name="T12" fmla="*/ 25241637 w 196"/>
                  <a:gd name="T13" fmla="*/ 34121804 h 370"/>
                  <a:gd name="T14" fmla="*/ 27811060 w 196"/>
                  <a:gd name="T15" fmla="*/ 38895432 h 370"/>
                  <a:gd name="T16" fmla="*/ 29020151 w 196"/>
                  <a:gd name="T17" fmla="*/ 43315443 h 370"/>
                  <a:gd name="T18" fmla="*/ 29624697 w 196"/>
                  <a:gd name="T19" fmla="*/ 49149503 h 370"/>
                  <a:gd name="T20" fmla="*/ 28566839 w 196"/>
                  <a:gd name="T21" fmla="*/ 54276749 h 370"/>
                  <a:gd name="T22" fmla="*/ 26904047 w 196"/>
                  <a:gd name="T23" fmla="*/ 57989537 h 370"/>
                  <a:gd name="T24" fmla="*/ 24485858 w 196"/>
                  <a:gd name="T25" fmla="*/ 60995077 h 370"/>
                  <a:gd name="T26" fmla="*/ 21311507 w 196"/>
                  <a:gd name="T27" fmla="*/ 63824018 h 370"/>
                  <a:gd name="T28" fmla="*/ 18288778 w 196"/>
                  <a:gd name="T29" fmla="*/ 64884871 h 370"/>
                  <a:gd name="T30" fmla="*/ 14963582 w 196"/>
                  <a:gd name="T31" fmla="*/ 65415087 h 370"/>
                  <a:gd name="T32" fmla="*/ 11487149 w 196"/>
                  <a:gd name="T33" fmla="*/ 64884871 h 370"/>
                  <a:gd name="T34" fmla="*/ 8161954 w 196"/>
                  <a:gd name="T35" fmla="*/ 64000617 h 370"/>
                  <a:gd name="T36" fmla="*/ 5138835 w 196"/>
                  <a:gd name="T37" fmla="*/ 61879331 h 370"/>
                  <a:gd name="T38" fmla="*/ 2871885 w 196"/>
                  <a:gd name="T39" fmla="*/ 59050390 h 370"/>
                  <a:gd name="T40" fmla="*/ 1209092 w 196"/>
                  <a:gd name="T41" fmla="*/ 55691233 h 370"/>
                  <a:gd name="T42" fmla="*/ 453312 w 196"/>
                  <a:gd name="T43" fmla="*/ 52332062 h 370"/>
                  <a:gd name="T44" fmla="*/ 0 w 196"/>
                  <a:gd name="T45" fmla="*/ 48089071 h 370"/>
                  <a:gd name="T46" fmla="*/ 755780 w 196"/>
                  <a:gd name="T47" fmla="*/ 42431609 h 370"/>
                  <a:gd name="T48" fmla="*/ 1964872 w 196"/>
                  <a:gd name="T49" fmla="*/ 38541815 h 370"/>
                  <a:gd name="T50" fmla="*/ 4534289 w 196"/>
                  <a:gd name="T51" fmla="*/ 33591588 h 370"/>
                  <a:gd name="T52" fmla="*/ 7406174 w 196"/>
                  <a:gd name="T53" fmla="*/ 29348596 h 370"/>
                  <a:gd name="T54" fmla="*/ 9371045 w 196"/>
                  <a:gd name="T55" fmla="*/ 24751560 h 370"/>
                  <a:gd name="T56" fmla="*/ 10882604 w 196"/>
                  <a:gd name="T57" fmla="*/ 21038785 h 370"/>
                  <a:gd name="T58" fmla="*/ 12242929 w 196"/>
                  <a:gd name="T59" fmla="*/ 15911960 h 370"/>
                  <a:gd name="T60" fmla="*/ 12998711 w 196"/>
                  <a:gd name="T61" fmla="*/ 10254074 h 370"/>
                  <a:gd name="T62" fmla="*/ 14359036 w 196"/>
                  <a:gd name="T63" fmla="*/ 0 h 37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0"/>
                  <a:gd name="T98" fmla="*/ 196 w 196"/>
                  <a:gd name="T99" fmla="*/ 370 h 37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0">
                    <a:moveTo>
                      <a:pt x="95" y="0"/>
                    </a:moveTo>
                    <a:lnTo>
                      <a:pt x="105" y="58"/>
                    </a:lnTo>
                    <a:lnTo>
                      <a:pt x="111" y="87"/>
                    </a:lnTo>
                    <a:lnTo>
                      <a:pt x="121" y="121"/>
                    </a:lnTo>
                    <a:lnTo>
                      <a:pt x="132" y="141"/>
                    </a:lnTo>
                    <a:lnTo>
                      <a:pt x="147" y="166"/>
                    </a:lnTo>
                    <a:lnTo>
                      <a:pt x="167" y="193"/>
                    </a:lnTo>
                    <a:lnTo>
                      <a:pt x="184" y="220"/>
                    </a:lnTo>
                    <a:lnTo>
                      <a:pt x="192" y="245"/>
                    </a:lnTo>
                    <a:lnTo>
                      <a:pt x="196" y="278"/>
                    </a:lnTo>
                    <a:lnTo>
                      <a:pt x="189" y="307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7"/>
                    </a:lnTo>
                    <a:lnTo>
                      <a:pt x="99" y="370"/>
                    </a:lnTo>
                    <a:lnTo>
                      <a:pt x="76" y="367"/>
                    </a:lnTo>
                    <a:lnTo>
                      <a:pt x="54" y="362"/>
                    </a:lnTo>
                    <a:lnTo>
                      <a:pt x="34" y="350"/>
                    </a:lnTo>
                    <a:lnTo>
                      <a:pt x="19" y="334"/>
                    </a:lnTo>
                    <a:lnTo>
                      <a:pt x="8" y="315"/>
                    </a:lnTo>
                    <a:lnTo>
                      <a:pt x="3" y="296"/>
                    </a:lnTo>
                    <a:lnTo>
                      <a:pt x="0" y="272"/>
                    </a:lnTo>
                    <a:lnTo>
                      <a:pt x="5" y="240"/>
                    </a:lnTo>
                    <a:lnTo>
                      <a:pt x="13" y="218"/>
                    </a:lnTo>
                    <a:lnTo>
                      <a:pt x="30" y="190"/>
                    </a:lnTo>
                    <a:lnTo>
                      <a:pt x="49" y="166"/>
                    </a:lnTo>
                    <a:lnTo>
                      <a:pt x="62" y="140"/>
                    </a:lnTo>
                    <a:lnTo>
                      <a:pt x="72" y="119"/>
                    </a:lnTo>
                    <a:lnTo>
                      <a:pt x="81" y="90"/>
                    </a:lnTo>
                    <a:lnTo>
                      <a:pt x="86" y="58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81" name="Oval 9"/>
              <p:cNvSpPr>
                <a:spLocks noChangeArrowheads="1"/>
              </p:cNvSpPr>
              <p:nvPr/>
            </p:nvSpPr>
            <p:spPr bwMode="auto">
              <a:xfrm>
                <a:off x="4425950" y="1627189"/>
                <a:ext cx="793750" cy="147637"/>
              </a:xfrm>
              <a:prstGeom prst="ellipse">
                <a:avLst/>
              </a:pr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82" name="Freeform 10"/>
            <p:cNvSpPr>
              <a:spLocks/>
            </p:cNvSpPr>
            <p:nvPr/>
          </p:nvSpPr>
          <p:spPr bwMode="auto">
            <a:xfrm>
              <a:off x="4784725" y="2859089"/>
              <a:ext cx="76200" cy="155575"/>
            </a:xfrm>
            <a:custGeom>
              <a:avLst/>
              <a:gdLst>
                <a:gd name="T0" fmla="*/ 14359036 w 196"/>
                <a:gd name="T1" fmla="*/ 0 h 372"/>
                <a:gd name="T2" fmla="*/ 15870206 w 196"/>
                <a:gd name="T3" fmla="*/ 10494203 h 372"/>
                <a:gd name="T4" fmla="*/ 16777219 w 196"/>
                <a:gd name="T5" fmla="*/ 15391471 h 372"/>
                <a:gd name="T6" fmla="*/ 18288778 w 196"/>
                <a:gd name="T7" fmla="*/ 21338031 h 372"/>
                <a:gd name="T8" fmla="*/ 19951181 w 196"/>
                <a:gd name="T9" fmla="*/ 25010771 h 372"/>
                <a:gd name="T10" fmla="*/ 22218520 w 196"/>
                <a:gd name="T11" fmla="*/ 29383604 h 372"/>
                <a:gd name="T12" fmla="*/ 25241637 w 196"/>
                <a:gd name="T13" fmla="*/ 34105639 h 372"/>
                <a:gd name="T14" fmla="*/ 27811060 w 196"/>
                <a:gd name="T15" fmla="*/ 38653278 h 372"/>
                <a:gd name="T16" fmla="*/ 29020151 w 196"/>
                <a:gd name="T17" fmla="*/ 43200500 h 372"/>
                <a:gd name="T18" fmla="*/ 29624697 w 196"/>
                <a:gd name="T19" fmla="*/ 48797434 h 372"/>
                <a:gd name="T20" fmla="*/ 28566839 w 196"/>
                <a:gd name="T21" fmla="*/ 53869512 h 372"/>
                <a:gd name="T22" fmla="*/ 26904047 w 196"/>
                <a:gd name="T23" fmla="*/ 57367870 h 372"/>
                <a:gd name="T24" fmla="*/ 24485858 w 196"/>
                <a:gd name="T25" fmla="*/ 60340941 h 372"/>
                <a:gd name="T26" fmla="*/ 21311507 w 196"/>
                <a:gd name="T27" fmla="*/ 63139617 h 372"/>
                <a:gd name="T28" fmla="*/ 18288778 w 196"/>
                <a:gd name="T29" fmla="*/ 64538537 h 372"/>
                <a:gd name="T30" fmla="*/ 14963582 w 196"/>
                <a:gd name="T31" fmla="*/ 65063394 h 372"/>
                <a:gd name="T32" fmla="*/ 11487149 w 196"/>
                <a:gd name="T33" fmla="*/ 64538537 h 372"/>
                <a:gd name="T34" fmla="*/ 8161954 w 196"/>
                <a:gd name="T35" fmla="*/ 63489243 h 372"/>
                <a:gd name="T36" fmla="*/ 5138835 w 196"/>
                <a:gd name="T37" fmla="*/ 61390654 h 372"/>
                <a:gd name="T38" fmla="*/ 2871885 w 196"/>
                <a:gd name="T39" fmla="*/ 58766790 h 372"/>
                <a:gd name="T40" fmla="*/ 1209092 w 196"/>
                <a:gd name="T41" fmla="*/ 55443676 h 372"/>
                <a:gd name="T42" fmla="*/ 453312 w 196"/>
                <a:gd name="T43" fmla="*/ 52120548 h 372"/>
                <a:gd name="T44" fmla="*/ 0 w 196"/>
                <a:gd name="T45" fmla="*/ 47573327 h 372"/>
                <a:gd name="T46" fmla="*/ 755780 w 196"/>
                <a:gd name="T47" fmla="*/ 42326018 h 372"/>
                <a:gd name="T48" fmla="*/ 1964872 w 196"/>
                <a:gd name="T49" fmla="*/ 38303653 h 372"/>
                <a:gd name="T50" fmla="*/ 4534289 w 196"/>
                <a:gd name="T51" fmla="*/ 33406388 h 372"/>
                <a:gd name="T52" fmla="*/ 7406174 w 196"/>
                <a:gd name="T53" fmla="*/ 29383604 h 372"/>
                <a:gd name="T54" fmla="*/ 9371045 w 196"/>
                <a:gd name="T55" fmla="*/ 24661145 h 372"/>
                <a:gd name="T56" fmla="*/ 10882604 w 196"/>
                <a:gd name="T57" fmla="*/ 20987987 h 372"/>
                <a:gd name="T58" fmla="*/ 12242929 w 196"/>
                <a:gd name="T59" fmla="*/ 15741097 h 372"/>
                <a:gd name="T60" fmla="*/ 12998711 w 196"/>
                <a:gd name="T61" fmla="*/ 10494203 h 372"/>
                <a:gd name="T62" fmla="*/ 14359036 w 196"/>
                <a:gd name="T63" fmla="*/ 0 h 37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96"/>
                <a:gd name="T97" fmla="*/ 0 h 372"/>
                <a:gd name="T98" fmla="*/ 196 w 196"/>
                <a:gd name="T99" fmla="*/ 372 h 37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96" h="372">
                  <a:moveTo>
                    <a:pt x="95" y="0"/>
                  </a:moveTo>
                  <a:lnTo>
                    <a:pt x="105" y="60"/>
                  </a:lnTo>
                  <a:lnTo>
                    <a:pt x="111" y="88"/>
                  </a:lnTo>
                  <a:lnTo>
                    <a:pt x="121" y="122"/>
                  </a:lnTo>
                  <a:lnTo>
                    <a:pt x="132" y="143"/>
                  </a:lnTo>
                  <a:lnTo>
                    <a:pt x="147" y="168"/>
                  </a:lnTo>
                  <a:lnTo>
                    <a:pt x="167" y="195"/>
                  </a:lnTo>
                  <a:lnTo>
                    <a:pt x="184" y="221"/>
                  </a:lnTo>
                  <a:lnTo>
                    <a:pt x="192" y="247"/>
                  </a:lnTo>
                  <a:lnTo>
                    <a:pt x="196" y="279"/>
                  </a:lnTo>
                  <a:lnTo>
                    <a:pt x="189" y="308"/>
                  </a:lnTo>
                  <a:lnTo>
                    <a:pt x="178" y="328"/>
                  </a:lnTo>
                  <a:lnTo>
                    <a:pt x="162" y="345"/>
                  </a:lnTo>
                  <a:lnTo>
                    <a:pt x="141" y="361"/>
                  </a:lnTo>
                  <a:lnTo>
                    <a:pt x="121" y="369"/>
                  </a:lnTo>
                  <a:lnTo>
                    <a:pt x="99" y="372"/>
                  </a:lnTo>
                  <a:lnTo>
                    <a:pt x="76" y="369"/>
                  </a:lnTo>
                  <a:lnTo>
                    <a:pt x="54" y="363"/>
                  </a:lnTo>
                  <a:lnTo>
                    <a:pt x="34" y="351"/>
                  </a:lnTo>
                  <a:lnTo>
                    <a:pt x="19" y="336"/>
                  </a:lnTo>
                  <a:lnTo>
                    <a:pt x="8" y="317"/>
                  </a:lnTo>
                  <a:lnTo>
                    <a:pt x="3" y="298"/>
                  </a:lnTo>
                  <a:lnTo>
                    <a:pt x="0" y="272"/>
                  </a:lnTo>
                  <a:lnTo>
                    <a:pt x="5" y="242"/>
                  </a:lnTo>
                  <a:lnTo>
                    <a:pt x="13" y="219"/>
                  </a:lnTo>
                  <a:lnTo>
                    <a:pt x="30" y="191"/>
                  </a:lnTo>
                  <a:lnTo>
                    <a:pt x="49" y="168"/>
                  </a:lnTo>
                  <a:lnTo>
                    <a:pt x="62" y="141"/>
                  </a:lnTo>
                  <a:lnTo>
                    <a:pt x="72" y="120"/>
                  </a:lnTo>
                  <a:lnTo>
                    <a:pt x="81" y="90"/>
                  </a:lnTo>
                  <a:lnTo>
                    <a:pt x="86" y="60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0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7183" name="Oval 11"/>
          <p:cNvSpPr>
            <a:spLocks noChangeArrowheads="1"/>
          </p:cNvSpPr>
          <p:nvPr/>
        </p:nvSpPr>
        <p:spPr bwMode="auto">
          <a:xfrm>
            <a:off x="4576764" y="1870075"/>
            <a:ext cx="492125" cy="95250"/>
          </a:xfrm>
          <a:prstGeom prst="ellipse">
            <a:avLst/>
          </a:prstGeom>
          <a:solidFill>
            <a:srgbClr val="66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Oval 12"/>
          <p:cNvSpPr>
            <a:spLocks noChangeArrowheads="1"/>
          </p:cNvSpPr>
          <p:nvPr/>
        </p:nvSpPr>
        <p:spPr bwMode="auto">
          <a:xfrm>
            <a:off x="4789489" y="2595564"/>
            <a:ext cx="65087" cy="73025"/>
          </a:xfrm>
          <a:prstGeom prst="ellipse">
            <a:avLst/>
          </a:prstGeom>
          <a:solidFill>
            <a:srgbClr val="009999"/>
          </a:solidFill>
          <a:ln w="17463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185" name="Group 13"/>
          <p:cNvGrpSpPr>
            <a:grpSpLocks/>
          </p:cNvGrpSpPr>
          <p:nvPr/>
        </p:nvGrpSpPr>
        <p:grpSpPr bwMode="auto">
          <a:xfrm>
            <a:off x="6443664" y="4600576"/>
            <a:ext cx="822325" cy="962025"/>
            <a:chOff x="2803" y="2695"/>
            <a:chExt cx="518" cy="606"/>
          </a:xfrm>
        </p:grpSpPr>
        <p:graphicFrame>
          <p:nvGraphicFramePr>
            <p:cNvPr id="7173" name="Object 14"/>
            <p:cNvGraphicFramePr>
              <a:graphicFrameLocks noChangeAspect="1"/>
            </p:cNvGraphicFramePr>
            <p:nvPr/>
          </p:nvGraphicFramePr>
          <p:xfrm>
            <a:off x="2803" y="2695"/>
            <a:ext cx="518" cy="4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4" imgW="9134280" imgH="6848280" progId="">
                    <p:embed/>
                  </p:oleObj>
                </mc:Choice>
                <mc:Fallback>
                  <p:oleObj name="Clip" r:id="rId4" imgW="9134280" imgH="6848280" progId="">
                    <p:embed/>
                    <p:pic>
                      <p:nvPicPr>
                        <p:cNvPr id="7173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03" y="2695"/>
                          <a:ext cx="518" cy="45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198" name="Group 15"/>
            <p:cNvGrpSpPr>
              <a:grpSpLocks/>
            </p:cNvGrpSpPr>
            <p:nvPr/>
          </p:nvGrpSpPr>
          <p:grpSpPr bwMode="auto">
            <a:xfrm>
              <a:off x="3197" y="3099"/>
              <a:ext cx="47" cy="202"/>
              <a:chOff x="4076" y="3462"/>
              <a:chExt cx="66" cy="255"/>
            </a:xfrm>
          </p:grpSpPr>
          <p:sp>
            <p:nvSpPr>
              <p:cNvPr id="7199" name="Freeform 16"/>
              <p:cNvSpPr>
                <a:spLocks/>
              </p:cNvSpPr>
              <p:nvPr/>
            </p:nvSpPr>
            <p:spPr bwMode="auto">
              <a:xfrm>
                <a:off x="4076" y="3462"/>
                <a:ext cx="66" cy="124"/>
              </a:xfrm>
              <a:custGeom>
                <a:avLst/>
                <a:gdLst>
                  <a:gd name="T0" fmla="*/ 11 w 196"/>
                  <a:gd name="T1" fmla="*/ 0 h 371"/>
                  <a:gd name="T2" fmla="*/ 12 w 196"/>
                  <a:gd name="T3" fmla="*/ 6 h 371"/>
                  <a:gd name="T4" fmla="*/ 12 w 196"/>
                  <a:gd name="T5" fmla="*/ 10 h 371"/>
                  <a:gd name="T6" fmla="*/ 14 w 196"/>
                  <a:gd name="T7" fmla="*/ 14 h 371"/>
                  <a:gd name="T8" fmla="*/ 15 w 196"/>
                  <a:gd name="T9" fmla="*/ 16 h 371"/>
                  <a:gd name="T10" fmla="*/ 17 w 196"/>
                  <a:gd name="T11" fmla="*/ 18 h 371"/>
                  <a:gd name="T12" fmla="*/ 19 w 196"/>
                  <a:gd name="T13" fmla="*/ 22 h 371"/>
                  <a:gd name="T14" fmla="*/ 21 w 196"/>
                  <a:gd name="T15" fmla="*/ 25 h 371"/>
                  <a:gd name="T16" fmla="*/ 22 w 196"/>
                  <a:gd name="T17" fmla="*/ 27 h 371"/>
                  <a:gd name="T18" fmla="*/ 22 w 196"/>
                  <a:gd name="T19" fmla="*/ 31 h 371"/>
                  <a:gd name="T20" fmla="*/ 22 w 196"/>
                  <a:gd name="T21" fmla="*/ 34 h 371"/>
                  <a:gd name="T22" fmla="*/ 20 w 196"/>
                  <a:gd name="T23" fmla="*/ 37 h 371"/>
                  <a:gd name="T24" fmla="*/ 19 w 196"/>
                  <a:gd name="T25" fmla="*/ 38 h 371"/>
                  <a:gd name="T26" fmla="*/ 16 w 196"/>
                  <a:gd name="T27" fmla="*/ 40 h 371"/>
                  <a:gd name="T28" fmla="*/ 14 w 196"/>
                  <a:gd name="T29" fmla="*/ 41 h 371"/>
                  <a:gd name="T30" fmla="*/ 11 w 196"/>
                  <a:gd name="T31" fmla="*/ 41 h 371"/>
                  <a:gd name="T32" fmla="*/ 9 w 196"/>
                  <a:gd name="T33" fmla="*/ 41 h 371"/>
                  <a:gd name="T34" fmla="*/ 6 w 196"/>
                  <a:gd name="T35" fmla="*/ 40 h 371"/>
                  <a:gd name="T36" fmla="*/ 4 w 196"/>
                  <a:gd name="T37" fmla="*/ 39 h 371"/>
                  <a:gd name="T38" fmla="*/ 2 w 196"/>
                  <a:gd name="T39" fmla="*/ 37 h 371"/>
                  <a:gd name="T40" fmla="*/ 1 w 196"/>
                  <a:gd name="T41" fmla="*/ 35 h 371"/>
                  <a:gd name="T42" fmla="*/ 0 w 196"/>
                  <a:gd name="T43" fmla="*/ 33 h 371"/>
                  <a:gd name="T44" fmla="*/ 0 w 196"/>
                  <a:gd name="T45" fmla="*/ 30 h 371"/>
                  <a:gd name="T46" fmla="*/ 1 w 196"/>
                  <a:gd name="T47" fmla="*/ 27 h 371"/>
                  <a:gd name="T48" fmla="*/ 1 w 196"/>
                  <a:gd name="T49" fmla="*/ 24 h 371"/>
                  <a:gd name="T50" fmla="*/ 3 w 196"/>
                  <a:gd name="T51" fmla="*/ 21 h 371"/>
                  <a:gd name="T52" fmla="*/ 6 w 196"/>
                  <a:gd name="T53" fmla="*/ 18 h 371"/>
                  <a:gd name="T54" fmla="*/ 7 w 196"/>
                  <a:gd name="T55" fmla="*/ 16 h 371"/>
                  <a:gd name="T56" fmla="*/ 8 w 196"/>
                  <a:gd name="T57" fmla="*/ 13 h 371"/>
                  <a:gd name="T58" fmla="*/ 9 w 196"/>
                  <a:gd name="T59" fmla="*/ 10 h 371"/>
                  <a:gd name="T60" fmla="*/ 10 w 196"/>
                  <a:gd name="T61" fmla="*/ 6 h 371"/>
                  <a:gd name="T62" fmla="*/ 11 w 196"/>
                  <a:gd name="T63" fmla="*/ 0 h 37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1"/>
                  <a:gd name="T98" fmla="*/ 196 w 196"/>
                  <a:gd name="T99" fmla="*/ 371 h 37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1">
                    <a:moveTo>
                      <a:pt x="95" y="0"/>
                    </a:moveTo>
                    <a:lnTo>
                      <a:pt x="105" y="58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2"/>
                    </a:lnTo>
                    <a:lnTo>
                      <a:pt x="147" y="166"/>
                    </a:lnTo>
                    <a:lnTo>
                      <a:pt x="167" y="194"/>
                    </a:lnTo>
                    <a:lnTo>
                      <a:pt x="184" y="220"/>
                    </a:lnTo>
                    <a:lnTo>
                      <a:pt x="192" y="246"/>
                    </a:lnTo>
                    <a:lnTo>
                      <a:pt x="196" y="279"/>
                    </a:lnTo>
                    <a:lnTo>
                      <a:pt x="189" y="307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8"/>
                    </a:lnTo>
                    <a:lnTo>
                      <a:pt x="99" y="371"/>
                    </a:lnTo>
                    <a:lnTo>
                      <a:pt x="76" y="368"/>
                    </a:lnTo>
                    <a:lnTo>
                      <a:pt x="54" y="362"/>
                    </a:lnTo>
                    <a:lnTo>
                      <a:pt x="34" y="351"/>
                    </a:lnTo>
                    <a:lnTo>
                      <a:pt x="19" y="335"/>
                    </a:lnTo>
                    <a:lnTo>
                      <a:pt x="8" y="316"/>
                    </a:lnTo>
                    <a:lnTo>
                      <a:pt x="3" y="297"/>
                    </a:lnTo>
                    <a:lnTo>
                      <a:pt x="0" y="272"/>
                    </a:lnTo>
                    <a:lnTo>
                      <a:pt x="5" y="240"/>
                    </a:lnTo>
                    <a:lnTo>
                      <a:pt x="13" y="218"/>
                    </a:lnTo>
                    <a:lnTo>
                      <a:pt x="30" y="191"/>
                    </a:lnTo>
                    <a:lnTo>
                      <a:pt x="49" y="166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8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00" name="Freeform 17"/>
              <p:cNvSpPr>
                <a:spLocks/>
              </p:cNvSpPr>
              <p:nvPr/>
            </p:nvSpPr>
            <p:spPr bwMode="auto">
              <a:xfrm>
                <a:off x="4076" y="3593"/>
                <a:ext cx="66" cy="124"/>
              </a:xfrm>
              <a:custGeom>
                <a:avLst/>
                <a:gdLst>
                  <a:gd name="T0" fmla="*/ 11 w 196"/>
                  <a:gd name="T1" fmla="*/ 0 h 372"/>
                  <a:gd name="T2" fmla="*/ 12 w 196"/>
                  <a:gd name="T3" fmla="*/ 7 h 372"/>
                  <a:gd name="T4" fmla="*/ 12 w 196"/>
                  <a:gd name="T5" fmla="*/ 10 h 372"/>
                  <a:gd name="T6" fmla="*/ 14 w 196"/>
                  <a:gd name="T7" fmla="*/ 14 h 372"/>
                  <a:gd name="T8" fmla="*/ 15 w 196"/>
                  <a:gd name="T9" fmla="*/ 16 h 372"/>
                  <a:gd name="T10" fmla="*/ 17 w 196"/>
                  <a:gd name="T11" fmla="*/ 19 h 372"/>
                  <a:gd name="T12" fmla="*/ 19 w 196"/>
                  <a:gd name="T13" fmla="*/ 22 h 372"/>
                  <a:gd name="T14" fmla="*/ 21 w 196"/>
                  <a:gd name="T15" fmla="*/ 24 h 372"/>
                  <a:gd name="T16" fmla="*/ 22 w 196"/>
                  <a:gd name="T17" fmla="*/ 27 h 372"/>
                  <a:gd name="T18" fmla="*/ 22 w 196"/>
                  <a:gd name="T19" fmla="*/ 31 h 372"/>
                  <a:gd name="T20" fmla="*/ 22 w 196"/>
                  <a:gd name="T21" fmla="*/ 34 h 372"/>
                  <a:gd name="T22" fmla="*/ 20 w 196"/>
                  <a:gd name="T23" fmla="*/ 36 h 372"/>
                  <a:gd name="T24" fmla="*/ 19 w 196"/>
                  <a:gd name="T25" fmla="*/ 38 h 372"/>
                  <a:gd name="T26" fmla="*/ 16 w 196"/>
                  <a:gd name="T27" fmla="*/ 40 h 372"/>
                  <a:gd name="T28" fmla="*/ 14 w 196"/>
                  <a:gd name="T29" fmla="*/ 41 h 372"/>
                  <a:gd name="T30" fmla="*/ 11 w 196"/>
                  <a:gd name="T31" fmla="*/ 41 h 372"/>
                  <a:gd name="T32" fmla="*/ 9 w 196"/>
                  <a:gd name="T33" fmla="*/ 41 h 372"/>
                  <a:gd name="T34" fmla="*/ 6 w 196"/>
                  <a:gd name="T35" fmla="*/ 40 h 372"/>
                  <a:gd name="T36" fmla="*/ 4 w 196"/>
                  <a:gd name="T37" fmla="*/ 39 h 372"/>
                  <a:gd name="T38" fmla="*/ 2 w 196"/>
                  <a:gd name="T39" fmla="*/ 37 h 372"/>
                  <a:gd name="T40" fmla="*/ 1 w 196"/>
                  <a:gd name="T41" fmla="*/ 35 h 372"/>
                  <a:gd name="T42" fmla="*/ 0 w 196"/>
                  <a:gd name="T43" fmla="*/ 33 h 372"/>
                  <a:gd name="T44" fmla="*/ 0 w 196"/>
                  <a:gd name="T45" fmla="*/ 30 h 372"/>
                  <a:gd name="T46" fmla="*/ 1 w 196"/>
                  <a:gd name="T47" fmla="*/ 27 h 372"/>
                  <a:gd name="T48" fmla="*/ 1 w 196"/>
                  <a:gd name="T49" fmla="*/ 24 h 372"/>
                  <a:gd name="T50" fmla="*/ 3 w 196"/>
                  <a:gd name="T51" fmla="*/ 21 h 372"/>
                  <a:gd name="T52" fmla="*/ 6 w 196"/>
                  <a:gd name="T53" fmla="*/ 19 h 372"/>
                  <a:gd name="T54" fmla="*/ 7 w 196"/>
                  <a:gd name="T55" fmla="*/ 16 h 372"/>
                  <a:gd name="T56" fmla="*/ 8 w 196"/>
                  <a:gd name="T57" fmla="*/ 13 h 372"/>
                  <a:gd name="T58" fmla="*/ 9 w 196"/>
                  <a:gd name="T59" fmla="*/ 10 h 372"/>
                  <a:gd name="T60" fmla="*/ 10 w 196"/>
                  <a:gd name="T61" fmla="*/ 7 h 372"/>
                  <a:gd name="T62" fmla="*/ 11 w 196"/>
                  <a:gd name="T63" fmla="*/ 0 h 37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2"/>
                  <a:gd name="T98" fmla="*/ 196 w 196"/>
                  <a:gd name="T99" fmla="*/ 372 h 372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2">
                    <a:moveTo>
                      <a:pt x="95" y="0"/>
                    </a:moveTo>
                    <a:lnTo>
                      <a:pt x="105" y="59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3"/>
                    </a:lnTo>
                    <a:lnTo>
                      <a:pt x="147" y="167"/>
                    </a:lnTo>
                    <a:lnTo>
                      <a:pt x="167" y="195"/>
                    </a:lnTo>
                    <a:lnTo>
                      <a:pt x="184" y="220"/>
                    </a:lnTo>
                    <a:lnTo>
                      <a:pt x="192" y="247"/>
                    </a:lnTo>
                    <a:lnTo>
                      <a:pt x="196" y="279"/>
                    </a:lnTo>
                    <a:lnTo>
                      <a:pt x="189" y="308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9"/>
                    </a:lnTo>
                    <a:lnTo>
                      <a:pt x="99" y="372"/>
                    </a:lnTo>
                    <a:lnTo>
                      <a:pt x="76" y="369"/>
                    </a:lnTo>
                    <a:lnTo>
                      <a:pt x="54" y="363"/>
                    </a:lnTo>
                    <a:lnTo>
                      <a:pt x="34" y="351"/>
                    </a:lnTo>
                    <a:lnTo>
                      <a:pt x="19" y="336"/>
                    </a:lnTo>
                    <a:lnTo>
                      <a:pt x="8" y="317"/>
                    </a:lnTo>
                    <a:lnTo>
                      <a:pt x="3" y="298"/>
                    </a:lnTo>
                    <a:lnTo>
                      <a:pt x="0" y="272"/>
                    </a:lnTo>
                    <a:lnTo>
                      <a:pt x="5" y="242"/>
                    </a:lnTo>
                    <a:lnTo>
                      <a:pt x="13" y="219"/>
                    </a:lnTo>
                    <a:lnTo>
                      <a:pt x="30" y="191"/>
                    </a:lnTo>
                    <a:lnTo>
                      <a:pt x="49" y="167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9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3877889" y="711628"/>
            <a:ext cx="1850186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400" dirty="0">
                <a:latin typeface="Times New Roman" pitchFamily="18" charset="0"/>
              </a:rPr>
              <a:t>Potrava</a:t>
            </a:r>
          </a:p>
          <a:p>
            <a:pPr algn="ctr" eaLnBrk="0" hangingPunct="0"/>
            <a:r>
              <a:rPr lang="cs-CZ" sz="2400" dirty="0">
                <a:latin typeface="Times New Roman" pitchFamily="18" charset="0"/>
              </a:rPr>
              <a:t>50-350 </a:t>
            </a:r>
            <a:r>
              <a:rPr lang="cs-CZ" sz="2400" dirty="0" err="1">
                <a:latin typeface="Times New Roman" pitchFamily="18" charset="0"/>
              </a:rPr>
              <a:t>mmol</a:t>
            </a:r>
            <a:endParaRPr lang="cs-CZ" sz="2400" dirty="0">
              <a:latin typeface="Times New Roman" pitchFamily="18" charset="0"/>
            </a:endParaRPr>
          </a:p>
        </p:txBody>
      </p:sp>
      <p:grpSp>
        <p:nvGrpSpPr>
          <p:cNvPr id="7187" name="Group 19"/>
          <p:cNvGrpSpPr>
            <a:grpSpLocks/>
          </p:cNvGrpSpPr>
          <p:nvPr/>
        </p:nvGrpSpPr>
        <p:grpSpPr bwMode="auto">
          <a:xfrm>
            <a:off x="2810097" y="4638675"/>
            <a:ext cx="822325" cy="1022350"/>
            <a:chOff x="1064" y="3295"/>
            <a:chExt cx="518" cy="644"/>
          </a:xfrm>
        </p:grpSpPr>
        <p:graphicFrame>
          <p:nvGraphicFramePr>
            <p:cNvPr id="7172" name="Object 20"/>
            <p:cNvGraphicFramePr>
              <a:graphicFrameLocks noChangeAspect="1"/>
            </p:cNvGraphicFramePr>
            <p:nvPr/>
          </p:nvGraphicFramePr>
          <p:xfrm>
            <a:off x="1064" y="3295"/>
            <a:ext cx="518" cy="4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4" imgW="9134280" imgH="6848280" progId="">
                    <p:embed/>
                  </p:oleObj>
                </mc:Choice>
                <mc:Fallback>
                  <p:oleObj name="Clip" r:id="rId4" imgW="9134280" imgH="6848280" progId="">
                    <p:embed/>
                    <p:pic>
                      <p:nvPicPr>
                        <p:cNvPr id="7172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64" y="3295"/>
                          <a:ext cx="518" cy="45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195" name="Group 21"/>
            <p:cNvGrpSpPr>
              <a:grpSpLocks/>
            </p:cNvGrpSpPr>
            <p:nvPr/>
          </p:nvGrpSpPr>
          <p:grpSpPr bwMode="auto">
            <a:xfrm>
              <a:off x="1468" y="3737"/>
              <a:ext cx="47" cy="202"/>
              <a:chOff x="4076" y="3462"/>
              <a:chExt cx="66" cy="255"/>
            </a:xfrm>
          </p:grpSpPr>
          <p:sp>
            <p:nvSpPr>
              <p:cNvPr id="7196" name="Freeform 22"/>
              <p:cNvSpPr>
                <a:spLocks/>
              </p:cNvSpPr>
              <p:nvPr/>
            </p:nvSpPr>
            <p:spPr bwMode="auto">
              <a:xfrm>
                <a:off x="4076" y="3462"/>
                <a:ext cx="66" cy="124"/>
              </a:xfrm>
              <a:custGeom>
                <a:avLst/>
                <a:gdLst>
                  <a:gd name="T0" fmla="*/ 11 w 196"/>
                  <a:gd name="T1" fmla="*/ 0 h 371"/>
                  <a:gd name="T2" fmla="*/ 12 w 196"/>
                  <a:gd name="T3" fmla="*/ 6 h 371"/>
                  <a:gd name="T4" fmla="*/ 12 w 196"/>
                  <a:gd name="T5" fmla="*/ 10 h 371"/>
                  <a:gd name="T6" fmla="*/ 14 w 196"/>
                  <a:gd name="T7" fmla="*/ 14 h 371"/>
                  <a:gd name="T8" fmla="*/ 15 w 196"/>
                  <a:gd name="T9" fmla="*/ 16 h 371"/>
                  <a:gd name="T10" fmla="*/ 17 w 196"/>
                  <a:gd name="T11" fmla="*/ 18 h 371"/>
                  <a:gd name="T12" fmla="*/ 19 w 196"/>
                  <a:gd name="T13" fmla="*/ 22 h 371"/>
                  <a:gd name="T14" fmla="*/ 21 w 196"/>
                  <a:gd name="T15" fmla="*/ 25 h 371"/>
                  <a:gd name="T16" fmla="*/ 22 w 196"/>
                  <a:gd name="T17" fmla="*/ 27 h 371"/>
                  <a:gd name="T18" fmla="*/ 22 w 196"/>
                  <a:gd name="T19" fmla="*/ 31 h 371"/>
                  <a:gd name="T20" fmla="*/ 22 w 196"/>
                  <a:gd name="T21" fmla="*/ 34 h 371"/>
                  <a:gd name="T22" fmla="*/ 20 w 196"/>
                  <a:gd name="T23" fmla="*/ 37 h 371"/>
                  <a:gd name="T24" fmla="*/ 19 w 196"/>
                  <a:gd name="T25" fmla="*/ 38 h 371"/>
                  <a:gd name="T26" fmla="*/ 16 w 196"/>
                  <a:gd name="T27" fmla="*/ 40 h 371"/>
                  <a:gd name="T28" fmla="*/ 14 w 196"/>
                  <a:gd name="T29" fmla="*/ 41 h 371"/>
                  <a:gd name="T30" fmla="*/ 11 w 196"/>
                  <a:gd name="T31" fmla="*/ 41 h 371"/>
                  <a:gd name="T32" fmla="*/ 9 w 196"/>
                  <a:gd name="T33" fmla="*/ 41 h 371"/>
                  <a:gd name="T34" fmla="*/ 6 w 196"/>
                  <a:gd name="T35" fmla="*/ 40 h 371"/>
                  <a:gd name="T36" fmla="*/ 4 w 196"/>
                  <a:gd name="T37" fmla="*/ 39 h 371"/>
                  <a:gd name="T38" fmla="*/ 2 w 196"/>
                  <a:gd name="T39" fmla="*/ 37 h 371"/>
                  <a:gd name="T40" fmla="*/ 1 w 196"/>
                  <a:gd name="T41" fmla="*/ 35 h 371"/>
                  <a:gd name="T42" fmla="*/ 0 w 196"/>
                  <a:gd name="T43" fmla="*/ 33 h 371"/>
                  <a:gd name="T44" fmla="*/ 0 w 196"/>
                  <a:gd name="T45" fmla="*/ 30 h 371"/>
                  <a:gd name="T46" fmla="*/ 1 w 196"/>
                  <a:gd name="T47" fmla="*/ 27 h 371"/>
                  <a:gd name="T48" fmla="*/ 1 w 196"/>
                  <a:gd name="T49" fmla="*/ 24 h 371"/>
                  <a:gd name="T50" fmla="*/ 3 w 196"/>
                  <a:gd name="T51" fmla="*/ 21 h 371"/>
                  <a:gd name="T52" fmla="*/ 6 w 196"/>
                  <a:gd name="T53" fmla="*/ 18 h 371"/>
                  <a:gd name="T54" fmla="*/ 7 w 196"/>
                  <a:gd name="T55" fmla="*/ 16 h 371"/>
                  <a:gd name="T56" fmla="*/ 8 w 196"/>
                  <a:gd name="T57" fmla="*/ 13 h 371"/>
                  <a:gd name="T58" fmla="*/ 9 w 196"/>
                  <a:gd name="T59" fmla="*/ 10 h 371"/>
                  <a:gd name="T60" fmla="*/ 10 w 196"/>
                  <a:gd name="T61" fmla="*/ 6 h 371"/>
                  <a:gd name="T62" fmla="*/ 11 w 196"/>
                  <a:gd name="T63" fmla="*/ 0 h 37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1"/>
                  <a:gd name="T98" fmla="*/ 196 w 196"/>
                  <a:gd name="T99" fmla="*/ 371 h 37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1">
                    <a:moveTo>
                      <a:pt x="95" y="0"/>
                    </a:moveTo>
                    <a:lnTo>
                      <a:pt x="105" y="58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2"/>
                    </a:lnTo>
                    <a:lnTo>
                      <a:pt x="147" y="166"/>
                    </a:lnTo>
                    <a:lnTo>
                      <a:pt x="167" y="194"/>
                    </a:lnTo>
                    <a:lnTo>
                      <a:pt x="184" y="220"/>
                    </a:lnTo>
                    <a:lnTo>
                      <a:pt x="192" y="246"/>
                    </a:lnTo>
                    <a:lnTo>
                      <a:pt x="196" y="279"/>
                    </a:lnTo>
                    <a:lnTo>
                      <a:pt x="189" y="307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8"/>
                    </a:lnTo>
                    <a:lnTo>
                      <a:pt x="99" y="371"/>
                    </a:lnTo>
                    <a:lnTo>
                      <a:pt x="76" y="368"/>
                    </a:lnTo>
                    <a:lnTo>
                      <a:pt x="54" y="362"/>
                    </a:lnTo>
                    <a:lnTo>
                      <a:pt x="34" y="351"/>
                    </a:lnTo>
                    <a:lnTo>
                      <a:pt x="19" y="335"/>
                    </a:lnTo>
                    <a:lnTo>
                      <a:pt x="8" y="316"/>
                    </a:lnTo>
                    <a:lnTo>
                      <a:pt x="3" y="297"/>
                    </a:lnTo>
                    <a:lnTo>
                      <a:pt x="0" y="272"/>
                    </a:lnTo>
                    <a:lnTo>
                      <a:pt x="5" y="240"/>
                    </a:lnTo>
                    <a:lnTo>
                      <a:pt x="13" y="218"/>
                    </a:lnTo>
                    <a:lnTo>
                      <a:pt x="30" y="191"/>
                    </a:lnTo>
                    <a:lnTo>
                      <a:pt x="49" y="166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8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97" name="Freeform 23"/>
              <p:cNvSpPr>
                <a:spLocks/>
              </p:cNvSpPr>
              <p:nvPr/>
            </p:nvSpPr>
            <p:spPr bwMode="auto">
              <a:xfrm>
                <a:off x="4076" y="3593"/>
                <a:ext cx="66" cy="124"/>
              </a:xfrm>
              <a:custGeom>
                <a:avLst/>
                <a:gdLst>
                  <a:gd name="T0" fmla="*/ 11 w 196"/>
                  <a:gd name="T1" fmla="*/ 0 h 372"/>
                  <a:gd name="T2" fmla="*/ 12 w 196"/>
                  <a:gd name="T3" fmla="*/ 7 h 372"/>
                  <a:gd name="T4" fmla="*/ 12 w 196"/>
                  <a:gd name="T5" fmla="*/ 10 h 372"/>
                  <a:gd name="T6" fmla="*/ 14 w 196"/>
                  <a:gd name="T7" fmla="*/ 14 h 372"/>
                  <a:gd name="T8" fmla="*/ 15 w 196"/>
                  <a:gd name="T9" fmla="*/ 16 h 372"/>
                  <a:gd name="T10" fmla="*/ 17 w 196"/>
                  <a:gd name="T11" fmla="*/ 19 h 372"/>
                  <a:gd name="T12" fmla="*/ 19 w 196"/>
                  <a:gd name="T13" fmla="*/ 22 h 372"/>
                  <a:gd name="T14" fmla="*/ 21 w 196"/>
                  <a:gd name="T15" fmla="*/ 24 h 372"/>
                  <a:gd name="T16" fmla="*/ 22 w 196"/>
                  <a:gd name="T17" fmla="*/ 27 h 372"/>
                  <a:gd name="T18" fmla="*/ 22 w 196"/>
                  <a:gd name="T19" fmla="*/ 31 h 372"/>
                  <a:gd name="T20" fmla="*/ 22 w 196"/>
                  <a:gd name="T21" fmla="*/ 34 h 372"/>
                  <a:gd name="T22" fmla="*/ 20 w 196"/>
                  <a:gd name="T23" fmla="*/ 36 h 372"/>
                  <a:gd name="T24" fmla="*/ 19 w 196"/>
                  <a:gd name="T25" fmla="*/ 38 h 372"/>
                  <a:gd name="T26" fmla="*/ 16 w 196"/>
                  <a:gd name="T27" fmla="*/ 40 h 372"/>
                  <a:gd name="T28" fmla="*/ 14 w 196"/>
                  <a:gd name="T29" fmla="*/ 41 h 372"/>
                  <a:gd name="T30" fmla="*/ 11 w 196"/>
                  <a:gd name="T31" fmla="*/ 41 h 372"/>
                  <a:gd name="T32" fmla="*/ 9 w 196"/>
                  <a:gd name="T33" fmla="*/ 41 h 372"/>
                  <a:gd name="T34" fmla="*/ 6 w 196"/>
                  <a:gd name="T35" fmla="*/ 40 h 372"/>
                  <a:gd name="T36" fmla="*/ 4 w 196"/>
                  <a:gd name="T37" fmla="*/ 39 h 372"/>
                  <a:gd name="T38" fmla="*/ 2 w 196"/>
                  <a:gd name="T39" fmla="*/ 37 h 372"/>
                  <a:gd name="T40" fmla="*/ 1 w 196"/>
                  <a:gd name="T41" fmla="*/ 35 h 372"/>
                  <a:gd name="T42" fmla="*/ 0 w 196"/>
                  <a:gd name="T43" fmla="*/ 33 h 372"/>
                  <a:gd name="T44" fmla="*/ 0 w 196"/>
                  <a:gd name="T45" fmla="*/ 30 h 372"/>
                  <a:gd name="T46" fmla="*/ 1 w 196"/>
                  <a:gd name="T47" fmla="*/ 27 h 372"/>
                  <a:gd name="T48" fmla="*/ 1 w 196"/>
                  <a:gd name="T49" fmla="*/ 24 h 372"/>
                  <a:gd name="T50" fmla="*/ 3 w 196"/>
                  <a:gd name="T51" fmla="*/ 21 h 372"/>
                  <a:gd name="T52" fmla="*/ 6 w 196"/>
                  <a:gd name="T53" fmla="*/ 19 h 372"/>
                  <a:gd name="T54" fmla="*/ 7 w 196"/>
                  <a:gd name="T55" fmla="*/ 16 h 372"/>
                  <a:gd name="T56" fmla="*/ 8 w 196"/>
                  <a:gd name="T57" fmla="*/ 13 h 372"/>
                  <a:gd name="T58" fmla="*/ 9 w 196"/>
                  <a:gd name="T59" fmla="*/ 10 h 372"/>
                  <a:gd name="T60" fmla="*/ 10 w 196"/>
                  <a:gd name="T61" fmla="*/ 7 h 372"/>
                  <a:gd name="T62" fmla="*/ 11 w 196"/>
                  <a:gd name="T63" fmla="*/ 0 h 37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2"/>
                  <a:gd name="T98" fmla="*/ 196 w 196"/>
                  <a:gd name="T99" fmla="*/ 372 h 372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2">
                    <a:moveTo>
                      <a:pt x="95" y="0"/>
                    </a:moveTo>
                    <a:lnTo>
                      <a:pt x="105" y="59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3"/>
                    </a:lnTo>
                    <a:lnTo>
                      <a:pt x="147" y="167"/>
                    </a:lnTo>
                    <a:lnTo>
                      <a:pt x="167" y="195"/>
                    </a:lnTo>
                    <a:lnTo>
                      <a:pt x="184" y="220"/>
                    </a:lnTo>
                    <a:lnTo>
                      <a:pt x="192" y="247"/>
                    </a:lnTo>
                    <a:lnTo>
                      <a:pt x="196" y="279"/>
                    </a:lnTo>
                    <a:lnTo>
                      <a:pt x="189" y="308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9"/>
                    </a:lnTo>
                    <a:lnTo>
                      <a:pt x="99" y="372"/>
                    </a:lnTo>
                    <a:lnTo>
                      <a:pt x="76" y="369"/>
                    </a:lnTo>
                    <a:lnTo>
                      <a:pt x="54" y="363"/>
                    </a:lnTo>
                    <a:lnTo>
                      <a:pt x="34" y="351"/>
                    </a:lnTo>
                    <a:lnTo>
                      <a:pt x="19" y="336"/>
                    </a:lnTo>
                    <a:lnTo>
                      <a:pt x="8" y="317"/>
                    </a:lnTo>
                    <a:lnTo>
                      <a:pt x="3" y="298"/>
                    </a:lnTo>
                    <a:lnTo>
                      <a:pt x="0" y="272"/>
                    </a:lnTo>
                    <a:lnTo>
                      <a:pt x="5" y="242"/>
                    </a:lnTo>
                    <a:lnTo>
                      <a:pt x="13" y="219"/>
                    </a:lnTo>
                    <a:lnTo>
                      <a:pt x="30" y="191"/>
                    </a:lnTo>
                    <a:lnTo>
                      <a:pt x="49" y="167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9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</p:grpSp>
      <p:grpSp>
        <p:nvGrpSpPr>
          <p:cNvPr id="7188" name="Group 24"/>
          <p:cNvGrpSpPr>
            <a:grpSpLocks/>
          </p:cNvGrpSpPr>
          <p:nvPr/>
        </p:nvGrpSpPr>
        <p:grpSpPr bwMode="auto">
          <a:xfrm>
            <a:off x="4725989" y="4760913"/>
            <a:ext cx="822325" cy="1022350"/>
            <a:chOff x="1064" y="3295"/>
            <a:chExt cx="518" cy="644"/>
          </a:xfrm>
        </p:grpSpPr>
        <p:graphicFrame>
          <p:nvGraphicFramePr>
            <p:cNvPr id="7171" name="Object 25"/>
            <p:cNvGraphicFramePr>
              <a:graphicFrameLocks noChangeAspect="1"/>
            </p:cNvGraphicFramePr>
            <p:nvPr/>
          </p:nvGraphicFramePr>
          <p:xfrm>
            <a:off x="1064" y="3295"/>
            <a:ext cx="518" cy="4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4" imgW="9134280" imgH="6848280" progId="">
                    <p:embed/>
                  </p:oleObj>
                </mc:Choice>
                <mc:Fallback>
                  <p:oleObj name="Clip" r:id="rId4" imgW="9134280" imgH="6848280" progId="">
                    <p:embed/>
                    <p:pic>
                      <p:nvPicPr>
                        <p:cNvPr id="7171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64" y="3295"/>
                          <a:ext cx="518" cy="45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192" name="Group 26"/>
            <p:cNvGrpSpPr>
              <a:grpSpLocks/>
            </p:cNvGrpSpPr>
            <p:nvPr/>
          </p:nvGrpSpPr>
          <p:grpSpPr bwMode="auto">
            <a:xfrm>
              <a:off x="1468" y="3737"/>
              <a:ext cx="47" cy="202"/>
              <a:chOff x="4076" y="3462"/>
              <a:chExt cx="66" cy="255"/>
            </a:xfrm>
          </p:grpSpPr>
          <p:sp>
            <p:nvSpPr>
              <p:cNvPr id="7193" name="Freeform 27"/>
              <p:cNvSpPr>
                <a:spLocks/>
              </p:cNvSpPr>
              <p:nvPr/>
            </p:nvSpPr>
            <p:spPr bwMode="auto">
              <a:xfrm>
                <a:off x="4076" y="3462"/>
                <a:ext cx="66" cy="124"/>
              </a:xfrm>
              <a:custGeom>
                <a:avLst/>
                <a:gdLst>
                  <a:gd name="T0" fmla="*/ 11 w 196"/>
                  <a:gd name="T1" fmla="*/ 0 h 371"/>
                  <a:gd name="T2" fmla="*/ 12 w 196"/>
                  <a:gd name="T3" fmla="*/ 6 h 371"/>
                  <a:gd name="T4" fmla="*/ 12 w 196"/>
                  <a:gd name="T5" fmla="*/ 10 h 371"/>
                  <a:gd name="T6" fmla="*/ 14 w 196"/>
                  <a:gd name="T7" fmla="*/ 14 h 371"/>
                  <a:gd name="T8" fmla="*/ 15 w 196"/>
                  <a:gd name="T9" fmla="*/ 16 h 371"/>
                  <a:gd name="T10" fmla="*/ 17 w 196"/>
                  <a:gd name="T11" fmla="*/ 18 h 371"/>
                  <a:gd name="T12" fmla="*/ 19 w 196"/>
                  <a:gd name="T13" fmla="*/ 22 h 371"/>
                  <a:gd name="T14" fmla="*/ 21 w 196"/>
                  <a:gd name="T15" fmla="*/ 25 h 371"/>
                  <a:gd name="T16" fmla="*/ 22 w 196"/>
                  <a:gd name="T17" fmla="*/ 27 h 371"/>
                  <a:gd name="T18" fmla="*/ 22 w 196"/>
                  <a:gd name="T19" fmla="*/ 31 h 371"/>
                  <a:gd name="T20" fmla="*/ 22 w 196"/>
                  <a:gd name="T21" fmla="*/ 34 h 371"/>
                  <a:gd name="T22" fmla="*/ 20 w 196"/>
                  <a:gd name="T23" fmla="*/ 37 h 371"/>
                  <a:gd name="T24" fmla="*/ 19 w 196"/>
                  <a:gd name="T25" fmla="*/ 38 h 371"/>
                  <a:gd name="T26" fmla="*/ 16 w 196"/>
                  <a:gd name="T27" fmla="*/ 40 h 371"/>
                  <a:gd name="T28" fmla="*/ 14 w 196"/>
                  <a:gd name="T29" fmla="*/ 41 h 371"/>
                  <a:gd name="T30" fmla="*/ 11 w 196"/>
                  <a:gd name="T31" fmla="*/ 41 h 371"/>
                  <a:gd name="T32" fmla="*/ 9 w 196"/>
                  <a:gd name="T33" fmla="*/ 41 h 371"/>
                  <a:gd name="T34" fmla="*/ 6 w 196"/>
                  <a:gd name="T35" fmla="*/ 40 h 371"/>
                  <a:gd name="T36" fmla="*/ 4 w 196"/>
                  <a:gd name="T37" fmla="*/ 39 h 371"/>
                  <a:gd name="T38" fmla="*/ 2 w 196"/>
                  <a:gd name="T39" fmla="*/ 37 h 371"/>
                  <a:gd name="T40" fmla="*/ 1 w 196"/>
                  <a:gd name="T41" fmla="*/ 35 h 371"/>
                  <a:gd name="T42" fmla="*/ 0 w 196"/>
                  <a:gd name="T43" fmla="*/ 33 h 371"/>
                  <a:gd name="T44" fmla="*/ 0 w 196"/>
                  <a:gd name="T45" fmla="*/ 30 h 371"/>
                  <a:gd name="T46" fmla="*/ 1 w 196"/>
                  <a:gd name="T47" fmla="*/ 27 h 371"/>
                  <a:gd name="T48" fmla="*/ 1 w 196"/>
                  <a:gd name="T49" fmla="*/ 24 h 371"/>
                  <a:gd name="T50" fmla="*/ 3 w 196"/>
                  <a:gd name="T51" fmla="*/ 21 h 371"/>
                  <a:gd name="T52" fmla="*/ 6 w 196"/>
                  <a:gd name="T53" fmla="*/ 18 h 371"/>
                  <a:gd name="T54" fmla="*/ 7 w 196"/>
                  <a:gd name="T55" fmla="*/ 16 h 371"/>
                  <a:gd name="T56" fmla="*/ 8 w 196"/>
                  <a:gd name="T57" fmla="*/ 13 h 371"/>
                  <a:gd name="T58" fmla="*/ 9 w 196"/>
                  <a:gd name="T59" fmla="*/ 10 h 371"/>
                  <a:gd name="T60" fmla="*/ 10 w 196"/>
                  <a:gd name="T61" fmla="*/ 6 h 371"/>
                  <a:gd name="T62" fmla="*/ 11 w 196"/>
                  <a:gd name="T63" fmla="*/ 0 h 37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1"/>
                  <a:gd name="T98" fmla="*/ 196 w 196"/>
                  <a:gd name="T99" fmla="*/ 371 h 37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1">
                    <a:moveTo>
                      <a:pt x="95" y="0"/>
                    </a:moveTo>
                    <a:lnTo>
                      <a:pt x="105" y="58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2"/>
                    </a:lnTo>
                    <a:lnTo>
                      <a:pt x="147" y="166"/>
                    </a:lnTo>
                    <a:lnTo>
                      <a:pt x="167" y="194"/>
                    </a:lnTo>
                    <a:lnTo>
                      <a:pt x="184" y="220"/>
                    </a:lnTo>
                    <a:lnTo>
                      <a:pt x="192" y="246"/>
                    </a:lnTo>
                    <a:lnTo>
                      <a:pt x="196" y="279"/>
                    </a:lnTo>
                    <a:lnTo>
                      <a:pt x="189" y="307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8"/>
                    </a:lnTo>
                    <a:lnTo>
                      <a:pt x="99" y="371"/>
                    </a:lnTo>
                    <a:lnTo>
                      <a:pt x="76" y="368"/>
                    </a:lnTo>
                    <a:lnTo>
                      <a:pt x="54" y="362"/>
                    </a:lnTo>
                    <a:lnTo>
                      <a:pt x="34" y="351"/>
                    </a:lnTo>
                    <a:lnTo>
                      <a:pt x="19" y="335"/>
                    </a:lnTo>
                    <a:lnTo>
                      <a:pt x="8" y="316"/>
                    </a:lnTo>
                    <a:lnTo>
                      <a:pt x="3" y="297"/>
                    </a:lnTo>
                    <a:lnTo>
                      <a:pt x="0" y="272"/>
                    </a:lnTo>
                    <a:lnTo>
                      <a:pt x="5" y="240"/>
                    </a:lnTo>
                    <a:lnTo>
                      <a:pt x="13" y="218"/>
                    </a:lnTo>
                    <a:lnTo>
                      <a:pt x="30" y="191"/>
                    </a:lnTo>
                    <a:lnTo>
                      <a:pt x="49" y="166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8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94" name="Freeform 28"/>
              <p:cNvSpPr>
                <a:spLocks/>
              </p:cNvSpPr>
              <p:nvPr/>
            </p:nvSpPr>
            <p:spPr bwMode="auto">
              <a:xfrm>
                <a:off x="4076" y="3593"/>
                <a:ext cx="66" cy="124"/>
              </a:xfrm>
              <a:custGeom>
                <a:avLst/>
                <a:gdLst>
                  <a:gd name="T0" fmla="*/ 11 w 196"/>
                  <a:gd name="T1" fmla="*/ 0 h 372"/>
                  <a:gd name="T2" fmla="*/ 12 w 196"/>
                  <a:gd name="T3" fmla="*/ 7 h 372"/>
                  <a:gd name="T4" fmla="*/ 12 w 196"/>
                  <a:gd name="T5" fmla="*/ 10 h 372"/>
                  <a:gd name="T6" fmla="*/ 14 w 196"/>
                  <a:gd name="T7" fmla="*/ 14 h 372"/>
                  <a:gd name="T8" fmla="*/ 15 w 196"/>
                  <a:gd name="T9" fmla="*/ 16 h 372"/>
                  <a:gd name="T10" fmla="*/ 17 w 196"/>
                  <a:gd name="T11" fmla="*/ 19 h 372"/>
                  <a:gd name="T12" fmla="*/ 19 w 196"/>
                  <a:gd name="T13" fmla="*/ 22 h 372"/>
                  <a:gd name="T14" fmla="*/ 21 w 196"/>
                  <a:gd name="T15" fmla="*/ 24 h 372"/>
                  <a:gd name="T16" fmla="*/ 22 w 196"/>
                  <a:gd name="T17" fmla="*/ 27 h 372"/>
                  <a:gd name="T18" fmla="*/ 22 w 196"/>
                  <a:gd name="T19" fmla="*/ 31 h 372"/>
                  <a:gd name="T20" fmla="*/ 22 w 196"/>
                  <a:gd name="T21" fmla="*/ 34 h 372"/>
                  <a:gd name="T22" fmla="*/ 20 w 196"/>
                  <a:gd name="T23" fmla="*/ 36 h 372"/>
                  <a:gd name="T24" fmla="*/ 19 w 196"/>
                  <a:gd name="T25" fmla="*/ 38 h 372"/>
                  <a:gd name="T26" fmla="*/ 16 w 196"/>
                  <a:gd name="T27" fmla="*/ 40 h 372"/>
                  <a:gd name="T28" fmla="*/ 14 w 196"/>
                  <a:gd name="T29" fmla="*/ 41 h 372"/>
                  <a:gd name="T30" fmla="*/ 11 w 196"/>
                  <a:gd name="T31" fmla="*/ 41 h 372"/>
                  <a:gd name="T32" fmla="*/ 9 w 196"/>
                  <a:gd name="T33" fmla="*/ 41 h 372"/>
                  <a:gd name="T34" fmla="*/ 6 w 196"/>
                  <a:gd name="T35" fmla="*/ 40 h 372"/>
                  <a:gd name="T36" fmla="*/ 4 w 196"/>
                  <a:gd name="T37" fmla="*/ 39 h 372"/>
                  <a:gd name="T38" fmla="*/ 2 w 196"/>
                  <a:gd name="T39" fmla="*/ 37 h 372"/>
                  <a:gd name="T40" fmla="*/ 1 w 196"/>
                  <a:gd name="T41" fmla="*/ 35 h 372"/>
                  <a:gd name="T42" fmla="*/ 0 w 196"/>
                  <a:gd name="T43" fmla="*/ 33 h 372"/>
                  <a:gd name="T44" fmla="*/ 0 w 196"/>
                  <a:gd name="T45" fmla="*/ 30 h 372"/>
                  <a:gd name="T46" fmla="*/ 1 w 196"/>
                  <a:gd name="T47" fmla="*/ 27 h 372"/>
                  <a:gd name="T48" fmla="*/ 1 w 196"/>
                  <a:gd name="T49" fmla="*/ 24 h 372"/>
                  <a:gd name="T50" fmla="*/ 3 w 196"/>
                  <a:gd name="T51" fmla="*/ 21 h 372"/>
                  <a:gd name="T52" fmla="*/ 6 w 196"/>
                  <a:gd name="T53" fmla="*/ 19 h 372"/>
                  <a:gd name="T54" fmla="*/ 7 w 196"/>
                  <a:gd name="T55" fmla="*/ 16 h 372"/>
                  <a:gd name="T56" fmla="*/ 8 w 196"/>
                  <a:gd name="T57" fmla="*/ 13 h 372"/>
                  <a:gd name="T58" fmla="*/ 9 w 196"/>
                  <a:gd name="T59" fmla="*/ 10 h 372"/>
                  <a:gd name="T60" fmla="*/ 10 w 196"/>
                  <a:gd name="T61" fmla="*/ 7 h 372"/>
                  <a:gd name="T62" fmla="*/ 11 w 196"/>
                  <a:gd name="T63" fmla="*/ 0 h 37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2"/>
                  <a:gd name="T98" fmla="*/ 196 w 196"/>
                  <a:gd name="T99" fmla="*/ 372 h 372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2">
                    <a:moveTo>
                      <a:pt x="95" y="0"/>
                    </a:moveTo>
                    <a:lnTo>
                      <a:pt x="105" y="59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3"/>
                    </a:lnTo>
                    <a:lnTo>
                      <a:pt x="147" y="167"/>
                    </a:lnTo>
                    <a:lnTo>
                      <a:pt x="167" y="195"/>
                    </a:lnTo>
                    <a:lnTo>
                      <a:pt x="184" y="220"/>
                    </a:lnTo>
                    <a:lnTo>
                      <a:pt x="192" y="247"/>
                    </a:lnTo>
                    <a:lnTo>
                      <a:pt x="196" y="279"/>
                    </a:lnTo>
                    <a:lnTo>
                      <a:pt x="189" y="308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9"/>
                    </a:lnTo>
                    <a:lnTo>
                      <a:pt x="99" y="372"/>
                    </a:lnTo>
                    <a:lnTo>
                      <a:pt x="76" y="369"/>
                    </a:lnTo>
                    <a:lnTo>
                      <a:pt x="54" y="363"/>
                    </a:lnTo>
                    <a:lnTo>
                      <a:pt x="34" y="351"/>
                    </a:lnTo>
                    <a:lnTo>
                      <a:pt x="19" y="336"/>
                    </a:lnTo>
                    <a:lnTo>
                      <a:pt x="8" y="317"/>
                    </a:lnTo>
                    <a:lnTo>
                      <a:pt x="3" y="298"/>
                    </a:lnTo>
                    <a:lnTo>
                      <a:pt x="0" y="272"/>
                    </a:lnTo>
                    <a:lnTo>
                      <a:pt x="5" y="242"/>
                    </a:lnTo>
                    <a:lnTo>
                      <a:pt x="13" y="219"/>
                    </a:lnTo>
                    <a:lnTo>
                      <a:pt x="30" y="191"/>
                    </a:lnTo>
                    <a:lnTo>
                      <a:pt x="49" y="167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9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7189" name="Text Box 29"/>
          <p:cNvSpPr txBox="1">
            <a:spLocks noChangeArrowheads="1"/>
          </p:cNvSpPr>
          <p:nvPr/>
        </p:nvSpPr>
        <p:spPr bwMode="auto">
          <a:xfrm>
            <a:off x="2517622" y="5664628"/>
            <a:ext cx="1850186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400" dirty="0">
                <a:latin typeface="Times New Roman" pitchFamily="18" charset="0"/>
              </a:rPr>
              <a:t>Moč</a:t>
            </a:r>
          </a:p>
          <a:p>
            <a:pPr algn="ctr" eaLnBrk="0" hangingPunct="0"/>
            <a:r>
              <a:rPr lang="cs-CZ" sz="2400" dirty="0">
                <a:latin typeface="Times New Roman" pitchFamily="18" charset="0"/>
              </a:rPr>
              <a:t>50-350 </a:t>
            </a:r>
            <a:r>
              <a:rPr lang="cs-CZ" sz="2400" dirty="0" err="1">
                <a:latin typeface="Times New Roman" pitchFamily="18" charset="0"/>
              </a:rPr>
              <a:t>mmol</a:t>
            </a:r>
            <a:endParaRPr lang="cs-CZ" sz="2400" dirty="0">
              <a:latin typeface="Times New Roman" pitchFamily="18" charset="0"/>
            </a:endParaRPr>
          </a:p>
        </p:txBody>
      </p:sp>
      <p:sp>
        <p:nvSpPr>
          <p:cNvPr id="7190" name="Text Box 30"/>
          <p:cNvSpPr txBox="1">
            <a:spLocks noChangeArrowheads="1"/>
          </p:cNvSpPr>
          <p:nvPr/>
        </p:nvSpPr>
        <p:spPr bwMode="auto">
          <a:xfrm>
            <a:off x="4758506" y="5824965"/>
            <a:ext cx="128592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400">
                <a:latin typeface="Times New Roman" pitchFamily="18" charset="0"/>
              </a:rPr>
              <a:t>Stolice</a:t>
            </a:r>
          </a:p>
          <a:p>
            <a:pPr algn="ctr" eaLnBrk="0" hangingPunct="0"/>
            <a:r>
              <a:rPr lang="cs-CZ" sz="2400">
                <a:latin typeface="Times New Roman" pitchFamily="18" charset="0"/>
              </a:rPr>
              <a:t>10 mmol</a:t>
            </a:r>
          </a:p>
        </p:txBody>
      </p:sp>
      <p:sp>
        <p:nvSpPr>
          <p:cNvPr id="7191" name="Text Box 31"/>
          <p:cNvSpPr txBox="1">
            <a:spLocks noChangeArrowheads="1"/>
          </p:cNvSpPr>
          <p:nvPr/>
        </p:nvSpPr>
        <p:spPr bwMode="auto">
          <a:xfrm>
            <a:off x="6544443" y="5623353"/>
            <a:ext cx="128592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400">
                <a:latin typeface="Times New Roman" pitchFamily="18" charset="0"/>
              </a:rPr>
              <a:t>Pot</a:t>
            </a:r>
          </a:p>
          <a:p>
            <a:pPr algn="ctr" eaLnBrk="0" hangingPunct="0"/>
            <a:r>
              <a:rPr lang="cs-CZ" sz="2400">
                <a:latin typeface="Times New Roman" pitchFamily="18" charset="0"/>
              </a:rPr>
              <a:t>10 mmol</a:t>
            </a:r>
          </a:p>
        </p:txBody>
      </p:sp>
      <p:graphicFrame>
        <p:nvGraphicFramePr>
          <p:cNvPr id="7170" name="Object 32"/>
          <p:cNvGraphicFramePr>
            <a:graphicFrameLocks noChangeAspect="1"/>
          </p:cNvGraphicFramePr>
          <p:nvPr/>
        </p:nvGraphicFramePr>
        <p:xfrm>
          <a:off x="8081964" y="260351"/>
          <a:ext cx="2155825" cy="192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6" imgW="1785960" imgH="1429560" progId="">
                  <p:embed/>
                </p:oleObj>
              </mc:Choice>
              <mc:Fallback>
                <p:oleObj name="Clip" r:id="rId6" imgW="1785960" imgH="1429560" progId="">
                  <p:embed/>
                  <p:pic>
                    <p:nvPicPr>
                      <p:cNvPr id="717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1964" y="260351"/>
                        <a:ext cx="2155825" cy="192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6" grpId="0"/>
      <p:bldP spid="7189" grpId="0"/>
      <p:bldP spid="7190" grpId="0"/>
      <p:bldP spid="71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AutoShape 2"/>
          <p:cNvSpPr>
            <a:spLocks noChangeArrowheads="1"/>
          </p:cNvSpPr>
          <p:nvPr/>
        </p:nvSpPr>
        <p:spPr bwMode="auto">
          <a:xfrm>
            <a:off x="2428875" y="2692401"/>
            <a:ext cx="5168900" cy="2830513"/>
          </a:xfrm>
          <a:prstGeom prst="can">
            <a:avLst>
              <a:gd name="adj" fmla="val 25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3"/>
          <p:cNvSpPr>
            <a:spLocks noChangeArrowheads="1"/>
          </p:cNvSpPr>
          <p:nvPr/>
        </p:nvSpPr>
        <p:spPr bwMode="auto">
          <a:xfrm>
            <a:off x="2185989" y="3510136"/>
            <a:ext cx="52781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4400" dirty="0">
                <a:solidFill>
                  <a:schemeClr val="tx2"/>
                </a:solidFill>
              </a:rPr>
              <a:t>Denní bilance chloridů</a:t>
            </a:r>
          </a:p>
        </p:txBody>
      </p:sp>
      <p:sp>
        <p:nvSpPr>
          <p:cNvPr id="7176" name="Freeform 4"/>
          <p:cNvSpPr>
            <a:spLocks/>
          </p:cNvSpPr>
          <p:nvPr/>
        </p:nvSpPr>
        <p:spPr bwMode="auto">
          <a:xfrm>
            <a:off x="4391025" y="1716088"/>
            <a:ext cx="863600" cy="965200"/>
          </a:xfrm>
          <a:custGeom>
            <a:avLst/>
            <a:gdLst>
              <a:gd name="T0" fmla="*/ 0 w 2256"/>
              <a:gd name="T1" fmla="*/ 0 h 2295"/>
              <a:gd name="T2" fmla="*/ 137597958 w 2256"/>
              <a:gd name="T3" fmla="*/ 208713634 h 2295"/>
              <a:gd name="T4" fmla="*/ 143606024 w 2256"/>
              <a:gd name="T5" fmla="*/ 384705530 h 2295"/>
              <a:gd name="T6" fmla="*/ 144045862 w 2256"/>
              <a:gd name="T7" fmla="*/ 389481060 h 2295"/>
              <a:gd name="T8" fmla="*/ 145218000 w 2256"/>
              <a:gd name="T9" fmla="*/ 392841805 h 2295"/>
              <a:gd name="T10" fmla="*/ 146536750 w 2256"/>
              <a:gd name="T11" fmla="*/ 395318100 h 2295"/>
              <a:gd name="T12" fmla="*/ 148002113 w 2256"/>
              <a:gd name="T13" fmla="*/ 397263639 h 2295"/>
              <a:gd name="T14" fmla="*/ 150053928 w 2256"/>
              <a:gd name="T15" fmla="*/ 399739933 h 2295"/>
              <a:gd name="T16" fmla="*/ 152105360 w 2256"/>
              <a:gd name="T17" fmla="*/ 401155139 h 2295"/>
              <a:gd name="T18" fmla="*/ 155329312 w 2256"/>
              <a:gd name="T19" fmla="*/ 403454375 h 2295"/>
              <a:gd name="T20" fmla="*/ 158699494 w 2256"/>
              <a:gd name="T21" fmla="*/ 404515463 h 2295"/>
              <a:gd name="T22" fmla="*/ 162802358 w 2256"/>
              <a:gd name="T23" fmla="*/ 405576973 h 2295"/>
              <a:gd name="T24" fmla="*/ 165293629 w 2256"/>
              <a:gd name="T25" fmla="*/ 405930669 h 2295"/>
              <a:gd name="T26" fmla="*/ 167784899 w 2256"/>
              <a:gd name="T27" fmla="*/ 405930669 h 2295"/>
              <a:gd name="T28" fmla="*/ 170422400 w 2256"/>
              <a:gd name="T29" fmla="*/ 405399914 h 2295"/>
              <a:gd name="T30" fmla="*/ 173353126 w 2256"/>
              <a:gd name="T31" fmla="*/ 404338825 h 2295"/>
              <a:gd name="T32" fmla="*/ 176137240 w 2256"/>
              <a:gd name="T33" fmla="*/ 403100678 h 2295"/>
              <a:gd name="T34" fmla="*/ 178921736 w 2256"/>
              <a:gd name="T35" fmla="*/ 401155139 h 2295"/>
              <a:gd name="T36" fmla="*/ 180973168 w 2256"/>
              <a:gd name="T37" fmla="*/ 399563295 h 2295"/>
              <a:gd name="T38" fmla="*/ 183317826 w 2256"/>
              <a:gd name="T39" fmla="*/ 396733305 h 2295"/>
              <a:gd name="T40" fmla="*/ 184929419 w 2256"/>
              <a:gd name="T41" fmla="*/ 393902894 h 2295"/>
              <a:gd name="T42" fmla="*/ 186541395 w 2256"/>
              <a:gd name="T43" fmla="*/ 389658119 h 2295"/>
              <a:gd name="T44" fmla="*/ 186981234 w 2256"/>
              <a:gd name="T45" fmla="*/ 385766619 h 2295"/>
              <a:gd name="T46" fmla="*/ 195773413 w 2256"/>
              <a:gd name="T47" fmla="*/ 205353310 h 2295"/>
              <a:gd name="T48" fmla="*/ 330587258 w 2256"/>
              <a:gd name="T49" fmla="*/ 0 h 2295"/>
              <a:gd name="T50" fmla="*/ 0 w 2256"/>
              <a:gd name="T51" fmla="*/ 0 h 2295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2256"/>
              <a:gd name="T79" fmla="*/ 0 h 2295"/>
              <a:gd name="T80" fmla="*/ 2256 w 2256"/>
              <a:gd name="T81" fmla="*/ 2295 h 2295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2256" h="2295">
                <a:moveTo>
                  <a:pt x="0" y="0"/>
                </a:moveTo>
                <a:lnTo>
                  <a:pt x="939" y="1180"/>
                </a:lnTo>
                <a:lnTo>
                  <a:pt x="980" y="2175"/>
                </a:lnTo>
                <a:lnTo>
                  <a:pt x="983" y="2202"/>
                </a:lnTo>
                <a:lnTo>
                  <a:pt x="991" y="2221"/>
                </a:lnTo>
                <a:lnTo>
                  <a:pt x="1000" y="2235"/>
                </a:lnTo>
                <a:lnTo>
                  <a:pt x="1010" y="2246"/>
                </a:lnTo>
                <a:lnTo>
                  <a:pt x="1024" y="2260"/>
                </a:lnTo>
                <a:lnTo>
                  <a:pt x="1038" y="2268"/>
                </a:lnTo>
                <a:lnTo>
                  <a:pt x="1060" y="2281"/>
                </a:lnTo>
                <a:lnTo>
                  <a:pt x="1083" y="2287"/>
                </a:lnTo>
                <a:lnTo>
                  <a:pt x="1111" y="2293"/>
                </a:lnTo>
                <a:lnTo>
                  <a:pt x="1128" y="2295"/>
                </a:lnTo>
                <a:lnTo>
                  <a:pt x="1145" y="2295"/>
                </a:lnTo>
                <a:lnTo>
                  <a:pt x="1163" y="2292"/>
                </a:lnTo>
                <a:lnTo>
                  <a:pt x="1183" y="2286"/>
                </a:lnTo>
                <a:lnTo>
                  <a:pt x="1202" y="2279"/>
                </a:lnTo>
                <a:lnTo>
                  <a:pt x="1221" y="2268"/>
                </a:lnTo>
                <a:lnTo>
                  <a:pt x="1235" y="2259"/>
                </a:lnTo>
                <a:lnTo>
                  <a:pt x="1251" y="2243"/>
                </a:lnTo>
                <a:lnTo>
                  <a:pt x="1262" y="2227"/>
                </a:lnTo>
                <a:lnTo>
                  <a:pt x="1273" y="2203"/>
                </a:lnTo>
                <a:lnTo>
                  <a:pt x="1276" y="2181"/>
                </a:lnTo>
                <a:lnTo>
                  <a:pt x="1336" y="1161"/>
                </a:lnTo>
                <a:lnTo>
                  <a:pt x="2256" y="0"/>
                </a:lnTo>
                <a:lnTo>
                  <a:pt x="0" y="0"/>
                </a:lnTo>
                <a:close/>
              </a:path>
            </a:pathLst>
          </a:custGeom>
          <a:solidFill>
            <a:srgbClr val="40404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7177" name="Oval 5"/>
          <p:cNvSpPr>
            <a:spLocks noChangeArrowheads="1"/>
          </p:cNvSpPr>
          <p:nvPr/>
        </p:nvSpPr>
        <p:spPr bwMode="auto">
          <a:xfrm>
            <a:off x="4383089" y="1609726"/>
            <a:ext cx="879475" cy="182563"/>
          </a:xfrm>
          <a:prstGeom prst="ellipse">
            <a:avLst/>
          </a:prstGeom>
          <a:solidFill>
            <a:srgbClr val="40404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F80D32C0-C2B1-447E-9250-26CE91C93534}"/>
              </a:ext>
            </a:extLst>
          </p:cNvPr>
          <p:cNvGrpSpPr/>
          <p:nvPr/>
        </p:nvGrpSpPr>
        <p:grpSpPr>
          <a:xfrm>
            <a:off x="4425950" y="1627189"/>
            <a:ext cx="793750" cy="1387475"/>
            <a:chOff x="4425950" y="1627189"/>
            <a:chExt cx="793750" cy="1387475"/>
          </a:xfrm>
        </p:grpSpPr>
        <p:grpSp>
          <p:nvGrpSpPr>
            <p:cNvPr id="2" name="Skupina 1">
              <a:extLst>
                <a:ext uri="{FF2B5EF4-FFF2-40B4-BE49-F238E27FC236}">
                  <a16:creationId xmlns:a16="http://schemas.microsoft.com/office/drawing/2014/main" id="{C8AA4A2C-41FD-4F50-977F-49E5A11F9166}"/>
                </a:ext>
              </a:extLst>
            </p:cNvPr>
            <p:cNvGrpSpPr/>
            <p:nvPr/>
          </p:nvGrpSpPr>
          <p:grpSpPr>
            <a:xfrm>
              <a:off x="4425950" y="1627189"/>
              <a:ext cx="793750" cy="1222375"/>
              <a:chOff x="4425950" y="1627189"/>
              <a:chExt cx="793750" cy="1222375"/>
            </a:xfrm>
          </p:grpSpPr>
          <p:sp>
            <p:nvSpPr>
              <p:cNvPr id="7178" name="Freeform 6"/>
              <p:cNvSpPr>
                <a:spLocks/>
              </p:cNvSpPr>
              <p:nvPr/>
            </p:nvSpPr>
            <p:spPr bwMode="auto">
              <a:xfrm>
                <a:off x="4451350" y="1744663"/>
                <a:ext cx="749300" cy="906462"/>
              </a:xfrm>
              <a:custGeom>
                <a:avLst/>
                <a:gdLst>
                  <a:gd name="T0" fmla="*/ 0 w 1956"/>
                  <a:gd name="T1" fmla="*/ 3349164 h 2159"/>
                  <a:gd name="T2" fmla="*/ 125763662 w 1956"/>
                  <a:gd name="T3" fmla="*/ 187381492 h 2159"/>
                  <a:gd name="T4" fmla="*/ 128991857 w 1956"/>
                  <a:gd name="T5" fmla="*/ 368417332 h 2159"/>
                  <a:gd name="T6" fmla="*/ 130165990 w 1956"/>
                  <a:gd name="T7" fmla="*/ 371414239 h 2159"/>
                  <a:gd name="T8" fmla="*/ 131633561 w 1956"/>
                  <a:gd name="T9" fmla="*/ 374234389 h 2159"/>
                  <a:gd name="T10" fmla="*/ 132954029 w 1956"/>
                  <a:gd name="T11" fmla="*/ 376702282 h 2159"/>
                  <a:gd name="T12" fmla="*/ 135302295 w 1956"/>
                  <a:gd name="T13" fmla="*/ 378465243 h 2159"/>
                  <a:gd name="T14" fmla="*/ 137796896 w 1956"/>
                  <a:gd name="T15" fmla="*/ 380051445 h 2159"/>
                  <a:gd name="T16" fmla="*/ 141172193 w 1956"/>
                  <a:gd name="T17" fmla="*/ 380580460 h 2159"/>
                  <a:gd name="T18" fmla="*/ 144253670 w 1956"/>
                  <a:gd name="T19" fmla="*/ 380227784 h 2159"/>
                  <a:gd name="T20" fmla="*/ 147482248 w 1956"/>
                  <a:gd name="T21" fmla="*/ 379522851 h 2159"/>
                  <a:gd name="T22" fmla="*/ 150564107 w 1956"/>
                  <a:gd name="T23" fmla="*/ 377231296 h 2159"/>
                  <a:gd name="T24" fmla="*/ 152618552 w 1956"/>
                  <a:gd name="T25" fmla="*/ 374234389 h 2159"/>
                  <a:gd name="T26" fmla="*/ 153792685 w 1956"/>
                  <a:gd name="T27" fmla="*/ 371766496 h 2159"/>
                  <a:gd name="T28" fmla="*/ 154966435 w 1956"/>
                  <a:gd name="T29" fmla="*/ 368064656 h 2159"/>
                  <a:gd name="T30" fmla="*/ 161423591 w 1956"/>
                  <a:gd name="T31" fmla="*/ 184208666 h 2159"/>
                  <a:gd name="T32" fmla="*/ 287040152 w 1956"/>
                  <a:gd name="T33" fmla="*/ 0 h 2159"/>
                  <a:gd name="T34" fmla="*/ 262679863 w 1956"/>
                  <a:gd name="T35" fmla="*/ 7227345 h 2159"/>
                  <a:gd name="T36" fmla="*/ 224672052 w 1956"/>
                  <a:gd name="T37" fmla="*/ 13573415 h 2159"/>
                  <a:gd name="T38" fmla="*/ 182995458 w 1956"/>
                  <a:gd name="T39" fmla="*/ 17275258 h 2159"/>
                  <a:gd name="T40" fmla="*/ 141172193 w 1956"/>
                  <a:gd name="T41" fmla="*/ 19214137 h 2159"/>
                  <a:gd name="T42" fmla="*/ 97147358 w 1956"/>
                  <a:gd name="T43" fmla="*/ 17275258 h 2159"/>
                  <a:gd name="T44" fmla="*/ 58405952 w 1956"/>
                  <a:gd name="T45" fmla="*/ 13573415 h 2159"/>
                  <a:gd name="T46" fmla="*/ 26121308 w 1956"/>
                  <a:gd name="T47" fmla="*/ 9166223 h 2159"/>
                  <a:gd name="T48" fmla="*/ 0 w 1956"/>
                  <a:gd name="T49" fmla="*/ 3349164 h 21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56"/>
                  <a:gd name="T76" fmla="*/ 0 h 2159"/>
                  <a:gd name="T77" fmla="*/ 1956 w 1956"/>
                  <a:gd name="T78" fmla="*/ 2159 h 215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56" h="2159">
                    <a:moveTo>
                      <a:pt x="0" y="19"/>
                    </a:moveTo>
                    <a:lnTo>
                      <a:pt x="857" y="1063"/>
                    </a:lnTo>
                    <a:lnTo>
                      <a:pt x="879" y="2090"/>
                    </a:lnTo>
                    <a:lnTo>
                      <a:pt x="887" y="2107"/>
                    </a:lnTo>
                    <a:lnTo>
                      <a:pt x="897" y="2123"/>
                    </a:lnTo>
                    <a:lnTo>
                      <a:pt x="906" y="2137"/>
                    </a:lnTo>
                    <a:lnTo>
                      <a:pt x="922" y="2147"/>
                    </a:lnTo>
                    <a:lnTo>
                      <a:pt x="939" y="2156"/>
                    </a:lnTo>
                    <a:lnTo>
                      <a:pt x="962" y="2159"/>
                    </a:lnTo>
                    <a:lnTo>
                      <a:pt x="983" y="2157"/>
                    </a:lnTo>
                    <a:lnTo>
                      <a:pt x="1005" y="2153"/>
                    </a:lnTo>
                    <a:lnTo>
                      <a:pt x="1026" y="2140"/>
                    </a:lnTo>
                    <a:lnTo>
                      <a:pt x="1040" y="2123"/>
                    </a:lnTo>
                    <a:lnTo>
                      <a:pt x="1048" y="2109"/>
                    </a:lnTo>
                    <a:lnTo>
                      <a:pt x="1056" y="2088"/>
                    </a:lnTo>
                    <a:lnTo>
                      <a:pt x="1100" y="1045"/>
                    </a:lnTo>
                    <a:lnTo>
                      <a:pt x="1956" y="0"/>
                    </a:lnTo>
                    <a:lnTo>
                      <a:pt x="1790" y="41"/>
                    </a:lnTo>
                    <a:lnTo>
                      <a:pt x="1531" y="77"/>
                    </a:lnTo>
                    <a:lnTo>
                      <a:pt x="1247" y="98"/>
                    </a:lnTo>
                    <a:lnTo>
                      <a:pt x="962" y="109"/>
                    </a:lnTo>
                    <a:lnTo>
                      <a:pt x="662" y="98"/>
                    </a:lnTo>
                    <a:lnTo>
                      <a:pt x="398" y="77"/>
                    </a:lnTo>
                    <a:lnTo>
                      <a:pt x="178" y="52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79" name="Freeform 7"/>
              <p:cNvSpPr>
                <a:spLocks/>
              </p:cNvSpPr>
              <p:nvPr/>
            </p:nvSpPr>
            <p:spPr bwMode="auto">
              <a:xfrm>
                <a:off x="4579939" y="1928814"/>
                <a:ext cx="484187" cy="725487"/>
              </a:xfrm>
              <a:custGeom>
                <a:avLst/>
                <a:gdLst>
                  <a:gd name="T0" fmla="*/ 0 w 1264"/>
                  <a:gd name="T1" fmla="*/ 0 h 1728"/>
                  <a:gd name="T2" fmla="*/ 76301967 w 1264"/>
                  <a:gd name="T3" fmla="*/ 109990626 h 1728"/>
                  <a:gd name="T4" fmla="*/ 77916178 w 1264"/>
                  <a:gd name="T5" fmla="*/ 292074875 h 1728"/>
                  <a:gd name="T6" fmla="*/ 79383295 w 1264"/>
                  <a:gd name="T7" fmla="*/ 295071706 h 1728"/>
                  <a:gd name="T8" fmla="*/ 81144218 w 1264"/>
                  <a:gd name="T9" fmla="*/ 297539117 h 1728"/>
                  <a:gd name="T10" fmla="*/ 82758046 w 1264"/>
                  <a:gd name="T11" fmla="*/ 299830614 h 1728"/>
                  <a:gd name="T12" fmla="*/ 85105816 w 1264"/>
                  <a:gd name="T13" fmla="*/ 302298445 h 1728"/>
                  <a:gd name="T14" fmla="*/ 89214509 w 1264"/>
                  <a:gd name="T15" fmla="*/ 303708694 h 1728"/>
                  <a:gd name="T16" fmla="*/ 92736355 w 1264"/>
                  <a:gd name="T17" fmla="*/ 304589942 h 1728"/>
                  <a:gd name="T18" fmla="*/ 95524260 w 1264"/>
                  <a:gd name="T19" fmla="*/ 304060941 h 1728"/>
                  <a:gd name="T20" fmla="*/ 98752299 w 1264"/>
                  <a:gd name="T21" fmla="*/ 303179693 h 1728"/>
                  <a:gd name="T22" fmla="*/ 101833651 w 1264"/>
                  <a:gd name="T23" fmla="*/ 301240863 h 1728"/>
                  <a:gd name="T24" fmla="*/ 104328133 w 1264"/>
                  <a:gd name="T25" fmla="*/ 298244452 h 1728"/>
                  <a:gd name="T26" fmla="*/ 106089056 w 1264"/>
                  <a:gd name="T27" fmla="*/ 294190038 h 1728"/>
                  <a:gd name="T28" fmla="*/ 107116038 w 1264"/>
                  <a:gd name="T29" fmla="*/ 292074875 h 1728"/>
                  <a:gd name="T30" fmla="*/ 111664866 w 1264"/>
                  <a:gd name="T31" fmla="*/ 106641547 h 1728"/>
                  <a:gd name="T32" fmla="*/ 185472327 w 1264"/>
                  <a:gd name="T33" fmla="*/ 0 h 1728"/>
                  <a:gd name="T34" fmla="*/ 0 w 1264"/>
                  <a:gd name="T35" fmla="*/ 0 h 172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264"/>
                  <a:gd name="T55" fmla="*/ 0 h 1728"/>
                  <a:gd name="T56" fmla="*/ 1264 w 1264"/>
                  <a:gd name="T57" fmla="*/ 1728 h 172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264" h="1728">
                    <a:moveTo>
                      <a:pt x="0" y="0"/>
                    </a:moveTo>
                    <a:lnTo>
                      <a:pt x="520" y="624"/>
                    </a:lnTo>
                    <a:lnTo>
                      <a:pt x="531" y="1657"/>
                    </a:lnTo>
                    <a:lnTo>
                      <a:pt x="541" y="1674"/>
                    </a:lnTo>
                    <a:lnTo>
                      <a:pt x="553" y="1688"/>
                    </a:lnTo>
                    <a:lnTo>
                      <a:pt x="564" y="1701"/>
                    </a:lnTo>
                    <a:lnTo>
                      <a:pt x="580" y="1715"/>
                    </a:lnTo>
                    <a:lnTo>
                      <a:pt x="608" y="1723"/>
                    </a:lnTo>
                    <a:lnTo>
                      <a:pt x="632" y="1728"/>
                    </a:lnTo>
                    <a:lnTo>
                      <a:pt x="651" y="1725"/>
                    </a:lnTo>
                    <a:lnTo>
                      <a:pt x="673" y="1720"/>
                    </a:lnTo>
                    <a:lnTo>
                      <a:pt x="694" y="1709"/>
                    </a:lnTo>
                    <a:lnTo>
                      <a:pt x="711" y="1692"/>
                    </a:lnTo>
                    <a:lnTo>
                      <a:pt x="723" y="1669"/>
                    </a:lnTo>
                    <a:lnTo>
                      <a:pt x="730" y="1657"/>
                    </a:lnTo>
                    <a:lnTo>
                      <a:pt x="761" y="605"/>
                    </a:lnTo>
                    <a:lnTo>
                      <a:pt x="126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80" name="Freeform 8"/>
              <p:cNvSpPr>
                <a:spLocks/>
              </p:cNvSpPr>
              <p:nvPr/>
            </p:nvSpPr>
            <p:spPr bwMode="auto">
              <a:xfrm>
                <a:off x="4784725" y="2693989"/>
                <a:ext cx="76200" cy="155575"/>
              </a:xfrm>
              <a:custGeom>
                <a:avLst/>
                <a:gdLst>
                  <a:gd name="T0" fmla="*/ 14359036 w 196"/>
                  <a:gd name="T1" fmla="*/ 0 h 370"/>
                  <a:gd name="T2" fmla="*/ 15870206 w 196"/>
                  <a:gd name="T3" fmla="*/ 10254074 h 370"/>
                  <a:gd name="T4" fmla="*/ 16777219 w 196"/>
                  <a:gd name="T5" fmla="*/ 15381323 h 370"/>
                  <a:gd name="T6" fmla="*/ 18288778 w 196"/>
                  <a:gd name="T7" fmla="*/ 21392403 h 370"/>
                  <a:gd name="T8" fmla="*/ 19951181 w 196"/>
                  <a:gd name="T9" fmla="*/ 24928579 h 370"/>
                  <a:gd name="T10" fmla="*/ 22218520 w 196"/>
                  <a:gd name="T11" fmla="*/ 29348596 h 370"/>
                  <a:gd name="T12" fmla="*/ 25241637 w 196"/>
                  <a:gd name="T13" fmla="*/ 34121804 h 370"/>
                  <a:gd name="T14" fmla="*/ 27811060 w 196"/>
                  <a:gd name="T15" fmla="*/ 38895432 h 370"/>
                  <a:gd name="T16" fmla="*/ 29020151 w 196"/>
                  <a:gd name="T17" fmla="*/ 43315443 h 370"/>
                  <a:gd name="T18" fmla="*/ 29624697 w 196"/>
                  <a:gd name="T19" fmla="*/ 49149503 h 370"/>
                  <a:gd name="T20" fmla="*/ 28566839 w 196"/>
                  <a:gd name="T21" fmla="*/ 54276749 h 370"/>
                  <a:gd name="T22" fmla="*/ 26904047 w 196"/>
                  <a:gd name="T23" fmla="*/ 57989537 h 370"/>
                  <a:gd name="T24" fmla="*/ 24485858 w 196"/>
                  <a:gd name="T25" fmla="*/ 60995077 h 370"/>
                  <a:gd name="T26" fmla="*/ 21311507 w 196"/>
                  <a:gd name="T27" fmla="*/ 63824018 h 370"/>
                  <a:gd name="T28" fmla="*/ 18288778 w 196"/>
                  <a:gd name="T29" fmla="*/ 64884871 h 370"/>
                  <a:gd name="T30" fmla="*/ 14963582 w 196"/>
                  <a:gd name="T31" fmla="*/ 65415087 h 370"/>
                  <a:gd name="T32" fmla="*/ 11487149 w 196"/>
                  <a:gd name="T33" fmla="*/ 64884871 h 370"/>
                  <a:gd name="T34" fmla="*/ 8161954 w 196"/>
                  <a:gd name="T35" fmla="*/ 64000617 h 370"/>
                  <a:gd name="T36" fmla="*/ 5138835 w 196"/>
                  <a:gd name="T37" fmla="*/ 61879331 h 370"/>
                  <a:gd name="T38" fmla="*/ 2871885 w 196"/>
                  <a:gd name="T39" fmla="*/ 59050390 h 370"/>
                  <a:gd name="T40" fmla="*/ 1209092 w 196"/>
                  <a:gd name="T41" fmla="*/ 55691233 h 370"/>
                  <a:gd name="T42" fmla="*/ 453312 w 196"/>
                  <a:gd name="T43" fmla="*/ 52332062 h 370"/>
                  <a:gd name="T44" fmla="*/ 0 w 196"/>
                  <a:gd name="T45" fmla="*/ 48089071 h 370"/>
                  <a:gd name="T46" fmla="*/ 755780 w 196"/>
                  <a:gd name="T47" fmla="*/ 42431609 h 370"/>
                  <a:gd name="T48" fmla="*/ 1964872 w 196"/>
                  <a:gd name="T49" fmla="*/ 38541815 h 370"/>
                  <a:gd name="T50" fmla="*/ 4534289 w 196"/>
                  <a:gd name="T51" fmla="*/ 33591588 h 370"/>
                  <a:gd name="T52" fmla="*/ 7406174 w 196"/>
                  <a:gd name="T53" fmla="*/ 29348596 h 370"/>
                  <a:gd name="T54" fmla="*/ 9371045 w 196"/>
                  <a:gd name="T55" fmla="*/ 24751560 h 370"/>
                  <a:gd name="T56" fmla="*/ 10882604 w 196"/>
                  <a:gd name="T57" fmla="*/ 21038785 h 370"/>
                  <a:gd name="T58" fmla="*/ 12242929 w 196"/>
                  <a:gd name="T59" fmla="*/ 15911960 h 370"/>
                  <a:gd name="T60" fmla="*/ 12998711 w 196"/>
                  <a:gd name="T61" fmla="*/ 10254074 h 370"/>
                  <a:gd name="T62" fmla="*/ 14359036 w 196"/>
                  <a:gd name="T63" fmla="*/ 0 h 37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0"/>
                  <a:gd name="T98" fmla="*/ 196 w 196"/>
                  <a:gd name="T99" fmla="*/ 370 h 37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0">
                    <a:moveTo>
                      <a:pt x="95" y="0"/>
                    </a:moveTo>
                    <a:lnTo>
                      <a:pt x="105" y="58"/>
                    </a:lnTo>
                    <a:lnTo>
                      <a:pt x="111" y="87"/>
                    </a:lnTo>
                    <a:lnTo>
                      <a:pt x="121" y="121"/>
                    </a:lnTo>
                    <a:lnTo>
                      <a:pt x="132" y="141"/>
                    </a:lnTo>
                    <a:lnTo>
                      <a:pt x="147" y="166"/>
                    </a:lnTo>
                    <a:lnTo>
                      <a:pt x="167" y="193"/>
                    </a:lnTo>
                    <a:lnTo>
                      <a:pt x="184" y="220"/>
                    </a:lnTo>
                    <a:lnTo>
                      <a:pt x="192" y="245"/>
                    </a:lnTo>
                    <a:lnTo>
                      <a:pt x="196" y="278"/>
                    </a:lnTo>
                    <a:lnTo>
                      <a:pt x="189" y="307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7"/>
                    </a:lnTo>
                    <a:lnTo>
                      <a:pt x="99" y="370"/>
                    </a:lnTo>
                    <a:lnTo>
                      <a:pt x="76" y="367"/>
                    </a:lnTo>
                    <a:lnTo>
                      <a:pt x="54" y="362"/>
                    </a:lnTo>
                    <a:lnTo>
                      <a:pt x="34" y="350"/>
                    </a:lnTo>
                    <a:lnTo>
                      <a:pt x="19" y="334"/>
                    </a:lnTo>
                    <a:lnTo>
                      <a:pt x="8" y="315"/>
                    </a:lnTo>
                    <a:lnTo>
                      <a:pt x="3" y="296"/>
                    </a:lnTo>
                    <a:lnTo>
                      <a:pt x="0" y="272"/>
                    </a:lnTo>
                    <a:lnTo>
                      <a:pt x="5" y="240"/>
                    </a:lnTo>
                    <a:lnTo>
                      <a:pt x="13" y="218"/>
                    </a:lnTo>
                    <a:lnTo>
                      <a:pt x="30" y="190"/>
                    </a:lnTo>
                    <a:lnTo>
                      <a:pt x="49" y="166"/>
                    </a:lnTo>
                    <a:lnTo>
                      <a:pt x="62" y="140"/>
                    </a:lnTo>
                    <a:lnTo>
                      <a:pt x="72" y="119"/>
                    </a:lnTo>
                    <a:lnTo>
                      <a:pt x="81" y="90"/>
                    </a:lnTo>
                    <a:lnTo>
                      <a:pt x="86" y="58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81" name="Oval 9"/>
              <p:cNvSpPr>
                <a:spLocks noChangeArrowheads="1"/>
              </p:cNvSpPr>
              <p:nvPr/>
            </p:nvSpPr>
            <p:spPr bwMode="auto">
              <a:xfrm>
                <a:off x="4425950" y="1627189"/>
                <a:ext cx="793750" cy="147637"/>
              </a:xfrm>
              <a:prstGeom prst="ellipse">
                <a:avLst/>
              </a:pr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82" name="Freeform 10"/>
            <p:cNvSpPr>
              <a:spLocks/>
            </p:cNvSpPr>
            <p:nvPr/>
          </p:nvSpPr>
          <p:spPr bwMode="auto">
            <a:xfrm>
              <a:off x="4784725" y="2859089"/>
              <a:ext cx="76200" cy="155575"/>
            </a:xfrm>
            <a:custGeom>
              <a:avLst/>
              <a:gdLst>
                <a:gd name="T0" fmla="*/ 14359036 w 196"/>
                <a:gd name="T1" fmla="*/ 0 h 372"/>
                <a:gd name="T2" fmla="*/ 15870206 w 196"/>
                <a:gd name="T3" fmla="*/ 10494203 h 372"/>
                <a:gd name="T4" fmla="*/ 16777219 w 196"/>
                <a:gd name="T5" fmla="*/ 15391471 h 372"/>
                <a:gd name="T6" fmla="*/ 18288778 w 196"/>
                <a:gd name="T7" fmla="*/ 21338031 h 372"/>
                <a:gd name="T8" fmla="*/ 19951181 w 196"/>
                <a:gd name="T9" fmla="*/ 25010771 h 372"/>
                <a:gd name="T10" fmla="*/ 22218520 w 196"/>
                <a:gd name="T11" fmla="*/ 29383604 h 372"/>
                <a:gd name="T12" fmla="*/ 25241637 w 196"/>
                <a:gd name="T13" fmla="*/ 34105639 h 372"/>
                <a:gd name="T14" fmla="*/ 27811060 w 196"/>
                <a:gd name="T15" fmla="*/ 38653278 h 372"/>
                <a:gd name="T16" fmla="*/ 29020151 w 196"/>
                <a:gd name="T17" fmla="*/ 43200500 h 372"/>
                <a:gd name="T18" fmla="*/ 29624697 w 196"/>
                <a:gd name="T19" fmla="*/ 48797434 h 372"/>
                <a:gd name="T20" fmla="*/ 28566839 w 196"/>
                <a:gd name="T21" fmla="*/ 53869512 h 372"/>
                <a:gd name="T22" fmla="*/ 26904047 w 196"/>
                <a:gd name="T23" fmla="*/ 57367870 h 372"/>
                <a:gd name="T24" fmla="*/ 24485858 w 196"/>
                <a:gd name="T25" fmla="*/ 60340941 h 372"/>
                <a:gd name="T26" fmla="*/ 21311507 w 196"/>
                <a:gd name="T27" fmla="*/ 63139617 h 372"/>
                <a:gd name="T28" fmla="*/ 18288778 w 196"/>
                <a:gd name="T29" fmla="*/ 64538537 h 372"/>
                <a:gd name="T30" fmla="*/ 14963582 w 196"/>
                <a:gd name="T31" fmla="*/ 65063394 h 372"/>
                <a:gd name="T32" fmla="*/ 11487149 w 196"/>
                <a:gd name="T33" fmla="*/ 64538537 h 372"/>
                <a:gd name="T34" fmla="*/ 8161954 w 196"/>
                <a:gd name="T35" fmla="*/ 63489243 h 372"/>
                <a:gd name="T36" fmla="*/ 5138835 w 196"/>
                <a:gd name="T37" fmla="*/ 61390654 h 372"/>
                <a:gd name="T38" fmla="*/ 2871885 w 196"/>
                <a:gd name="T39" fmla="*/ 58766790 h 372"/>
                <a:gd name="T40" fmla="*/ 1209092 w 196"/>
                <a:gd name="T41" fmla="*/ 55443676 h 372"/>
                <a:gd name="T42" fmla="*/ 453312 w 196"/>
                <a:gd name="T43" fmla="*/ 52120548 h 372"/>
                <a:gd name="T44" fmla="*/ 0 w 196"/>
                <a:gd name="T45" fmla="*/ 47573327 h 372"/>
                <a:gd name="T46" fmla="*/ 755780 w 196"/>
                <a:gd name="T47" fmla="*/ 42326018 h 372"/>
                <a:gd name="T48" fmla="*/ 1964872 w 196"/>
                <a:gd name="T49" fmla="*/ 38303653 h 372"/>
                <a:gd name="T50" fmla="*/ 4534289 w 196"/>
                <a:gd name="T51" fmla="*/ 33406388 h 372"/>
                <a:gd name="T52" fmla="*/ 7406174 w 196"/>
                <a:gd name="T53" fmla="*/ 29383604 h 372"/>
                <a:gd name="T54" fmla="*/ 9371045 w 196"/>
                <a:gd name="T55" fmla="*/ 24661145 h 372"/>
                <a:gd name="T56" fmla="*/ 10882604 w 196"/>
                <a:gd name="T57" fmla="*/ 20987987 h 372"/>
                <a:gd name="T58" fmla="*/ 12242929 w 196"/>
                <a:gd name="T59" fmla="*/ 15741097 h 372"/>
                <a:gd name="T60" fmla="*/ 12998711 w 196"/>
                <a:gd name="T61" fmla="*/ 10494203 h 372"/>
                <a:gd name="T62" fmla="*/ 14359036 w 196"/>
                <a:gd name="T63" fmla="*/ 0 h 37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96"/>
                <a:gd name="T97" fmla="*/ 0 h 372"/>
                <a:gd name="T98" fmla="*/ 196 w 196"/>
                <a:gd name="T99" fmla="*/ 372 h 37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96" h="372">
                  <a:moveTo>
                    <a:pt x="95" y="0"/>
                  </a:moveTo>
                  <a:lnTo>
                    <a:pt x="105" y="60"/>
                  </a:lnTo>
                  <a:lnTo>
                    <a:pt x="111" y="88"/>
                  </a:lnTo>
                  <a:lnTo>
                    <a:pt x="121" y="122"/>
                  </a:lnTo>
                  <a:lnTo>
                    <a:pt x="132" y="143"/>
                  </a:lnTo>
                  <a:lnTo>
                    <a:pt x="147" y="168"/>
                  </a:lnTo>
                  <a:lnTo>
                    <a:pt x="167" y="195"/>
                  </a:lnTo>
                  <a:lnTo>
                    <a:pt x="184" y="221"/>
                  </a:lnTo>
                  <a:lnTo>
                    <a:pt x="192" y="247"/>
                  </a:lnTo>
                  <a:lnTo>
                    <a:pt x="196" y="279"/>
                  </a:lnTo>
                  <a:lnTo>
                    <a:pt x="189" y="308"/>
                  </a:lnTo>
                  <a:lnTo>
                    <a:pt x="178" y="328"/>
                  </a:lnTo>
                  <a:lnTo>
                    <a:pt x="162" y="345"/>
                  </a:lnTo>
                  <a:lnTo>
                    <a:pt x="141" y="361"/>
                  </a:lnTo>
                  <a:lnTo>
                    <a:pt x="121" y="369"/>
                  </a:lnTo>
                  <a:lnTo>
                    <a:pt x="99" y="372"/>
                  </a:lnTo>
                  <a:lnTo>
                    <a:pt x="76" y="369"/>
                  </a:lnTo>
                  <a:lnTo>
                    <a:pt x="54" y="363"/>
                  </a:lnTo>
                  <a:lnTo>
                    <a:pt x="34" y="351"/>
                  </a:lnTo>
                  <a:lnTo>
                    <a:pt x="19" y="336"/>
                  </a:lnTo>
                  <a:lnTo>
                    <a:pt x="8" y="317"/>
                  </a:lnTo>
                  <a:lnTo>
                    <a:pt x="3" y="298"/>
                  </a:lnTo>
                  <a:lnTo>
                    <a:pt x="0" y="272"/>
                  </a:lnTo>
                  <a:lnTo>
                    <a:pt x="5" y="242"/>
                  </a:lnTo>
                  <a:lnTo>
                    <a:pt x="13" y="219"/>
                  </a:lnTo>
                  <a:lnTo>
                    <a:pt x="30" y="191"/>
                  </a:lnTo>
                  <a:lnTo>
                    <a:pt x="49" y="168"/>
                  </a:lnTo>
                  <a:lnTo>
                    <a:pt x="62" y="141"/>
                  </a:lnTo>
                  <a:lnTo>
                    <a:pt x="72" y="120"/>
                  </a:lnTo>
                  <a:lnTo>
                    <a:pt x="81" y="90"/>
                  </a:lnTo>
                  <a:lnTo>
                    <a:pt x="86" y="60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0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7183" name="Oval 11"/>
          <p:cNvSpPr>
            <a:spLocks noChangeArrowheads="1"/>
          </p:cNvSpPr>
          <p:nvPr/>
        </p:nvSpPr>
        <p:spPr bwMode="auto">
          <a:xfrm>
            <a:off x="4576764" y="1870075"/>
            <a:ext cx="492125" cy="95250"/>
          </a:xfrm>
          <a:prstGeom prst="ellipse">
            <a:avLst/>
          </a:prstGeom>
          <a:solidFill>
            <a:srgbClr val="66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Oval 12"/>
          <p:cNvSpPr>
            <a:spLocks noChangeArrowheads="1"/>
          </p:cNvSpPr>
          <p:nvPr/>
        </p:nvSpPr>
        <p:spPr bwMode="auto">
          <a:xfrm>
            <a:off x="4789489" y="2595564"/>
            <a:ext cx="65087" cy="73025"/>
          </a:xfrm>
          <a:prstGeom prst="ellipse">
            <a:avLst/>
          </a:prstGeom>
          <a:solidFill>
            <a:srgbClr val="009999"/>
          </a:solidFill>
          <a:ln w="17463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185" name="Group 13"/>
          <p:cNvGrpSpPr>
            <a:grpSpLocks/>
          </p:cNvGrpSpPr>
          <p:nvPr/>
        </p:nvGrpSpPr>
        <p:grpSpPr bwMode="auto">
          <a:xfrm>
            <a:off x="6443664" y="4600576"/>
            <a:ext cx="822325" cy="962025"/>
            <a:chOff x="2803" y="2695"/>
            <a:chExt cx="518" cy="606"/>
          </a:xfrm>
        </p:grpSpPr>
        <p:graphicFrame>
          <p:nvGraphicFramePr>
            <p:cNvPr id="7173" name="Object 14"/>
            <p:cNvGraphicFramePr>
              <a:graphicFrameLocks noChangeAspect="1"/>
            </p:cNvGraphicFramePr>
            <p:nvPr/>
          </p:nvGraphicFramePr>
          <p:xfrm>
            <a:off x="2803" y="2695"/>
            <a:ext cx="518" cy="4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4" imgW="9134280" imgH="6848280" progId="">
                    <p:embed/>
                  </p:oleObj>
                </mc:Choice>
                <mc:Fallback>
                  <p:oleObj name="Clip" r:id="rId4" imgW="9134280" imgH="6848280" progId="">
                    <p:embed/>
                    <p:pic>
                      <p:nvPicPr>
                        <p:cNvPr id="7173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03" y="2695"/>
                          <a:ext cx="518" cy="45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198" name="Group 15"/>
            <p:cNvGrpSpPr>
              <a:grpSpLocks/>
            </p:cNvGrpSpPr>
            <p:nvPr/>
          </p:nvGrpSpPr>
          <p:grpSpPr bwMode="auto">
            <a:xfrm>
              <a:off x="3197" y="3099"/>
              <a:ext cx="47" cy="202"/>
              <a:chOff x="4076" y="3462"/>
              <a:chExt cx="66" cy="255"/>
            </a:xfrm>
          </p:grpSpPr>
          <p:sp>
            <p:nvSpPr>
              <p:cNvPr id="7199" name="Freeform 16"/>
              <p:cNvSpPr>
                <a:spLocks/>
              </p:cNvSpPr>
              <p:nvPr/>
            </p:nvSpPr>
            <p:spPr bwMode="auto">
              <a:xfrm>
                <a:off x="4076" y="3462"/>
                <a:ext cx="66" cy="124"/>
              </a:xfrm>
              <a:custGeom>
                <a:avLst/>
                <a:gdLst>
                  <a:gd name="T0" fmla="*/ 11 w 196"/>
                  <a:gd name="T1" fmla="*/ 0 h 371"/>
                  <a:gd name="T2" fmla="*/ 12 w 196"/>
                  <a:gd name="T3" fmla="*/ 6 h 371"/>
                  <a:gd name="T4" fmla="*/ 12 w 196"/>
                  <a:gd name="T5" fmla="*/ 10 h 371"/>
                  <a:gd name="T6" fmla="*/ 14 w 196"/>
                  <a:gd name="T7" fmla="*/ 14 h 371"/>
                  <a:gd name="T8" fmla="*/ 15 w 196"/>
                  <a:gd name="T9" fmla="*/ 16 h 371"/>
                  <a:gd name="T10" fmla="*/ 17 w 196"/>
                  <a:gd name="T11" fmla="*/ 18 h 371"/>
                  <a:gd name="T12" fmla="*/ 19 w 196"/>
                  <a:gd name="T13" fmla="*/ 22 h 371"/>
                  <a:gd name="T14" fmla="*/ 21 w 196"/>
                  <a:gd name="T15" fmla="*/ 25 h 371"/>
                  <a:gd name="T16" fmla="*/ 22 w 196"/>
                  <a:gd name="T17" fmla="*/ 27 h 371"/>
                  <a:gd name="T18" fmla="*/ 22 w 196"/>
                  <a:gd name="T19" fmla="*/ 31 h 371"/>
                  <a:gd name="T20" fmla="*/ 22 w 196"/>
                  <a:gd name="T21" fmla="*/ 34 h 371"/>
                  <a:gd name="T22" fmla="*/ 20 w 196"/>
                  <a:gd name="T23" fmla="*/ 37 h 371"/>
                  <a:gd name="T24" fmla="*/ 19 w 196"/>
                  <a:gd name="T25" fmla="*/ 38 h 371"/>
                  <a:gd name="T26" fmla="*/ 16 w 196"/>
                  <a:gd name="T27" fmla="*/ 40 h 371"/>
                  <a:gd name="T28" fmla="*/ 14 w 196"/>
                  <a:gd name="T29" fmla="*/ 41 h 371"/>
                  <a:gd name="T30" fmla="*/ 11 w 196"/>
                  <a:gd name="T31" fmla="*/ 41 h 371"/>
                  <a:gd name="T32" fmla="*/ 9 w 196"/>
                  <a:gd name="T33" fmla="*/ 41 h 371"/>
                  <a:gd name="T34" fmla="*/ 6 w 196"/>
                  <a:gd name="T35" fmla="*/ 40 h 371"/>
                  <a:gd name="T36" fmla="*/ 4 w 196"/>
                  <a:gd name="T37" fmla="*/ 39 h 371"/>
                  <a:gd name="T38" fmla="*/ 2 w 196"/>
                  <a:gd name="T39" fmla="*/ 37 h 371"/>
                  <a:gd name="T40" fmla="*/ 1 w 196"/>
                  <a:gd name="T41" fmla="*/ 35 h 371"/>
                  <a:gd name="T42" fmla="*/ 0 w 196"/>
                  <a:gd name="T43" fmla="*/ 33 h 371"/>
                  <a:gd name="T44" fmla="*/ 0 w 196"/>
                  <a:gd name="T45" fmla="*/ 30 h 371"/>
                  <a:gd name="T46" fmla="*/ 1 w 196"/>
                  <a:gd name="T47" fmla="*/ 27 h 371"/>
                  <a:gd name="T48" fmla="*/ 1 w 196"/>
                  <a:gd name="T49" fmla="*/ 24 h 371"/>
                  <a:gd name="T50" fmla="*/ 3 w 196"/>
                  <a:gd name="T51" fmla="*/ 21 h 371"/>
                  <a:gd name="T52" fmla="*/ 6 w 196"/>
                  <a:gd name="T53" fmla="*/ 18 h 371"/>
                  <a:gd name="T54" fmla="*/ 7 w 196"/>
                  <a:gd name="T55" fmla="*/ 16 h 371"/>
                  <a:gd name="T56" fmla="*/ 8 w 196"/>
                  <a:gd name="T57" fmla="*/ 13 h 371"/>
                  <a:gd name="T58" fmla="*/ 9 w 196"/>
                  <a:gd name="T59" fmla="*/ 10 h 371"/>
                  <a:gd name="T60" fmla="*/ 10 w 196"/>
                  <a:gd name="T61" fmla="*/ 6 h 371"/>
                  <a:gd name="T62" fmla="*/ 11 w 196"/>
                  <a:gd name="T63" fmla="*/ 0 h 37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1"/>
                  <a:gd name="T98" fmla="*/ 196 w 196"/>
                  <a:gd name="T99" fmla="*/ 371 h 37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1">
                    <a:moveTo>
                      <a:pt x="95" y="0"/>
                    </a:moveTo>
                    <a:lnTo>
                      <a:pt x="105" y="58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2"/>
                    </a:lnTo>
                    <a:lnTo>
                      <a:pt x="147" y="166"/>
                    </a:lnTo>
                    <a:lnTo>
                      <a:pt x="167" y="194"/>
                    </a:lnTo>
                    <a:lnTo>
                      <a:pt x="184" y="220"/>
                    </a:lnTo>
                    <a:lnTo>
                      <a:pt x="192" y="246"/>
                    </a:lnTo>
                    <a:lnTo>
                      <a:pt x="196" y="279"/>
                    </a:lnTo>
                    <a:lnTo>
                      <a:pt x="189" y="307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8"/>
                    </a:lnTo>
                    <a:lnTo>
                      <a:pt x="99" y="371"/>
                    </a:lnTo>
                    <a:lnTo>
                      <a:pt x="76" y="368"/>
                    </a:lnTo>
                    <a:lnTo>
                      <a:pt x="54" y="362"/>
                    </a:lnTo>
                    <a:lnTo>
                      <a:pt x="34" y="351"/>
                    </a:lnTo>
                    <a:lnTo>
                      <a:pt x="19" y="335"/>
                    </a:lnTo>
                    <a:lnTo>
                      <a:pt x="8" y="316"/>
                    </a:lnTo>
                    <a:lnTo>
                      <a:pt x="3" y="297"/>
                    </a:lnTo>
                    <a:lnTo>
                      <a:pt x="0" y="272"/>
                    </a:lnTo>
                    <a:lnTo>
                      <a:pt x="5" y="240"/>
                    </a:lnTo>
                    <a:lnTo>
                      <a:pt x="13" y="218"/>
                    </a:lnTo>
                    <a:lnTo>
                      <a:pt x="30" y="191"/>
                    </a:lnTo>
                    <a:lnTo>
                      <a:pt x="49" y="166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8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00" name="Freeform 17"/>
              <p:cNvSpPr>
                <a:spLocks/>
              </p:cNvSpPr>
              <p:nvPr/>
            </p:nvSpPr>
            <p:spPr bwMode="auto">
              <a:xfrm>
                <a:off x="4076" y="3593"/>
                <a:ext cx="66" cy="124"/>
              </a:xfrm>
              <a:custGeom>
                <a:avLst/>
                <a:gdLst>
                  <a:gd name="T0" fmla="*/ 11 w 196"/>
                  <a:gd name="T1" fmla="*/ 0 h 372"/>
                  <a:gd name="T2" fmla="*/ 12 w 196"/>
                  <a:gd name="T3" fmla="*/ 7 h 372"/>
                  <a:gd name="T4" fmla="*/ 12 w 196"/>
                  <a:gd name="T5" fmla="*/ 10 h 372"/>
                  <a:gd name="T6" fmla="*/ 14 w 196"/>
                  <a:gd name="T7" fmla="*/ 14 h 372"/>
                  <a:gd name="T8" fmla="*/ 15 w 196"/>
                  <a:gd name="T9" fmla="*/ 16 h 372"/>
                  <a:gd name="T10" fmla="*/ 17 w 196"/>
                  <a:gd name="T11" fmla="*/ 19 h 372"/>
                  <a:gd name="T12" fmla="*/ 19 w 196"/>
                  <a:gd name="T13" fmla="*/ 22 h 372"/>
                  <a:gd name="T14" fmla="*/ 21 w 196"/>
                  <a:gd name="T15" fmla="*/ 24 h 372"/>
                  <a:gd name="T16" fmla="*/ 22 w 196"/>
                  <a:gd name="T17" fmla="*/ 27 h 372"/>
                  <a:gd name="T18" fmla="*/ 22 w 196"/>
                  <a:gd name="T19" fmla="*/ 31 h 372"/>
                  <a:gd name="T20" fmla="*/ 22 w 196"/>
                  <a:gd name="T21" fmla="*/ 34 h 372"/>
                  <a:gd name="T22" fmla="*/ 20 w 196"/>
                  <a:gd name="T23" fmla="*/ 36 h 372"/>
                  <a:gd name="T24" fmla="*/ 19 w 196"/>
                  <a:gd name="T25" fmla="*/ 38 h 372"/>
                  <a:gd name="T26" fmla="*/ 16 w 196"/>
                  <a:gd name="T27" fmla="*/ 40 h 372"/>
                  <a:gd name="T28" fmla="*/ 14 w 196"/>
                  <a:gd name="T29" fmla="*/ 41 h 372"/>
                  <a:gd name="T30" fmla="*/ 11 w 196"/>
                  <a:gd name="T31" fmla="*/ 41 h 372"/>
                  <a:gd name="T32" fmla="*/ 9 w 196"/>
                  <a:gd name="T33" fmla="*/ 41 h 372"/>
                  <a:gd name="T34" fmla="*/ 6 w 196"/>
                  <a:gd name="T35" fmla="*/ 40 h 372"/>
                  <a:gd name="T36" fmla="*/ 4 w 196"/>
                  <a:gd name="T37" fmla="*/ 39 h 372"/>
                  <a:gd name="T38" fmla="*/ 2 w 196"/>
                  <a:gd name="T39" fmla="*/ 37 h 372"/>
                  <a:gd name="T40" fmla="*/ 1 w 196"/>
                  <a:gd name="T41" fmla="*/ 35 h 372"/>
                  <a:gd name="T42" fmla="*/ 0 w 196"/>
                  <a:gd name="T43" fmla="*/ 33 h 372"/>
                  <a:gd name="T44" fmla="*/ 0 w 196"/>
                  <a:gd name="T45" fmla="*/ 30 h 372"/>
                  <a:gd name="T46" fmla="*/ 1 w 196"/>
                  <a:gd name="T47" fmla="*/ 27 h 372"/>
                  <a:gd name="T48" fmla="*/ 1 w 196"/>
                  <a:gd name="T49" fmla="*/ 24 h 372"/>
                  <a:gd name="T50" fmla="*/ 3 w 196"/>
                  <a:gd name="T51" fmla="*/ 21 h 372"/>
                  <a:gd name="T52" fmla="*/ 6 w 196"/>
                  <a:gd name="T53" fmla="*/ 19 h 372"/>
                  <a:gd name="T54" fmla="*/ 7 w 196"/>
                  <a:gd name="T55" fmla="*/ 16 h 372"/>
                  <a:gd name="T56" fmla="*/ 8 w 196"/>
                  <a:gd name="T57" fmla="*/ 13 h 372"/>
                  <a:gd name="T58" fmla="*/ 9 w 196"/>
                  <a:gd name="T59" fmla="*/ 10 h 372"/>
                  <a:gd name="T60" fmla="*/ 10 w 196"/>
                  <a:gd name="T61" fmla="*/ 7 h 372"/>
                  <a:gd name="T62" fmla="*/ 11 w 196"/>
                  <a:gd name="T63" fmla="*/ 0 h 37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2"/>
                  <a:gd name="T98" fmla="*/ 196 w 196"/>
                  <a:gd name="T99" fmla="*/ 372 h 372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2">
                    <a:moveTo>
                      <a:pt x="95" y="0"/>
                    </a:moveTo>
                    <a:lnTo>
                      <a:pt x="105" y="59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3"/>
                    </a:lnTo>
                    <a:lnTo>
                      <a:pt x="147" y="167"/>
                    </a:lnTo>
                    <a:lnTo>
                      <a:pt x="167" y="195"/>
                    </a:lnTo>
                    <a:lnTo>
                      <a:pt x="184" y="220"/>
                    </a:lnTo>
                    <a:lnTo>
                      <a:pt x="192" y="247"/>
                    </a:lnTo>
                    <a:lnTo>
                      <a:pt x="196" y="279"/>
                    </a:lnTo>
                    <a:lnTo>
                      <a:pt x="189" y="308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9"/>
                    </a:lnTo>
                    <a:lnTo>
                      <a:pt x="99" y="372"/>
                    </a:lnTo>
                    <a:lnTo>
                      <a:pt x="76" y="369"/>
                    </a:lnTo>
                    <a:lnTo>
                      <a:pt x="54" y="363"/>
                    </a:lnTo>
                    <a:lnTo>
                      <a:pt x="34" y="351"/>
                    </a:lnTo>
                    <a:lnTo>
                      <a:pt x="19" y="336"/>
                    </a:lnTo>
                    <a:lnTo>
                      <a:pt x="8" y="317"/>
                    </a:lnTo>
                    <a:lnTo>
                      <a:pt x="3" y="298"/>
                    </a:lnTo>
                    <a:lnTo>
                      <a:pt x="0" y="272"/>
                    </a:lnTo>
                    <a:lnTo>
                      <a:pt x="5" y="242"/>
                    </a:lnTo>
                    <a:lnTo>
                      <a:pt x="13" y="219"/>
                    </a:lnTo>
                    <a:lnTo>
                      <a:pt x="30" y="191"/>
                    </a:lnTo>
                    <a:lnTo>
                      <a:pt x="49" y="167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9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3877889" y="711628"/>
            <a:ext cx="1850186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400" dirty="0">
                <a:latin typeface="Times New Roman" pitchFamily="18" charset="0"/>
              </a:rPr>
              <a:t>Potrava</a:t>
            </a:r>
          </a:p>
          <a:p>
            <a:pPr algn="ctr" eaLnBrk="0" hangingPunct="0"/>
            <a:r>
              <a:rPr lang="cs-CZ" sz="2400" dirty="0">
                <a:latin typeface="Times New Roman" pitchFamily="18" charset="0"/>
              </a:rPr>
              <a:t>50-350 </a:t>
            </a:r>
            <a:r>
              <a:rPr lang="cs-CZ" sz="2400" dirty="0" err="1">
                <a:latin typeface="Times New Roman" pitchFamily="18" charset="0"/>
              </a:rPr>
              <a:t>mmol</a:t>
            </a:r>
            <a:endParaRPr lang="cs-CZ" sz="2400" dirty="0">
              <a:latin typeface="Times New Roman" pitchFamily="18" charset="0"/>
            </a:endParaRPr>
          </a:p>
        </p:txBody>
      </p:sp>
      <p:grpSp>
        <p:nvGrpSpPr>
          <p:cNvPr id="7187" name="Group 19"/>
          <p:cNvGrpSpPr>
            <a:grpSpLocks/>
          </p:cNvGrpSpPr>
          <p:nvPr/>
        </p:nvGrpSpPr>
        <p:grpSpPr bwMode="auto">
          <a:xfrm>
            <a:off x="2810097" y="4638675"/>
            <a:ext cx="822325" cy="1022350"/>
            <a:chOff x="1064" y="3295"/>
            <a:chExt cx="518" cy="644"/>
          </a:xfrm>
        </p:grpSpPr>
        <p:graphicFrame>
          <p:nvGraphicFramePr>
            <p:cNvPr id="7172" name="Object 20"/>
            <p:cNvGraphicFramePr>
              <a:graphicFrameLocks noChangeAspect="1"/>
            </p:cNvGraphicFramePr>
            <p:nvPr/>
          </p:nvGraphicFramePr>
          <p:xfrm>
            <a:off x="1064" y="3295"/>
            <a:ext cx="518" cy="4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4" imgW="9134280" imgH="6848280" progId="">
                    <p:embed/>
                  </p:oleObj>
                </mc:Choice>
                <mc:Fallback>
                  <p:oleObj name="Clip" r:id="rId4" imgW="9134280" imgH="6848280" progId="">
                    <p:embed/>
                    <p:pic>
                      <p:nvPicPr>
                        <p:cNvPr id="7172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64" y="3295"/>
                          <a:ext cx="518" cy="45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195" name="Group 21"/>
            <p:cNvGrpSpPr>
              <a:grpSpLocks/>
            </p:cNvGrpSpPr>
            <p:nvPr/>
          </p:nvGrpSpPr>
          <p:grpSpPr bwMode="auto">
            <a:xfrm>
              <a:off x="1468" y="3737"/>
              <a:ext cx="47" cy="202"/>
              <a:chOff x="4076" y="3462"/>
              <a:chExt cx="66" cy="255"/>
            </a:xfrm>
          </p:grpSpPr>
          <p:sp>
            <p:nvSpPr>
              <p:cNvPr id="7196" name="Freeform 22"/>
              <p:cNvSpPr>
                <a:spLocks/>
              </p:cNvSpPr>
              <p:nvPr/>
            </p:nvSpPr>
            <p:spPr bwMode="auto">
              <a:xfrm>
                <a:off x="4076" y="3462"/>
                <a:ext cx="66" cy="124"/>
              </a:xfrm>
              <a:custGeom>
                <a:avLst/>
                <a:gdLst>
                  <a:gd name="T0" fmla="*/ 11 w 196"/>
                  <a:gd name="T1" fmla="*/ 0 h 371"/>
                  <a:gd name="T2" fmla="*/ 12 w 196"/>
                  <a:gd name="T3" fmla="*/ 6 h 371"/>
                  <a:gd name="T4" fmla="*/ 12 w 196"/>
                  <a:gd name="T5" fmla="*/ 10 h 371"/>
                  <a:gd name="T6" fmla="*/ 14 w 196"/>
                  <a:gd name="T7" fmla="*/ 14 h 371"/>
                  <a:gd name="T8" fmla="*/ 15 w 196"/>
                  <a:gd name="T9" fmla="*/ 16 h 371"/>
                  <a:gd name="T10" fmla="*/ 17 w 196"/>
                  <a:gd name="T11" fmla="*/ 18 h 371"/>
                  <a:gd name="T12" fmla="*/ 19 w 196"/>
                  <a:gd name="T13" fmla="*/ 22 h 371"/>
                  <a:gd name="T14" fmla="*/ 21 w 196"/>
                  <a:gd name="T15" fmla="*/ 25 h 371"/>
                  <a:gd name="T16" fmla="*/ 22 w 196"/>
                  <a:gd name="T17" fmla="*/ 27 h 371"/>
                  <a:gd name="T18" fmla="*/ 22 w 196"/>
                  <a:gd name="T19" fmla="*/ 31 h 371"/>
                  <a:gd name="T20" fmla="*/ 22 w 196"/>
                  <a:gd name="T21" fmla="*/ 34 h 371"/>
                  <a:gd name="T22" fmla="*/ 20 w 196"/>
                  <a:gd name="T23" fmla="*/ 37 h 371"/>
                  <a:gd name="T24" fmla="*/ 19 w 196"/>
                  <a:gd name="T25" fmla="*/ 38 h 371"/>
                  <a:gd name="T26" fmla="*/ 16 w 196"/>
                  <a:gd name="T27" fmla="*/ 40 h 371"/>
                  <a:gd name="T28" fmla="*/ 14 w 196"/>
                  <a:gd name="T29" fmla="*/ 41 h 371"/>
                  <a:gd name="T30" fmla="*/ 11 w 196"/>
                  <a:gd name="T31" fmla="*/ 41 h 371"/>
                  <a:gd name="T32" fmla="*/ 9 w 196"/>
                  <a:gd name="T33" fmla="*/ 41 h 371"/>
                  <a:gd name="T34" fmla="*/ 6 w 196"/>
                  <a:gd name="T35" fmla="*/ 40 h 371"/>
                  <a:gd name="T36" fmla="*/ 4 w 196"/>
                  <a:gd name="T37" fmla="*/ 39 h 371"/>
                  <a:gd name="T38" fmla="*/ 2 w 196"/>
                  <a:gd name="T39" fmla="*/ 37 h 371"/>
                  <a:gd name="T40" fmla="*/ 1 w 196"/>
                  <a:gd name="T41" fmla="*/ 35 h 371"/>
                  <a:gd name="T42" fmla="*/ 0 w 196"/>
                  <a:gd name="T43" fmla="*/ 33 h 371"/>
                  <a:gd name="T44" fmla="*/ 0 w 196"/>
                  <a:gd name="T45" fmla="*/ 30 h 371"/>
                  <a:gd name="T46" fmla="*/ 1 w 196"/>
                  <a:gd name="T47" fmla="*/ 27 h 371"/>
                  <a:gd name="T48" fmla="*/ 1 w 196"/>
                  <a:gd name="T49" fmla="*/ 24 h 371"/>
                  <a:gd name="T50" fmla="*/ 3 w 196"/>
                  <a:gd name="T51" fmla="*/ 21 h 371"/>
                  <a:gd name="T52" fmla="*/ 6 w 196"/>
                  <a:gd name="T53" fmla="*/ 18 h 371"/>
                  <a:gd name="T54" fmla="*/ 7 w 196"/>
                  <a:gd name="T55" fmla="*/ 16 h 371"/>
                  <a:gd name="T56" fmla="*/ 8 w 196"/>
                  <a:gd name="T57" fmla="*/ 13 h 371"/>
                  <a:gd name="T58" fmla="*/ 9 w 196"/>
                  <a:gd name="T59" fmla="*/ 10 h 371"/>
                  <a:gd name="T60" fmla="*/ 10 w 196"/>
                  <a:gd name="T61" fmla="*/ 6 h 371"/>
                  <a:gd name="T62" fmla="*/ 11 w 196"/>
                  <a:gd name="T63" fmla="*/ 0 h 37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1"/>
                  <a:gd name="T98" fmla="*/ 196 w 196"/>
                  <a:gd name="T99" fmla="*/ 371 h 37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1">
                    <a:moveTo>
                      <a:pt x="95" y="0"/>
                    </a:moveTo>
                    <a:lnTo>
                      <a:pt x="105" y="58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2"/>
                    </a:lnTo>
                    <a:lnTo>
                      <a:pt x="147" y="166"/>
                    </a:lnTo>
                    <a:lnTo>
                      <a:pt x="167" y="194"/>
                    </a:lnTo>
                    <a:lnTo>
                      <a:pt x="184" y="220"/>
                    </a:lnTo>
                    <a:lnTo>
                      <a:pt x="192" y="246"/>
                    </a:lnTo>
                    <a:lnTo>
                      <a:pt x="196" y="279"/>
                    </a:lnTo>
                    <a:lnTo>
                      <a:pt x="189" y="307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8"/>
                    </a:lnTo>
                    <a:lnTo>
                      <a:pt x="99" y="371"/>
                    </a:lnTo>
                    <a:lnTo>
                      <a:pt x="76" y="368"/>
                    </a:lnTo>
                    <a:lnTo>
                      <a:pt x="54" y="362"/>
                    </a:lnTo>
                    <a:lnTo>
                      <a:pt x="34" y="351"/>
                    </a:lnTo>
                    <a:lnTo>
                      <a:pt x="19" y="335"/>
                    </a:lnTo>
                    <a:lnTo>
                      <a:pt x="8" y="316"/>
                    </a:lnTo>
                    <a:lnTo>
                      <a:pt x="3" y="297"/>
                    </a:lnTo>
                    <a:lnTo>
                      <a:pt x="0" y="272"/>
                    </a:lnTo>
                    <a:lnTo>
                      <a:pt x="5" y="240"/>
                    </a:lnTo>
                    <a:lnTo>
                      <a:pt x="13" y="218"/>
                    </a:lnTo>
                    <a:lnTo>
                      <a:pt x="30" y="191"/>
                    </a:lnTo>
                    <a:lnTo>
                      <a:pt x="49" y="166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8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97" name="Freeform 23"/>
              <p:cNvSpPr>
                <a:spLocks/>
              </p:cNvSpPr>
              <p:nvPr/>
            </p:nvSpPr>
            <p:spPr bwMode="auto">
              <a:xfrm>
                <a:off x="4076" y="3593"/>
                <a:ext cx="66" cy="124"/>
              </a:xfrm>
              <a:custGeom>
                <a:avLst/>
                <a:gdLst>
                  <a:gd name="T0" fmla="*/ 11 w 196"/>
                  <a:gd name="T1" fmla="*/ 0 h 372"/>
                  <a:gd name="T2" fmla="*/ 12 w 196"/>
                  <a:gd name="T3" fmla="*/ 7 h 372"/>
                  <a:gd name="T4" fmla="*/ 12 w 196"/>
                  <a:gd name="T5" fmla="*/ 10 h 372"/>
                  <a:gd name="T6" fmla="*/ 14 w 196"/>
                  <a:gd name="T7" fmla="*/ 14 h 372"/>
                  <a:gd name="T8" fmla="*/ 15 w 196"/>
                  <a:gd name="T9" fmla="*/ 16 h 372"/>
                  <a:gd name="T10" fmla="*/ 17 w 196"/>
                  <a:gd name="T11" fmla="*/ 19 h 372"/>
                  <a:gd name="T12" fmla="*/ 19 w 196"/>
                  <a:gd name="T13" fmla="*/ 22 h 372"/>
                  <a:gd name="T14" fmla="*/ 21 w 196"/>
                  <a:gd name="T15" fmla="*/ 24 h 372"/>
                  <a:gd name="T16" fmla="*/ 22 w 196"/>
                  <a:gd name="T17" fmla="*/ 27 h 372"/>
                  <a:gd name="T18" fmla="*/ 22 w 196"/>
                  <a:gd name="T19" fmla="*/ 31 h 372"/>
                  <a:gd name="T20" fmla="*/ 22 w 196"/>
                  <a:gd name="T21" fmla="*/ 34 h 372"/>
                  <a:gd name="T22" fmla="*/ 20 w 196"/>
                  <a:gd name="T23" fmla="*/ 36 h 372"/>
                  <a:gd name="T24" fmla="*/ 19 w 196"/>
                  <a:gd name="T25" fmla="*/ 38 h 372"/>
                  <a:gd name="T26" fmla="*/ 16 w 196"/>
                  <a:gd name="T27" fmla="*/ 40 h 372"/>
                  <a:gd name="T28" fmla="*/ 14 w 196"/>
                  <a:gd name="T29" fmla="*/ 41 h 372"/>
                  <a:gd name="T30" fmla="*/ 11 w 196"/>
                  <a:gd name="T31" fmla="*/ 41 h 372"/>
                  <a:gd name="T32" fmla="*/ 9 w 196"/>
                  <a:gd name="T33" fmla="*/ 41 h 372"/>
                  <a:gd name="T34" fmla="*/ 6 w 196"/>
                  <a:gd name="T35" fmla="*/ 40 h 372"/>
                  <a:gd name="T36" fmla="*/ 4 w 196"/>
                  <a:gd name="T37" fmla="*/ 39 h 372"/>
                  <a:gd name="T38" fmla="*/ 2 w 196"/>
                  <a:gd name="T39" fmla="*/ 37 h 372"/>
                  <a:gd name="T40" fmla="*/ 1 w 196"/>
                  <a:gd name="T41" fmla="*/ 35 h 372"/>
                  <a:gd name="T42" fmla="*/ 0 w 196"/>
                  <a:gd name="T43" fmla="*/ 33 h 372"/>
                  <a:gd name="T44" fmla="*/ 0 w 196"/>
                  <a:gd name="T45" fmla="*/ 30 h 372"/>
                  <a:gd name="T46" fmla="*/ 1 w 196"/>
                  <a:gd name="T47" fmla="*/ 27 h 372"/>
                  <a:gd name="T48" fmla="*/ 1 w 196"/>
                  <a:gd name="T49" fmla="*/ 24 h 372"/>
                  <a:gd name="T50" fmla="*/ 3 w 196"/>
                  <a:gd name="T51" fmla="*/ 21 h 372"/>
                  <a:gd name="T52" fmla="*/ 6 w 196"/>
                  <a:gd name="T53" fmla="*/ 19 h 372"/>
                  <a:gd name="T54" fmla="*/ 7 w 196"/>
                  <a:gd name="T55" fmla="*/ 16 h 372"/>
                  <a:gd name="T56" fmla="*/ 8 w 196"/>
                  <a:gd name="T57" fmla="*/ 13 h 372"/>
                  <a:gd name="T58" fmla="*/ 9 w 196"/>
                  <a:gd name="T59" fmla="*/ 10 h 372"/>
                  <a:gd name="T60" fmla="*/ 10 w 196"/>
                  <a:gd name="T61" fmla="*/ 7 h 372"/>
                  <a:gd name="T62" fmla="*/ 11 w 196"/>
                  <a:gd name="T63" fmla="*/ 0 h 37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2"/>
                  <a:gd name="T98" fmla="*/ 196 w 196"/>
                  <a:gd name="T99" fmla="*/ 372 h 372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2">
                    <a:moveTo>
                      <a:pt x="95" y="0"/>
                    </a:moveTo>
                    <a:lnTo>
                      <a:pt x="105" y="59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3"/>
                    </a:lnTo>
                    <a:lnTo>
                      <a:pt x="147" y="167"/>
                    </a:lnTo>
                    <a:lnTo>
                      <a:pt x="167" y="195"/>
                    </a:lnTo>
                    <a:lnTo>
                      <a:pt x="184" y="220"/>
                    </a:lnTo>
                    <a:lnTo>
                      <a:pt x="192" y="247"/>
                    </a:lnTo>
                    <a:lnTo>
                      <a:pt x="196" y="279"/>
                    </a:lnTo>
                    <a:lnTo>
                      <a:pt x="189" y="308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9"/>
                    </a:lnTo>
                    <a:lnTo>
                      <a:pt x="99" y="372"/>
                    </a:lnTo>
                    <a:lnTo>
                      <a:pt x="76" y="369"/>
                    </a:lnTo>
                    <a:lnTo>
                      <a:pt x="54" y="363"/>
                    </a:lnTo>
                    <a:lnTo>
                      <a:pt x="34" y="351"/>
                    </a:lnTo>
                    <a:lnTo>
                      <a:pt x="19" y="336"/>
                    </a:lnTo>
                    <a:lnTo>
                      <a:pt x="8" y="317"/>
                    </a:lnTo>
                    <a:lnTo>
                      <a:pt x="3" y="298"/>
                    </a:lnTo>
                    <a:lnTo>
                      <a:pt x="0" y="272"/>
                    </a:lnTo>
                    <a:lnTo>
                      <a:pt x="5" y="242"/>
                    </a:lnTo>
                    <a:lnTo>
                      <a:pt x="13" y="219"/>
                    </a:lnTo>
                    <a:lnTo>
                      <a:pt x="30" y="191"/>
                    </a:lnTo>
                    <a:lnTo>
                      <a:pt x="49" y="167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9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</p:grpSp>
      <p:grpSp>
        <p:nvGrpSpPr>
          <p:cNvPr id="7188" name="Group 24"/>
          <p:cNvGrpSpPr>
            <a:grpSpLocks/>
          </p:cNvGrpSpPr>
          <p:nvPr/>
        </p:nvGrpSpPr>
        <p:grpSpPr bwMode="auto">
          <a:xfrm>
            <a:off x="4725989" y="4760913"/>
            <a:ext cx="822325" cy="1022350"/>
            <a:chOff x="1064" y="3295"/>
            <a:chExt cx="518" cy="644"/>
          </a:xfrm>
        </p:grpSpPr>
        <p:graphicFrame>
          <p:nvGraphicFramePr>
            <p:cNvPr id="7171" name="Object 25"/>
            <p:cNvGraphicFramePr>
              <a:graphicFrameLocks noChangeAspect="1"/>
            </p:cNvGraphicFramePr>
            <p:nvPr/>
          </p:nvGraphicFramePr>
          <p:xfrm>
            <a:off x="1064" y="3295"/>
            <a:ext cx="518" cy="4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4" imgW="9134280" imgH="6848280" progId="">
                    <p:embed/>
                  </p:oleObj>
                </mc:Choice>
                <mc:Fallback>
                  <p:oleObj name="Clip" r:id="rId4" imgW="9134280" imgH="6848280" progId="">
                    <p:embed/>
                    <p:pic>
                      <p:nvPicPr>
                        <p:cNvPr id="7171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64" y="3295"/>
                          <a:ext cx="518" cy="45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192" name="Group 26"/>
            <p:cNvGrpSpPr>
              <a:grpSpLocks/>
            </p:cNvGrpSpPr>
            <p:nvPr/>
          </p:nvGrpSpPr>
          <p:grpSpPr bwMode="auto">
            <a:xfrm>
              <a:off x="1468" y="3737"/>
              <a:ext cx="47" cy="202"/>
              <a:chOff x="4076" y="3462"/>
              <a:chExt cx="66" cy="255"/>
            </a:xfrm>
          </p:grpSpPr>
          <p:sp>
            <p:nvSpPr>
              <p:cNvPr id="7193" name="Freeform 27"/>
              <p:cNvSpPr>
                <a:spLocks/>
              </p:cNvSpPr>
              <p:nvPr/>
            </p:nvSpPr>
            <p:spPr bwMode="auto">
              <a:xfrm>
                <a:off x="4076" y="3462"/>
                <a:ext cx="66" cy="124"/>
              </a:xfrm>
              <a:custGeom>
                <a:avLst/>
                <a:gdLst>
                  <a:gd name="T0" fmla="*/ 11 w 196"/>
                  <a:gd name="T1" fmla="*/ 0 h 371"/>
                  <a:gd name="T2" fmla="*/ 12 w 196"/>
                  <a:gd name="T3" fmla="*/ 6 h 371"/>
                  <a:gd name="T4" fmla="*/ 12 w 196"/>
                  <a:gd name="T5" fmla="*/ 10 h 371"/>
                  <a:gd name="T6" fmla="*/ 14 w 196"/>
                  <a:gd name="T7" fmla="*/ 14 h 371"/>
                  <a:gd name="T8" fmla="*/ 15 w 196"/>
                  <a:gd name="T9" fmla="*/ 16 h 371"/>
                  <a:gd name="T10" fmla="*/ 17 w 196"/>
                  <a:gd name="T11" fmla="*/ 18 h 371"/>
                  <a:gd name="T12" fmla="*/ 19 w 196"/>
                  <a:gd name="T13" fmla="*/ 22 h 371"/>
                  <a:gd name="T14" fmla="*/ 21 w 196"/>
                  <a:gd name="T15" fmla="*/ 25 h 371"/>
                  <a:gd name="T16" fmla="*/ 22 w 196"/>
                  <a:gd name="T17" fmla="*/ 27 h 371"/>
                  <a:gd name="T18" fmla="*/ 22 w 196"/>
                  <a:gd name="T19" fmla="*/ 31 h 371"/>
                  <a:gd name="T20" fmla="*/ 22 w 196"/>
                  <a:gd name="T21" fmla="*/ 34 h 371"/>
                  <a:gd name="T22" fmla="*/ 20 w 196"/>
                  <a:gd name="T23" fmla="*/ 37 h 371"/>
                  <a:gd name="T24" fmla="*/ 19 w 196"/>
                  <a:gd name="T25" fmla="*/ 38 h 371"/>
                  <a:gd name="T26" fmla="*/ 16 w 196"/>
                  <a:gd name="T27" fmla="*/ 40 h 371"/>
                  <a:gd name="T28" fmla="*/ 14 w 196"/>
                  <a:gd name="T29" fmla="*/ 41 h 371"/>
                  <a:gd name="T30" fmla="*/ 11 w 196"/>
                  <a:gd name="T31" fmla="*/ 41 h 371"/>
                  <a:gd name="T32" fmla="*/ 9 w 196"/>
                  <a:gd name="T33" fmla="*/ 41 h 371"/>
                  <a:gd name="T34" fmla="*/ 6 w 196"/>
                  <a:gd name="T35" fmla="*/ 40 h 371"/>
                  <a:gd name="T36" fmla="*/ 4 w 196"/>
                  <a:gd name="T37" fmla="*/ 39 h 371"/>
                  <a:gd name="T38" fmla="*/ 2 w 196"/>
                  <a:gd name="T39" fmla="*/ 37 h 371"/>
                  <a:gd name="T40" fmla="*/ 1 w 196"/>
                  <a:gd name="T41" fmla="*/ 35 h 371"/>
                  <a:gd name="T42" fmla="*/ 0 w 196"/>
                  <a:gd name="T43" fmla="*/ 33 h 371"/>
                  <a:gd name="T44" fmla="*/ 0 w 196"/>
                  <a:gd name="T45" fmla="*/ 30 h 371"/>
                  <a:gd name="T46" fmla="*/ 1 w 196"/>
                  <a:gd name="T47" fmla="*/ 27 h 371"/>
                  <a:gd name="T48" fmla="*/ 1 w 196"/>
                  <a:gd name="T49" fmla="*/ 24 h 371"/>
                  <a:gd name="T50" fmla="*/ 3 w 196"/>
                  <a:gd name="T51" fmla="*/ 21 h 371"/>
                  <a:gd name="T52" fmla="*/ 6 w 196"/>
                  <a:gd name="T53" fmla="*/ 18 h 371"/>
                  <a:gd name="T54" fmla="*/ 7 w 196"/>
                  <a:gd name="T55" fmla="*/ 16 h 371"/>
                  <a:gd name="T56" fmla="*/ 8 w 196"/>
                  <a:gd name="T57" fmla="*/ 13 h 371"/>
                  <a:gd name="T58" fmla="*/ 9 w 196"/>
                  <a:gd name="T59" fmla="*/ 10 h 371"/>
                  <a:gd name="T60" fmla="*/ 10 w 196"/>
                  <a:gd name="T61" fmla="*/ 6 h 371"/>
                  <a:gd name="T62" fmla="*/ 11 w 196"/>
                  <a:gd name="T63" fmla="*/ 0 h 37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1"/>
                  <a:gd name="T98" fmla="*/ 196 w 196"/>
                  <a:gd name="T99" fmla="*/ 371 h 37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1">
                    <a:moveTo>
                      <a:pt x="95" y="0"/>
                    </a:moveTo>
                    <a:lnTo>
                      <a:pt x="105" y="58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2"/>
                    </a:lnTo>
                    <a:lnTo>
                      <a:pt x="147" y="166"/>
                    </a:lnTo>
                    <a:lnTo>
                      <a:pt x="167" y="194"/>
                    </a:lnTo>
                    <a:lnTo>
                      <a:pt x="184" y="220"/>
                    </a:lnTo>
                    <a:lnTo>
                      <a:pt x="192" y="246"/>
                    </a:lnTo>
                    <a:lnTo>
                      <a:pt x="196" y="279"/>
                    </a:lnTo>
                    <a:lnTo>
                      <a:pt x="189" y="307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8"/>
                    </a:lnTo>
                    <a:lnTo>
                      <a:pt x="99" y="371"/>
                    </a:lnTo>
                    <a:lnTo>
                      <a:pt x="76" y="368"/>
                    </a:lnTo>
                    <a:lnTo>
                      <a:pt x="54" y="362"/>
                    </a:lnTo>
                    <a:lnTo>
                      <a:pt x="34" y="351"/>
                    </a:lnTo>
                    <a:lnTo>
                      <a:pt x="19" y="335"/>
                    </a:lnTo>
                    <a:lnTo>
                      <a:pt x="8" y="316"/>
                    </a:lnTo>
                    <a:lnTo>
                      <a:pt x="3" y="297"/>
                    </a:lnTo>
                    <a:lnTo>
                      <a:pt x="0" y="272"/>
                    </a:lnTo>
                    <a:lnTo>
                      <a:pt x="5" y="240"/>
                    </a:lnTo>
                    <a:lnTo>
                      <a:pt x="13" y="218"/>
                    </a:lnTo>
                    <a:lnTo>
                      <a:pt x="30" y="191"/>
                    </a:lnTo>
                    <a:lnTo>
                      <a:pt x="49" y="166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8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94" name="Freeform 28"/>
              <p:cNvSpPr>
                <a:spLocks/>
              </p:cNvSpPr>
              <p:nvPr/>
            </p:nvSpPr>
            <p:spPr bwMode="auto">
              <a:xfrm>
                <a:off x="4076" y="3593"/>
                <a:ext cx="66" cy="124"/>
              </a:xfrm>
              <a:custGeom>
                <a:avLst/>
                <a:gdLst>
                  <a:gd name="T0" fmla="*/ 11 w 196"/>
                  <a:gd name="T1" fmla="*/ 0 h 372"/>
                  <a:gd name="T2" fmla="*/ 12 w 196"/>
                  <a:gd name="T3" fmla="*/ 7 h 372"/>
                  <a:gd name="T4" fmla="*/ 12 w 196"/>
                  <a:gd name="T5" fmla="*/ 10 h 372"/>
                  <a:gd name="T6" fmla="*/ 14 w 196"/>
                  <a:gd name="T7" fmla="*/ 14 h 372"/>
                  <a:gd name="T8" fmla="*/ 15 w 196"/>
                  <a:gd name="T9" fmla="*/ 16 h 372"/>
                  <a:gd name="T10" fmla="*/ 17 w 196"/>
                  <a:gd name="T11" fmla="*/ 19 h 372"/>
                  <a:gd name="T12" fmla="*/ 19 w 196"/>
                  <a:gd name="T13" fmla="*/ 22 h 372"/>
                  <a:gd name="T14" fmla="*/ 21 w 196"/>
                  <a:gd name="T15" fmla="*/ 24 h 372"/>
                  <a:gd name="T16" fmla="*/ 22 w 196"/>
                  <a:gd name="T17" fmla="*/ 27 h 372"/>
                  <a:gd name="T18" fmla="*/ 22 w 196"/>
                  <a:gd name="T19" fmla="*/ 31 h 372"/>
                  <a:gd name="T20" fmla="*/ 22 w 196"/>
                  <a:gd name="T21" fmla="*/ 34 h 372"/>
                  <a:gd name="T22" fmla="*/ 20 w 196"/>
                  <a:gd name="T23" fmla="*/ 36 h 372"/>
                  <a:gd name="T24" fmla="*/ 19 w 196"/>
                  <a:gd name="T25" fmla="*/ 38 h 372"/>
                  <a:gd name="T26" fmla="*/ 16 w 196"/>
                  <a:gd name="T27" fmla="*/ 40 h 372"/>
                  <a:gd name="T28" fmla="*/ 14 w 196"/>
                  <a:gd name="T29" fmla="*/ 41 h 372"/>
                  <a:gd name="T30" fmla="*/ 11 w 196"/>
                  <a:gd name="T31" fmla="*/ 41 h 372"/>
                  <a:gd name="T32" fmla="*/ 9 w 196"/>
                  <a:gd name="T33" fmla="*/ 41 h 372"/>
                  <a:gd name="T34" fmla="*/ 6 w 196"/>
                  <a:gd name="T35" fmla="*/ 40 h 372"/>
                  <a:gd name="T36" fmla="*/ 4 w 196"/>
                  <a:gd name="T37" fmla="*/ 39 h 372"/>
                  <a:gd name="T38" fmla="*/ 2 w 196"/>
                  <a:gd name="T39" fmla="*/ 37 h 372"/>
                  <a:gd name="T40" fmla="*/ 1 w 196"/>
                  <a:gd name="T41" fmla="*/ 35 h 372"/>
                  <a:gd name="T42" fmla="*/ 0 w 196"/>
                  <a:gd name="T43" fmla="*/ 33 h 372"/>
                  <a:gd name="T44" fmla="*/ 0 w 196"/>
                  <a:gd name="T45" fmla="*/ 30 h 372"/>
                  <a:gd name="T46" fmla="*/ 1 w 196"/>
                  <a:gd name="T47" fmla="*/ 27 h 372"/>
                  <a:gd name="T48" fmla="*/ 1 w 196"/>
                  <a:gd name="T49" fmla="*/ 24 h 372"/>
                  <a:gd name="T50" fmla="*/ 3 w 196"/>
                  <a:gd name="T51" fmla="*/ 21 h 372"/>
                  <a:gd name="T52" fmla="*/ 6 w 196"/>
                  <a:gd name="T53" fmla="*/ 19 h 372"/>
                  <a:gd name="T54" fmla="*/ 7 w 196"/>
                  <a:gd name="T55" fmla="*/ 16 h 372"/>
                  <a:gd name="T56" fmla="*/ 8 w 196"/>
                  <a:gd name="T57" fmla="*/ 13 h 372"/>
                  <a:gd name="T58" fmla="*/ 9 w 196"/>
                  <a:gd name="T59" fmla="*/ 10 h 372"/>
                  <a:gd name="T60" fmla="*/ 10 w 196"/>
                  <a:gd name="T61" fmla="*/ 7 h 372"/>
                  <a:gd name="T62" fmla="*/ 11 w 196"/>
                  <a:gd name="T63" fmla="*/ 0 h 37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6"/>
                  <a:gd name="T97" fmla="*/ 0 h 372"/>
                  <a:gd name="T98" fmla="*/ 196 w 196"/>
                  <a:gd name="T99" fmla="*/ 372 h 372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6" h="372">
                    <a:moveTo>
                      <a:pt x="95" y="0"/>
                    </a:moveTo>
                    <a:lnTo>
                      <a:pt x="105" y="59"/>
                    </a:lnTo>
                    <a:lnTo>
                      <a:pt x="111" y="88"/>
                    </a:lnTo>
                    <a:lnTo>
                      <a:pt x="121" y="122"/>
                    </a:lnTo>
                    <a:lnTo>
                      <a:pt x="132" y="143"/>
                    </a:lnTo>
                    <a:lnTo>
                      <a:pt x="147" y="167"/>
                    </a:lnTo>
                    <a:lnTo>
                      <a:pt x="167" y="195"/>
                    </a:lnTo>
                    <a:lnTo>
                      <a:pt x="184" y="220"/>
                    </a:lnTo>
                    <a:lnTo>
                      <a:pt x="192" y="247"/>
                    </a:lnTo>
                    <a:lnTo>
                      <a:pt x="196" y="279"/>
                    </a:lnTo>
                    <a:lnTo>
                      <a:pt x="189" y="308"/>
                    </a:lnTo>
                    <a:lnTo>
                      <a:pt x="178" y="328"/>
                    </a:lnTo>
                    <a:lnTo>
                      <a:pt x="162" y="345"/>
                    </a:lnTo>
                    <a:lnTo>
                      <a:pt x="141" y="361"/>
                    </a:lnTo>
                    <a:lnTo>
                      <a:pt x="121" y="369"/>
                    </a:lnTo>
                    <a:lnTo>
                      <a:pt x="99" y="372"/>
                    </a:lnTo>
                    <a:lnTo>
                      <a:pt x="76" y="369"/>
                    </a:lnTo>
                    <a:lnTo>
                      <a:pt x="54" y="363"/>
                    </a:lnTo>
                    <a:lnTo>
                      <a:pt x="34" y="351"/>
                    </a:lnTo>
                    <a:lnTo>
                      <a:pt x="19" y="336"/>
                    </a:lnTo>
                    <a:lnTo>
                      <a:pt x="8" y="317"/>
                    </a:lnTo>
                    <a:lnTo>
                      <a:pt x="3" y="298"/>
                    </a:lnTo>
                    <a:lnTo>
                      <a:pt x="0" y="272"/>
                    </a:lnTo>
                    <a:lnTo>
                      <a:pt x="5" y="242"/>
                    </a:lnTo>
                    <a:lnTo>
                      <a:pt x="13" y="219"/>
                    </a:lnTo>
                    <a:lnTo>
                      <a:pt x="30" y="191"/>
                    </a:lnTo>
                    <a:lnTo>
                      <a:pt x="49" y="167"/>
                    </a:lnTo>
                    <a:lnTo>
                      <a:pt x="62" y="141"/>
                    </a:lnTo>
                    <a:lnTo>
                      <a:pt x="72" y="120"/>
                    </a:lnTo>
                    <a:lnTo>
                      <a:pt x="81" y="90"/>
                    </a:lnTo>
                    <a:lnTo>
                      <a:pt x="86" y="59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7189" name="Text Box 29"/>
          <p:cNvSpPr txBox="1">
            <a:spLocks noChangeArrowheads="1"/>
          </p:cNvSpPr>
          <p:nvPr/>
        </p:nvSpPr>
        <p:spPr bwMode="auto">
          <a:xfrm>
            <a:off x="2517622" y="5664628"/>
            <a:ext cx="1850186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400" dirty="0">
                <a:latin typeface="Times New Roman" pitchFamily="18" charset="0"/>
              </a:rPr>
              <a:t>Moč</a:t>
            </a:r>
          </a:p>
          <a:p>
            <a:pPr algn="ctr" eaLnBrk="0" hangingPunct="0"/>
            <a:r>
              <a:rPr lang="cs-CZ" sz="2400" dirty="0">
                <a:latin typeface="Times New Roman" pitchFamily="18" charset="0"/>
              </a:rPr>
              <a:t>50-350 </a:t>
            </a:r>
            <a:r>
              <a:rPr lang="cs-CZ" sz="2400" dirty="0" err="1">
                <a:latin typeface="Times New Roman" pitchFamily="18" charset="0"/>
              </a:rPr>
              <a:t>mmol</a:t>
            </a:r>
            <a:endParaRPr lang="cs-CZ" sz="2400" dirty="0">
              <a:latin typeface="Times New Roman" pitchFamily="18" charset="0"/>
            </a:endParaRPr>
          </a:p>
        </p:txBody>
      </p:sp>
      <p:sp>
        <p:nvSpPr>
          <p:cNvPr id="7190" name="Text Box 30"/>
          <p:cNvSpPr txBox="1">
            <a:spLocks noChangeArrowheads="1"/>
          </p:cNvSpPr>
          <p:nvPr/>
        </p:nvSpPr>
        <p:spPr bwMode="auto">
          <a:xfrm>
            <a:off x="4758506" y="5824965"/>
            <a:ext cx="128592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400">
                <a:latin typeface="Times New Roman" pitchFamily="18" charset="0"/>
              </a:rPr>
              <a:t>Stolice</a:t>
            </a:r>
          </a:p>
          <a:p>
            <a:pPr algn="ctr" eaLnBrk="0" hangingPunct="0"/>
            <a:r>
              <a:rPr lang="cs-CZ" sz="2400">
                <a:latin typeface="Times New Roman" pitchFamily="18" charset="0"/>
              </a:rPr>
              <a:t>10 mmol</a:t>
            </a:r>
          </a:p>
        </p:txBody>
      </p:sp>
      <p:sp>
        <p:nvSpPr>
          <p:cNvPr id="7191" name="Text Box 31"/>
          <p:cNvSpPr txBox="1">
            <a:spLocks noChangeArrowheads="1"/>
          </p:cNvSpPr>
          <p:nvPr/>
        </p:nvSpPr>
        <p:spPr bwMode="auto">
          <a:xfrm>
            <a:off x="6544443" y="5623353"/>
            <a:ext cx="128592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cs-CZ" sz="2400">
                <a:latin typeface="Times New Roman" pitchFamily="18" charset="0"/>
              </a:rPr>
              <a:t>Pot</a:t>
            </a:r>
          </a:p>
          <a:p>
            <a:pPr algn="ctr" eaLnBrk="0" hangingPunct="0"/>
            <a:r>
              <a:rPr lang="cs-CZ" sz="2400">
                <a:latin typeface="Times New Roman" pitchFamily="18" charset="0"/>
              </a:rPr>
              <a:t>10 mmol</a:t>
            </a:r>
          </a:p>
        </p:txBody>
      </p:sp>
      <p:graphicFrame>
        <p:nvGraphicFramePr>
          <p:cNvPr id="7170" name="Object 32"/>
          <p:cNvGraphicFramePr>
            <a:graphicFrameLocks noChangeAspect="1"/>
          </p:cNvGraphicFramePr>
          <p:nvPr/>
        </p:nvGraphicFramePr>
        <p:xfrm>
          <a:off x="8081964" y="260351"/>
          <a:ext cx="2155825" cy="192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6" imgW="1785960" imgH="1429560" progId="">
                  <p:embed/>
                </p:oleObj>
              </mc:Choice>
              <mc:Fallback>
                <p:oleObj name="Clip" r:id="rId6" imgW="1785960" imgH="1429560" progId="">
                  <p:embed/>
                  <p:pic>
                    <p:nvPicPr>
                      <p:cNvPr id="717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1964" y="260351"/>
                        <a:ext cx="2155825" cy="192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hlinkClick r:id="rId8" action="ppaction://hlinksldjump"/>
            <a:extLst>
              <a:ext uri="{FF2B5EF4-FFF2-40B4-BE49-F238E27FC236}">
                <a16:creationId xmlns:a16="http://schemas.microsoft.com/office/drawing/2014/main" id="{CCD86580-9F64-B4FD-A2CA-93FA1C108F5D}"/>
              </a:ext>
            </a:extLst>
          </p:cNvPr>
          <p:cNvSpPr txBox="1"/>
          <p:nvPr/>
        </p:nvSpPr>
        <p:spPr>
          <a:xfrm>
            <a:off x="0" y="6506568"/>
            <a:ext cx="165942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Zpět na obsah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99773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1.628"/>
  <p:tag name="ISPRING_SLIDE_ID_2" val="{ABA80999-0A53-4999-9C72-19C36B352715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45.074"/>
  <p:tag name="TIMING" val="|13.396|0.465|15.638|5.84|3.97"/>
  <p:tag name="ISPRING_SLIDE_ID_2" val="{6B57404F-1DD2-4991-A260-E6909DBB7E5B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58.533"/>
  <p:tag name="TIMING" val="|5.962|2.968|14.25|7.549|2.141|2.565|4.42"/>
  <p:tag name="ISPRING_SLIDE_ID_2" val="{B68D0FB2-A02F-4E5F-A32C-2C3A67FD1743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57.908"/>
  <p:tag name="TIMING" val="|3.35|1.025|7.713|3.646|2.166|7.03|5.716|8.351|3.896|1.513|1.308|5.63"/>
  <p:tag name="ISPRING_SLIDE_ID_2" val="{1515D9C7-41A2-4A7E-97A4-55B4B88FFF75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73.839"/>
  <p:tag name="TIMING" val="|9.375|34.498|10.97|0.161|17.608|1.175|5.396"/>
  <p:tag name="ISPRING_SLIDE_ID_2" val="{D2A1FBB0-3AB5-49F8-A461-FB54A79C5616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6.578"/>
  <p:tag name="ISPRING_SLIDE_ID_2" val="{FA6C7034-901D-45DB-8A72-E46E419F3081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6.800"/>
  <p:tag name="TIMING" val="|3.566|3.875|5.608|1.001"/>
  <p:tag name="ISPRING_SLIDE_ID_2" val="{09515BB6-7F69-4E12-8BF4-C2E22BBD4C70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53.255"/>
  <p:tag name="ISPRING_SLIDE_ID_2" val="{E8EAA30D-49C0-4A6A-A3CC-3C376243EBA9}"/>
</p:tagLst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1080</Words>
  <Application>Microsoft Office PowerPoint</Application>
  <PresentationFormat>Širokoúhlá obrazovka</PresentationFormat>
  <Paragraphs>128</Paragraphs>
  <Slides>8</Slides>
  <Notes>8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Motiv Office</vt:lpstr>
      <vt:lpstr>Clip</vt:lpstr>
      <vt:lpstr>rastrový obrázek</vt:lpstr>
      <vt:lpstr>Bilance vody</vt:lpstr>
      <vt:lpstr>Prezentace aplikace PowerPoint</vt:lpstr>
      <vt:lpstr>Prezentace aplikace PowerPoint</vt:lpstr>
      <vt:lpstr>Prezentace aplikace PowerPoint</vt:lpstr>
      <vt:lpstr>Hlavní ionty</vt:lpstr>
      <vt:lpstr>Bilance sodíku a chloridů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Jiří Kofránek</dc:creator>
  <cp:lastModifiedBy>Jiří Kofránek</cp:lastModifiedBy>
  <cp:revision>1</cp:revision>
  <dcterms:created xsi:type="dcterms:W3CDTF">2025-10-26T23:15:54Z</dcterms:created>
  <dcterms:modified xsi:type="dcterms:W3CDTF">2025-10-26T23:18:39Z</dcterms:modified>
</cp:coreProperties>
</file>