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29"/>
  </p:notesMasterIdLst>
  <p:sldIdLst>
    <p:sldId id="259" r:id="rId2"/>
    <p:sldId id="715" r:id="rId3"/>
    <p:sldId id="614" r:id="rId4"/>
    <p:sldId id="705" r:id="rId5"/>
    <p:sldId id="717" r:id="rId6"/>
    <p:sldId id="610" r:id="rId7"/>
    <p:sldId id="611" r:id="rId8"/>
    <p:sldId id="612" r:id="rId9"/>
    <p:sldId id="615" r:id="rId10"/>
    <p:sldId id="706" r:id="rId11"/>
    <p:sldId id="623" r:id="rId12"/>
    <p:sldId id="613" r:id="rId13"/>
    <p:sldId id="617" r:id="rId14"/>
    <p:sldId id="621" r:id="rId15"/>
    <p:sldId id="505" r:id="rId16"/>
    <p:sldId id="618" r:id="rId17"/>
    <p:sldId id="616" r:id="rId18"/>
    <p:sldId id="707" r:id="rId19"/>
    <p:sldId id="708" r:id="rId20"/>
    <p:sldId id="709" r:id="rId21"/>
    <p:sldId id="710" r:id="rId22"/>
    <p:sldId id="711" r:id="rId23"/>
    <p:sldId id="712" r:id="rId24"/>
    <p:sldId id="713" r:id="rId25"/>
    <p:sldId id="714" r:id="rId26"/>
    <p:sldId id="716" r:id="rId27"/>
    <p:sldId id="57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3E3"/>
    <a:srgbClr val="F1F1F1"/>
    <a:srgbClr val="FFFFFF"/>
    <a:srgbClr val="DEE7EA"/>
    <a:srgbClr val="EAF1F0"/>
    <a:srgbClr val="DEE7E5"/>
    <a:srgbClr val="EAF1F2"/>
    <a:srgbClr val="EDF2F3"/>
    <a:srgbClr val="EBEFF3"/>
    <a:srgbClr val="3CE4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autoAdjust="0"/>
  </p:normalViewPr>
  <p:slideViewPr>
    <p:cSldViewPr snapToGrid="0">
      <p:cViewPr varScale="1">
        <p:scale>
          <a:sx n="100" d="100"/>
          <a:sy n="100" d="100"/>
        </p:scale>
        <p:origin x="200" y="35"/>
      </p:cViewPr>
      <p:guideLst/>
    </p:cSldViewPr>
  </p:slideViewPr>
  <p:outlineViewPr>
    <p:cViewPr>
      <p:scale>
        <a:sx n="33" d="100"/>
        <a:sy n="33" d="100"/>
      </p:scale>
      <p:origin x="0" y="-35358"/>
    </p:cViewPr>
  </p:outlineViewPr>
  <p:notesTextViewPr>
    <p:cViewPr>
      <p:scale>
        <a:sx n="1" d="1"/>
        <a:sy n="1" d="1"/>
      </p:scale>
      <p:origin x="0" y="0"/>
    </p:cViewPr>
  </p:notesTextViewPr>
  <p:notesViewPr>
    <p:cSldViewPr snapToGrid="0">
      <p:cViewPr varScale="1">
        <p:scale>
          <a:sx n="89" d="100"/>
          <a:sy n="89" d="100"/>
        </p:scale>
        <p:origin x="2754" y="-54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3B484D-DD1A-4F9A-BF8D-0706E70D36FC}" type="datetimeFigureOut">
              <a:rPr lang="en-US" smtClean="0"/>
              <a:t>12/11/2023</a:t>
            </a:fld>
            <a:endParaRPr lang="en-US"/>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F3B3DF-3E67-4A6E-9E52-0439C669357F}" type="slidenum">
              <a:rPr lang="en-US" smtClean="0"/>
              <a:t>‹#›</a:t>
            </a:fld>
            <a:endParaRPr lang="en-US"/>
          </a:p>
        </p:txBody>
      </p:sp>
    </p:spTree>
    <p:extLst>
      <p:ext uri="{BB962C8B-B14F-4D97-AF65-F5344CB8AC3E}">
        <p14:creationId xmlns:p14="http://schemas.microsoft.com/office/powerpoint/2010/main" val="3518591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t>The covid virus binds to the ACE receptor, which belongs to the RAS system. The RAS system has an essential regulatory role in maintaining body fluid volume and blood pressure.</a:t>
            </a:r>
            <a:endParaRPr lang="cs-CZ" dirty="0"/>
          </a:p>
        </p:txBody>
      </p:sp>
      <p:sp>
        <p:nvSpPr>
          <p:cNvPr id="4" name="Zástupný symbol pro číslo snímku 3"/>
          <p:cNvSpPr>
            <a:spLocks noGrp="1"/>
          </p:cNvSpPr>
          <p:nvPr>
            <p:ph type="sldNum" sz="quarter" idx="5"/>
          </p:nvPr>
        </p:nvSpPr>
        <p:spPr/>
        <p:txBody>
          <a:bodyPr/>
          <a:lstStyle/>
          <a:p>
            <a:fld id="{7642CC84-23E4-4113-86DA-FD4D99E3E4C1}" type="slidenum">
              <a:rPr lang="en-US" smtClean="0"/>
              <a:t>3</a:t>
            </a:fld>
            <a:endParaRPr lang="en-US"/>
          </a:p>
        </p:txBody>
      </p:sp>
    </p:spTree>
    <p:extLst>
      <p:ext uri="{BB962C8B-B14F-4D97-AF65-F5344CB8AC3E}">
        <p14:creationId xmlns:p14="http://schemas.microsoft.com/office/powerpoint/2010/main" val="3831276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t>The results of bronchial lavage in inflammatory lungs show that ACE activity is reduced, and ACE2 activity is reactively increased, which counteracts ongoing inflammation.</a:t>
            </a:r>
            <a:endParaRPr lang="cs-CZ" dirty="0"/>
          </a:p>
        </p:txBody>
      </p:sp>
      <p:sp>
        <p:nvSpPr>
          <p:cNvPr id="4" name="Zástupný symbol pro číslo snímku 3"/>
          <p:cNvSpPr>
            <a:spLocks noGrp="1"/>
          </p:cNvSpPr>
          <p:nvPr>
            <p:ph type="sldNum" sz="quarter" idx="5"/>
          </p:nvPr>
        </p:nvSpPr>
        <p:spPr/>
        <p:txBody>
          <a:bodyPr/>
          <a:lstStyle/>
          <a:p>
            <a:fld id="{7642CC84-23E4-4113-86DA-FD4D99E3E4C1}" type="slidenum">
              <a:rPr lang="en-US" smtClean="0"/>
              <a:t>12</a:t>
            </a:fld>
            <a:endParaRPr lang="en-US"/>
          </a:p>
        </p:txBody>
      </p:sp>
    </p:spTree>
    <p:extLst>
      <p:ext uri="{BB962C8B-B14F-4D97-AF65-F5344CB8AC3E}">
        <p14:creationId xmlns:p14="http://schemas.microsoft.com/office/powerpoint/2010/main" val="2053175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t>However, the main problem arises in that AT1R sensitizes the bradykinin receptor. Bradykinin degradation is reduced.</a:t>
            </a:r>
          </a:p>
        </p:txBody>
      </p:sp>
      <p:sp>
        <p:nvSpPr>
          <p:cNvPr id="4" name="Zástupný symbol pro číslo snímku 3"/>
          <p:cNvSpPr>
            <a:spLocks noGrp="1"/>
          </p:cNvSpPr>
          <p:nvPr>
            <p:ph type="sldNum" sz="quarter" idx="5"/>
          </p:nvPr>
        </p:nvSpPr>
        <p:spPr/>
        <p:txBody>
          <a:bodyPr/>
          <a:lstStyle/>
          <a:p>
            <a:fld id="{7642CC84-23E4-4113-86DA-FD4D99E3E4C1}" type="slidenum">
              <a:rPr lang="en-US" smtClean="0"/>
              <a:t>13</a:t>
            </a:fld>
            <a:endParaRPr lang="en-US"/>
          </a:p>
        </p:txBody>
      </p:sp>
    </p:spTree>
    <p:extLst>
      <p:ext uri="{BB962C8B-B14F-4D97-AF65-F5344CB8AC3E}">
        <p14:creationId xmlns:p14="http://schemas.microsoft.com/office/powerpoint/2010/main" val="1453431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t>BK-induced hyperpermeability of the lung microvasculature leads to the formation of a HA-hydrogel that inhibits gas exchange in the alveoli of COVID-19 patient</a:t>
            </a:r>
          </a:p>
        </p:txBody>
      </p:sp>
      <p:sp>
        <p:nvSpPr>
          <p:cNvPr id="4" name="Zástupný symbol pro číslo snímku 3"/>
          <p:cNvSpPr>
            <a:spLocks noGrp="1"/>
          </p:cNvSpPr>
          <p:nvPr>
            <p:ph type="sldNum" sz="quarter" idx="5"/>
          </p:nvPr>
        </p:nvSpPr>
        <p:spPr/>
        <p:txBody>
          <a:bodyPr/>
          <a:lstStyle/>
          <a:p>
            <a:fld id="{7642CC84-23E4-4113-86DA-FD4D99E3E4C1}" type="slidenum">
              <a:rPr lang="en-US" smtClean="0"/>
              <a:t>14</a:t>
            </a:fld>
            <a:endParaRPr lang="en-US"/>
          </a:p>
        </p:txBody>
      </p:sp>
    </p:spTree>
    <p:extLst>
      <p:ext uri="{BB962C8B-B14F-4D97-AF65-F5344CB8AC3E}">
        <p14:creationId xmlns:p14="http://schemas.microsoft.com/office/powerpoint/2010/main" val="11400318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E9F3B3DF-3E67-4A6E-9E52-0439C669357F}" type="slidenum">
              <a:rPr lang="en-US" smtClean="0"/>
              <a:t>15</a:t>
            </a:fld>
            <a:endParaRPr lang="en-US"/>
          </a:p>
        </p:txBody>
      </p:sp>
    </p:spTree>
    <p:extLst>
      <p:ext uri="{BB962C8B-B14F-4D97-AF65-F5344CB8AC3E}">
        <p14:creationId xmlns:p14="http://schemas.microsoft.com/office/powerpoint/2010/main" val="2455716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7642CC84-23E4-4113-86DA-FD4D99E3E4C1}" type="slidenum">
              <a:rPr lang="en-US" smtClean="0"/>
              <a:t>16</a:t>
            </a:fld>
            <a:endParaRPr lang="en-US"/>
          </a:p>
        </p:txBody>
      </p:sp>
    </p:spTree>
    <p:extLst>
      <p:ext uri="{BB962C8B-B14F-4D97-AF65-F5344CB8AC3E}">
        <p14:creationId xmlns:p14="http://schemas.microsoft.com/office/powerpoint/2010/main" val="1139050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t>Systemic-level effects of critically imbalanced RAS and BK pathways. </a:t>
            </a:r>
            <a:endParaRPr lang="cs-CZ" dirty="0"/>
          </a:p>
          <a:p>
            <a:r>
              <a:rPr lang="en-US" dirty="0"/>
              <a:t>The gene expression patterns from COVID BAL samples reveal a RAS that is skewed toward low levels of ACE that result in higher levels of Ang1-9 and BK. </a:t>
            </a:r>
            <a:endParaRPr lang="cs-CZ" dirty="0"/>
          </a:p>
          <a:p>
            <a:r>
              <a:rPr lang="en-US" dirty="0"/>
              <a:t>High levels of ACE normally present in the lungs are responsible for generating system-wide angiotensin-derived peptides. </a:t>
            </a:r>
            <a:endParaRPr lang="cs-CZ" dirty="0"/>
          </a:p>
          <a:p>
            <a:r>
              <a:rPr lang="cs-CZ" dirty="0"/>
              <a:t>T</a:t>
            </a:r>
            <a:r>
              <a:rPr lang="en-US" dirty="0"/>
              <a:t>he Bradykinin-Storm is likely to affect major organs that are regulated by angiotensin derivatives. </a:t>
            </a:r>
            <a:endParaRPr lang="cs-CZ" dirty="0"/>
          </a:p>
          <a:p>
            <a:r>
              <a:rPr lang="en-US" dirty="0"/>
              <a:t>These include altered electrolyte balance from affected kidney and heart tissue, arrhythmia in dysregulated cardiac tissue, neurological disruptions in the brain, myalgia in muscles and severe alterations in oxygen uptake in the lung itself. Red colors indicate upregulation and blue downregulation.</a:t>
            </a:r>
          </a:p>
        </p:txBody>
      </p:sp>
      <p:sp>
        <p:nvSpPr>
          <p:cNvPr id="4" name="Zástupný symbol pro číslo snímku 3"/>
          <p:cNvSpPr>
            <a:spLocks noGrp="1"/>
          </p:cNvSpPr>
          <p:nvPr>
            <p:ph type="sldNum" sz="quarter" idx="5"/>
          </p:nvPr>
        </p:nvSpPr>
        <p:spPr/>
        <p:txBody>
          <a:bodyPr/>
          <a:lstStyle/>
          <a:p>
            <a:fld id="{E9F3B3DF-3E67-4A6E-9E52-0439C669357F}" type="slidenum">
              <a:rPr lang="en-US" smtClean="0"/>
              <a:t>17</a:t>
            </a:fld>
            <a:endParaRPr lang="en-US"/>
          </a:p>
        </p:txBody>
      </p:sp>
    </p:spTree>
    <p:extLst>
      <p:ext uri="{BB962C8B-B14F-4D97-AF65-F5344CB8AC3E}">
        <p14:creationId xmlns:p14="http://schemas.microsoft.com/office/powerpoint/2010/main" val="1663572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200" b="0" strike="noStrike" spc="-1" dirty="0">
                <a:latin typeface="Arial"/>
              </a:rPr>
              <a:t>Hypoxia and lung failure in COVID-19</a:t>
            </a:r>
          </a:p>
          <a:p>
            <a:endParaRPr lang="en-US" sz="1200" b="0" strike="noStrike" spc="-1" dirty="0">
              <a:latin typeface="Arial"/>
            </a:endParaRPr>
          </a:p>
          <a:p>
            <a:r>
              <a:rPr lang="en-US" sz="1200" b="0" strike="noStrike" spc="-1" dirty="0">
                <a:latin typeface="Arial"/>
              </a:rPr>
              <a:t>Conceptual and simplified view of COVID-19 lung pathogenesis. In most patients, hypoxia is the principal and most severe COVID-19 symptom; although still debated, compensatory mechanisms to maintain oxygen delivery such as increased respiratory effort, hypoxic vasoconstriction, and cardiac output are thought to eventually lose efficacy with increasing COVID-19 severity. </a:t>
            </a:r>
            <a:endParaRPr lang="cs-CZ" sz="1200" b="0" strike="noStrike" spc="-1" dirty="0">
              <a:latin typeface="Arial"/>
            </a:endParaRPr>
          </a:p>
          <a:p>
            <a:r>
              <a:rPr lang="en-US" sz="1200" b="0" strike="noStrike" spc="-1" dirty="0">
                <a:latin typeface="Arial"/>
              </a:rPr>
              <a:t>With a further reduction in functional lung capacity, hypoxia becomes life-threatening and frequently necessitates intensive care support. </a:t>
            </a:r>
            <a:endParaRPr lang="cs-CZ" sz="1200" b="0" strike="noStrike" spc="-1" dirty="0">
              <a:latin typeface="Arial"/>
            </a:endParaRPr>
          </a:p>
          <a:p>
            <a:r>
              <a:rPr lang="en-US" sz="1200" b="0" strike="noStrike" spc="-1" dirty="0">
                <a:latin typeface="Arial"/>
              </a:rPr>
              <a:t>Mechanisms contributing to COVID-19 severity include increased dead space ventilation secondary to endothelial inflammation and microthrombi, an elevated diffusion barrier secondary to alveolitis and pulmonary oedema, and right-to-left shunt formation secondary to atelectasis, which is related to increased oedema and fibrosis in the long term; these mechanisms collectively reduce gas-exchange capacity. ΔP=change in pleural pressure. ΔV=change in volume. PaO2=partial pressure of arterial oxygen.</a:t>
            </a:r>
          </a:p>
          <a:p>
            <a:endParaRPr lang="en-US" dirty="0"/>
          </a:p>
        </p:txBody>
      </p:sp>
      <p:sp>
        <p:nvSpPr>
          <p:cNvPr id="4" name="Zástupný symbol pro číslo snímku 3"/>
          <p:cNvSpPr>
            <a:spLocks noGrp="1"/>
          </p:cNvSpPr>
          <p:nvPr>
            <p:ph type="sldNum" sz="quarter" idx="5"/>
          </p:nvPr>
        </p:nvSpPr>
        <p:spPr/>
        <p:txBody>
          <a:bodyPr/>
          <a:lstStyle/>
          <a:p>
            <a:fld id="{E9F3B3DF-3E67-4A6E-9E52-0439C669357F}" type="slidenum">
              <a:rPr lang="en-US" smtClean="0"/>
              <a:t>18</a:t>
            </a:fld>
            <a:endParaRPr lang="en-US"/>
          </a:p>
        </p:txBody>
      </p:sp>
    </p:spTree>
    <p:extLst>
      <p:ext uri="{BB962C8B-B14F-4D97-AF65-F5344CB8AC3E}">
        <p14:creationId xmlns:p14="http://schemas.microsoft.com/office/powerpoint/2010/main" val="3134127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000" b="0" strike="noStrike" spc="-1" dirty="0">
                <a:latin typeface="Arial"/>
              </a:rPr>
              <a:t>Inflammatory mechanisms, alveolar epithelial and endothelial damage, and coagulopathy in COVID-19</a:t>
            </a:r>
          </a:p>
          <a:p>
            <a:endParaRPr lang="en-US" sz="1000" b="0" strike="noStrike" spc="-1" dirty="0">
              <a:latin typeface="Arial"/>
            </a:endParaRPr>
          </a:p>
          <a:p>
            <a:pPr marL="228600" indent="-228600">
              <a:buAutoNum type="alphaUcParenBoth"/>
            </a:pPr>
            <a:r>
              <a:rPr lang="en-US" sz="1000" b="0" strike="noStrike" spc="-1" dirty="0">
                <a:latin typeface="Arial"/>
              </a:rPr>
              <a:t>In the early stage of disease, SARS-CoV-2 infects the bronchial epithelial cells as well as type I and type II alveolar pneumocytes and capillary endothelial cells. The serine protease TMPRSS2 promotes viral uptake by cleaving ACE2 and activating the SARS-CoV-2 S-protein. During early infection, viral copy numbers can be high in the lower respiratory tract. Inflammatory </a:t>
            </a:r>
            <a:r>
              <a:rPr lang="en-US" sz="1000" b="0" strike="noStrike" spc="-1" dirty="0" err="1">
                <a:latin typeface="Arial"/>
              </a:rPr>
              <a:t>signalling</a:t>
            </a:r>
            <a:r>
              <a:rPr lang="en-US" sz="1000" b="0" strike="noStrike" spc="-1" dirty="0">
                <a:latin typeface="Arial"/>
              </a:rPr>
              <a:t> molecules are released by infected cells and alveolar macrophages, in addition to recruited T lymphocytes, monocytes, and neutrophils. </a:t>
            </a:r>
            <a:endParaRPr lang="cs-CZ" sz="1000" b="0" strike="noStrike" spc="-1" dirty="0">
              <a:latin typeface="Arial"/>
            </a:endParaRPr>
          </a:p>
          <a:p>
            <a:r>
              <a:rPr lang="en-US" sz="1000" b="0" strike="noStrike" spc="-1" dirty="0">
                <a:latin typeface="Arial"/>
              </a:rPr>
              <a:t>(B) </a:t>
            </a:r>
            <a:endParaRPr lang="cs-CZ" sz="1000" b="0" strike="noStrike" spc="-1" dirty="0">
              <a:latin typeface="Arial"/>
            </a:endParaRPr>
          </a:p>
          <a:p>
            <a:r>
              <a:rPr lang="en-US" sz="1000" b="0" strike="noStrike" spc="-1" dirty="0">
                <a:latin typeface="Arial"/>
              </a:rPr>
              <a:t>With disease progression, plasma and tissue kallikreins release vasoactive peptides known as kinins that activate kinin receptors on the lung endothelium, which in turn leads to vascular smooth muscle relaxation and increased vascular permeability. This process is controlled by the ACE2 receptor. Without ACE2 blocking the ligands of kinin receptor B1, the lungs are prone to vascular leakage, angioedema, and downstream activation of coagulation. </a:t>
            </a:r>
            <a:endParaRPr lang="cs-CZ" sz="1000" b="0" strike="noStrike" spc="-1" dirty="0">
              <a:latin typeface="Arial"/>
            </a:endParaRPr>
          </a:p>
          <a:p>
            <a:r>
              <a:rPr lang="en-US" sz="1000" b="0" strike="noStrike" spc="-1" dirty="0">
                <a:latin typeface="Arial"/>
              </a:rPr>
              <a:t>Dysregulated proinflammatory cytokine (TNF, IL-1, IL-6) and NO</a:t>
            </a:r>
            <a:r>
              <a:rPr lang="cs-CZ" sz="1000" b="0" strike="noStrike" spc="-1" dirty="0">
                <a:latin typeface="Arial"/>
              </a:rPr>
              <a:t> </a:t>
            </a:r>
            <a:r>
              <a:rPr lang="cs-CZ" sz="1000" b="0" strike="noStrike" spc="-1" dirty="0" err="1">
                <a:latin typeface="Arial"/>
              </a:rPr>
              <a:t>nitric</a:t>
            </a:r>
            <a:r>
              <a:rPr lang="cs-CZ" sz="1000" b="0" strike="noStrike" spc="-1" dirty="0">
                <a:latin typeface="Arial"/>
              </a:rPr>
              <a:t> oxide</a:t>
            </a:r>
            <a:r>
              <a:rPr lang="en-US" sz="1000" b="0" strike="noStrike" spc="-1" dirty="0">
                <a:latin typeface="Arial"/>
              </a:rPr>
              <a:t> release and </a:t>
            </a:r>
            <a:r>
              <a:rPr lang="en-US" sz="1000" b="0" strike="noStrike" spc="-1" dirty="0" err="1">
                <a:latin typeface="Arial"/>
              </a:rPr>
              <a:t>signalling</a:t>
            </a:r>
            <a:r>
              <a:rPr lang="en-US" sz="1000" b="0" strike="noStrike" spc="-1" dirty="0">
                <a:latin typeface="Arial"/>
              </a:rPr>
              <a:t> contribute to these processes. As a consequence, pulmonary oedema fills the alveolar spaces, followed by hyaline membrane formation, compatible with early-phase acute respiratory distress syndrome. Anomalous coagulation frequently results in the formation of microthrombi and subsequent thrombotic sequelae. ACE2=angiotensin-converting enzyme 2. AT1 receptor=type 1 angiotensin II receptor. IL=interleukin. NO=nitric oxide. TMPRSS2=transmembrane protease serine 2. TNF=</a:t>
            </a:r>
            <a:r>
              <a:rPr lang="en-US" sz="1000" b="0" strike="noStrike" spc="-1" dirty="0" err="1">
                <a:latin typeface="Arial"/>
              </a:rPr>
              <a:t>tumour</a:t>
            </a:r>
            <a:r>
              <a:rPr lang="en-US" sz="1000" b="0" strike="noStrike" spc="-1" dirty="0">
                <a:latin typeface="Arial"/>
              </a:rPr>
              <a:t> necrosis factor.</a:t>
            </a:r>
          </a:p>
          <a:p>
            <a:endParaRPr lang="en-US" dirty="0"/>
          </a:p>
        </p:txBody>
      </p:sp>
      <p:sp>
        <p:nvSpPr>
          <p:cNvPr id="4" name="Zástupný symbol pro číslo snímku 3"/>
          <p:cNvSpPr>
            <a:spLocks noGrp="1"/>
          </p:cNvSpPr>
          <p:nvPr>
            <p:ph type="sldNum" sz="quarter" idx="5"/>
          </p:nvPr>
        </p:nvSpPr>
        <p:spPr/>
        <p:txBody>
          <a:bodyPr/>
          <a:lstStyle/>
          <a:p>
            <a:fld id="{E9F3B3DF-3E67-4A6E-9E52-0439C669357F}" type="slidenum">
              <a:rPr lang="en-US" smtClean="0"/>
              <a:t>19</a:t>
            </a:fld>
            <a:endParaRPr lang="en-US" dirty="0"/>
          </a:p>
        </p:txBody>
      </p:sp>
    </p:spTree>
    <p:extLst>
      <p:ext uri="{BB962C8B-B14F-4D97-AF65-F5344CB8AC3E}">
        <p14:creationId xmlns:p14="http://schemas.microsoft.com/office/powerpoint/2010/main" val="1799892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000" b="0" strike="noStrike" spc="-1" dirty="0">
                <a:latin typeface="Arial"/>
              </a:rPr>
              <a:t>Severity-dependent changes in peripheral blood immune cells during COVID-19</a:t>
            </a:r>
          </a:p>
          <a:p>
            <a:endParaRPr lang="en-US" sz="1000" b="0" strike="noStrike" spc="-1" dirty="0">
              <a:latin typeface="Arial"/>
            </a:endParaRPr>
          </a:p>
          <a:p>
            <a:r>
              <a:rPr lang="en-US" sz="1000" b="0" strike="noStrike" spc="-1" dirty="0">
                <a:latin typeface="Arial"/>
              </a:rPr>
              <a:t>COVID-19 is associated with a marked decrease in circulating effector CD4</a:t>
            </a:r>
            <a:r>
              <a:rPr lang="en-US" sz="1000" b="0" strike="noStrike" spc="-1" baseline="33000" dirty="0">
                <a:latin typeface="Arial"/>
              </a:rPr>
              <a:t>+</a:t>
            </a:r>
            <a:r>
              <a:rPr lang="en-US" sz="1000" b="0" strike="noStrike" spc="-1" dirty="0">
                <a:latin typeface="Arial"/>
              </a:rPr>
              <a:t> and CD8</a:t>
            </a:r>
            <a:r>
              <a:rPr lang="en-US" sz="1000" b="0" strike="noStrike" spc="-1" baseline="33000" dirty="0">
                <a:latin typeface="Arial"/>
              </a:rPr>
              <a:t>+</a:t>
            </a:r>
            <a:r>
              <a:rPr lang="en-US" sz="1000" b="0" strike="noStrike" spc="-1" dirty="0">
                <a:latin typeface="Arial"/>
              </a:rPr>
              <a:t> T lymphocytes, leading to an increase in Tregs. In addition to a numerical loss, the high proportion of exhausted and suppressed T cells expressing CTLA-4, PD-1, or TIGIT suggest compromised T-cell immunity. Both CD4</a:t>
            </a:r>
            <a:r>
              <a:rPr lang="en-US" sz="1000" b="0" strike="noStrike" spc="-1" baseline="33000" dirty="0">
                <a:latin typeface="Arial"/>
              </a:rPr>
              <a:t>+</a:t>
            </a:r>
            <a:r>
              <a:rPr lang="en-US" sz="1000" b="0" strike="noStrike" spc="-1" dirty="0">
                <a:latin typeface="Arial"/>
              </a:rPr>
              <a:t> and CD8</a:t>
            </a:r>
            <a:r>
              <a:rPr lang="en-US" sz="1000" b="0" strike="noStrike" spc="-1" baseline="33000" dirty="0">
                <a:latin typeface="Arial"/>
              </a:rPr>
              <a:t>+</a:t>
            </a:r>
            <a:r>
              <a:rPr lang="en-US" sz="1000" b="0" strike="noStrike" spc="-1" dirty="0">
                <a:latin typeface="Arial"/>
              </a:rPr>
              <a:t> T cells show early upregulation of activation markers such as CD38 and HLA-DR concurrent with an altered chemokine receptor pattern (a decrease in CCR6 and CXCR3). Circulating CD4</a:t>
            </a:r>
            <a:r>
              <a:rPr lang="en-US" sz="1000" b="0" strike="noStrike" spc="-1" baseline="33000" dirty="0">
                <a:latin typeface="Arial"/>
              </a:rPr>
              <a:t>+</a:t>
            </a:r>
            <a:r>
              <a:rPr lang="en-US" sz="1000" b="0" strike="noStrike" spc="-1" dirty="0">
                <a:latin typeface="Arial"/>
              </a:rPr>
              <a:t> T cells are skewed towards an IL-2 and IL-17-positive profile. Early in the course of COVID-19, the numbers of B cells and monocytes remain unchanged, whereas mild neutrophilia is frequently observed. Blue area: patients with </a:t>
            </a:r>
            <a:r>
              <a:rPr lang="en-US" sz="1000" b="0" strike="noStrike" spc="-1" dirty="0" err="1">
                <a:latin typeface="Arial"/>
              </a:rPr>
              <a:t>favourable</a:t>
            </a:r>
            <a:r>
              <a:rPr lang="en-US" sz="1000" b="0" strike="noStrike" spc="-1" dirty="0">
                <a:latin typeface="Arial"/>
              </a:rPr>
              <a:t> outcomes have an increased number of circulating dendritic cells and intermediate monocytes that upregulate HLA-DR expression, suggesting recovery of immunocompetence. T-cell numbers recover with an increase in polyfunctional and follicular helper T cells. These changes are accompanied by a humoral antibody response produced by activated and expanded B cells. During recovery, neutrophil numbers </a:t>
            </a:r>
            <a:r>
              <a:rPr lang="en-US" sz="1000" b="0" strike="noStrike" spc="-1" dirty="0" err="1">
                <a:latin typeface="Arial"/>
              </a:rPr>
              <a:t>normalise</a:t>
            </a:r>
            <a:r>
              <a:rPr lang="en-US" sz="1000" b="0" strike="noStrike" spc="-1" dirty="0">
                <a:latin typeface="Arial"/>
              </a:rPr>
              <a:t>. Red area: a more severe disease course is </a:t>
            </a:r>
            <a:r>
              <a:rPr lang="en-US" sz="1000" b="0" strike="noStrike" spc="-1" dirty="0" err="1">
                <a:latin typeface="Arial"/>
              </a:rPr>
              <a:t>characterised</a:t>
            </a:r>
            <a:r>
              <a:rPr lang="en-US" sz="1000" b="0" strike="noStrike" spc="-1" dirty="0">
                <a:latin typeface="Arial"/>
              </a:rPr>
              <a:t> by a decrease in dendritic cells, natural killer cells, and monocytes; monocytes further downregulate HLA-DR expression but upregulate IL-1β, TNF, and ISGs. Although low in number, CD8</a:t>
            </a:r>
            <a:r>
              <a:rPr lang="en-US" sz="1000" b="0" strike="noStrike" spc="-1" baseline="33000" dirty="0">
                <a:latin typeface="Arial"/>
              </a:rPr>
              <a:t>+</a:t>
            </a:r>
            <a:r>
              <a:rPr lang="en-US" sz="1000" b="0" strike="noStrike" spc="-1" dirty="0">
                <a:latin typeface="Arial"/>
              </a:rPr>
              <a:t> T cells in severe COVID-19 show substantial upregulation of their effector molecules, such as granzyme B and perforin. Of note, the numbers of B cells decrease, whereas </a:t>
            </a:r>
            <a:r>
              <a:rPr lang="en-US" sz="1000" b="0" strike="noStrike" spc="-1" dirty="0" err="1">
                <a:latin typeface="Arial"/>
              </a:rPr>
              <a:t>plasmablasts</a:t>
            </a:r>
            <a:r>
              <a:rPr lang="en-US" sz="1000" b="0" strike="noStrike" spc="-1" dirty="0">
                <a:latin typeface="Arial"/>
              </a:rPr>
              <a:t> are increased in the blood; specific antibodies are also produced in patients with severe COVID-19. Profound changes occur among myeloid cells including egress of immature neutrophils and myeloid-derived suppressor cells from the bone marrow, and enhanced formation of NETs. NET formation is likely to be an important contributor to the development of organ and endothelial injury in conjunction with activation of the complement and coagulation cascades. CCR=C-C chemokine receptor. CTLA-4=cytotoxic T-lymphocyte protein 4. CXCR=C-X-C chemokine receptor. HLA-DR=HLA DR isotype. IL=interleukin. ISGs=interferon-stimulated genes. NETs=neutrophil extracellular traps. PD-1=programmed cell death 1. TIGIT=T-cell immunoglobulin and ITIM domain. TNF=</a:t>
            </a:r>
            <a:r>
              <a:rPr lang="en-US" sz="1000" b="0" strike="noStrike" spc="-1" dirty="0" err="1">
                <a:latin typeface="Arial"/>
              </a:rPr>
              <a:t>tumour</a:t>
            </a:r>
            <a:r>
              <a:rPr lang="en-US" sz="1000" b="0" strike="noStrike" spc="-1" dirty="0">
                <a:latin typeface="Arial"/>
              </a:rPr>
              <a:t> necrosis factor. Tregs=regulatory T cells.</a:t>
            </a:r>
          </a:p>
          <a:p>
            <a:endParaRPr lang="en-US" dirty="0"/>
          </a:p>
        </p:txBody>
      </p:sp>
      <p:sp>
        <p:nvSpPr>
          <p:cNvPr id="4" name="Zástupný symbol pro číslo snímku 3"/>
          <p:cNvSpPr>
            <a:spLocks noGrp="1"/>
          </p:cNvSpPr>
          <p:nvPr>
            <p:ph type="sldNum" sz="quarter" idx="5"/>
          </p:nvPr>
        </p:nvSpPr>
        <p:spPr/>
        <p:txBody>
          <a:bodyPr/>
          <a:lstStyle/>
          <a:p>
            <a:fld id="{E9F3B3DF-3E67-4A6E-9E52-0439C669357F}" type="slidenum">
              <a:rPr lang="en-US" smtClean="0"/>
              <a:t>20</a:t>
            </a:fld>
            <a:endParaRPr lang="en-US"/>
          </a:p>
        </p:txBody>
      </p:sp>
    </p:spTree>
    <p:extLst>
      <p:ext uri="{BB962C8B-B14F-4D97-AF65-F5344CB8AC3E}">
        <p14:creationId xmlns:p14="http://schemas.microsoft.com/office/powerpoint/2010/main" val="4852265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b="0" i="0" dirty="0">
                <a:solidFill>
                  <a:srgbClr val="111111"/>
                </a:solidFill>
                <a:effectLst/>
                <a:latin typeface="Roboto" panose="02000000000000000000" pitchFamily="2" charset="0"/>
              </a:rPr>
              <a:t>The potential role of red blood cell dynamics and iron homeostasis in the clinical presentation of COVID-19. The figure shows two potential pathways through which iron metabolism may be involved in the pathophysiology of COVID-19. Pathway 1: the virus inflicts hypoxia via direct deleterious effects on the respiratory system, altering the inflammatory response leading to anemia. Pathway 2: the innate immune system may aim to decrease the bioavailability of iron in order to prevent an expanding viral load in the acute-phase of the infection. This leads to the activation of hepcidin, sequestration of iron within cells, increased levels of ferritin and decreased hemoglobin, culminating in hypoxia</a:t>
            </a:r>
          </a:p>
          <a:p>
            <a:endParaRPr lang="en-US" dirty="0"/>
          </a:p>
        </p:txBody>
      </p:sp>
      <p:sp>
        <p:nvSpPr>
          <p:cNvPr id="4" name="Zástupný symbol pro číslo snímku 3"/>
          <p:cNvSpPr>
            <a:spLocks noGrp="1"/>
          </p:cNvSpPr>
          <p:nvPr>
            <p:ph type="sldNum" sz="quarter" idx="5"/>
          </p:nvPr>
        </p:nvSpPr>
        <p:spPr/>
        <p:txBody>
          <a:bodyPr/>
          <a:lstStyle/>
          <a:p>
            <a:fld id="{E9F3B3DF-3E67-4A6E-9E52-0439C669357F}" type="slidenum">
              <a:rPr lang="en-US" smtClean="0"/>
              <a:t>21</a:t>
            </a:fld>
            <a:endParaRPr lang="en-US"/>
          </a:p>
        </p:txBody>
      </p:sp>
    </p:spTree>
    <p:extLst>
      <p:ext uri="{BB962C8B-B14F-4D97-AF65-F5344CB8AC3E}">
        <p14:creationId xmlns:p14="http://schemas.microsoft.com/office/powerpoint/2010/main" val="2480214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t>But this is not the only task of the RAS. RAS also affects pro- and anti-inflammatory homeostasis.</a:t>
            </a:r>
            <a:endParaRPr lang="cs-CZ" dirty="0"/>
          </a:p>
          <a:p>
            <a:r>
              <a:rPr lang="en-US" dirty="0"/>
              <a:t>The binding of angiotensin 1 to the AT1R receptor causes prooxidative, proinflammatory, induced vascular leakage, and acts </a:t>
            </a:r>
            <a:r>
              <a:rPr lang="en-US" dirty="0" err="1"/>
              <a:t>profibrotically</a:t>
            </a:r>
            <a:r>
              <a:rPr lang="en-US" dirty="0"/>
              <a:t> in inflammatory repair.</a:t>
            </a:r>
            <a:endParaRPr lang="cs-CZ" dirty="0"/>
          </a:p>
        </p:txBody>
      </p:sp>
      <p:sp>
        <p:nvSpPr>
          <p:cNvPr id="4" name="Zástupný symbol pro číslo snímku 3"/>
          <p:cNvSpPr>
            <a:spLocks noGrp="1"/>
          </p:cNvSpPr>
          <p:nvPr>
            <p:ph type="sldNum" sz="quarter" idx="5"/>
          </p:nvPr>
        </p:nvSpPr>
        <p:spPr/>
        <p:txBody>
          <a:bodyPr/>
          <a:lstStyle/>
          <a:p>
            <a:fld id="{7642CC84-23E4-4113-86DA-FD4D99E3E4C1}" type="slidenum">
              <a:rPr lang="en-US" smtClean="0"/>
              <a:t>4</a:t>
            </a:fld>
            <a:endParaRPr lang="en-US"/>
          </a:p>
        </p:txBody>
      </p:sp>
    </p:spTree>
    <p:extLst>
      <p:ext uri="{BB962C8B-B14F-4D97-AF65-F5344CB8AC3E}">
        <p14:creationId xmlns:p14="http://schemas.microsoft.com/office/powerpoint/2010/main" val="11833780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b="0" i="0" dirty="0">
                <a:solidFill>
                  <a:srgbClr val="111111"/>
                </a:solidFill>
                <a:effectLst/>
                <a:latin typeface="Roboto" panose="02000000000000000000" pitchFamily="2" charset="0"/>
              </a:rPr>
              <a:t>The potential role of red blood cell dynamics and iron homeostasis in the clinical presentation of COVID-19. The figure shows two potential pathways through which iron metabolism may be involved in the pathophysiology of COVID-19. Pathway 1: the virus inflicts hypoxia via direct deleterious effects on the respiratory system, altering the inflammatory response leading to anemia. Pathway 2: the innate immune system may aim to decrease the bioavailability of iron in order to prevent an expanding viral load in the acute-phase of the infection. This leads to the activation of hepcidin, sequestration of iron within cells, increased levels of ferritin and decreased hemoglobin, culminating in hypoxia</a:t>
            </a:r>
          </a:p>
          <a:p>
            <a:endParaRPr lang="en-US" dirty="0"/>
          </a:p>
        </p:txBody>
      </p:sp>
      <p:sp>
        <p:nvSpPr>
          <p:cNvPr id="4" name="Zástupný symbol pro číslo snímku 3"/>
          <p:cNvSpPr>
            <a:spLocks noGrp="1"/>
          </p:cNvSpPr>
          <p:nvPr>
            <p:ph type="sldNum" sz="quarter" idx="5"/>
          </p:nvPr>
        </p:nvSpPr>
        <p:spPr/>
        <p:txBody>
          <a:bodyPr/>
          <a:lstStyle/>
          <a:p>
            <a:fld id="{E9F3B3DF-3E67-4A6E-9E52-0439C669357F}" type="slidenum">
              <a:rPr lang="en-US" smtClean="0"/>
              <a:t>22</a:t>
            </a:fld>
            <a:endParaRPr lang="en-US"/>
          </a:p>
        </p:txBody>
      </p:sp>
    </p:spTree>
    <p:extLst>
      <p:ext uri="{BB962C8B-B14F-4D97-AF65-F5344CB8AC3E}">
        <p14:creationId xmlns:p14="http://schemas.microsoft.com/office/powerpoint/2010/main" val="40040968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b="0" i="0" dirty="0">
                <a:solidFill>
                  <a:srgbClr val="111111"/>
                </a:solidFill>
                <a:effectLst/>
                <a:latin typeface="Roboto" panose="02000000000000000000" pitchFamily="2" charset="0"/>
              </a:rPr>
              <a:t>The potential role of red blood cell dynamics and iron homeostasis in the clinical presentation of COVID-19. The figure shows two potential pathways through which iron metabolism may be involved in the pathophysiology of COVID-19. Pathway 1: the virus inflicts hypoxia via direct deleterious effects on the respiratory system, altering the inflammatory response leading to anemia. Pathway 2: the innate immune system may aim to decrease the bioavailability of iron in order to prevent an expanding viral load in the acute-phase of the infection. This leads to the activation of hepcidin, sequestration of iron within cells, increased levels of ferritin and decreased hemoglobin, culminating in hypoxia</a:t>
            </a:r>
          </a:p>
          <a:p>
            <a:endParaRPr lang="en-US" dirty="0"/>
          </a:p>
        </p:txBody>
      </p:sp>
      <p:sp>
        <p:nvSpPr>
          <p:cNvPr id="4" name="Zástupný symbol pro číslo snímku 3"/>
          <p:cNvSpPr>
            <a:spLocks noGrp="1"/>
          </p:cNvSpPr>
          <p:nvPr>
            <p:ph type="sldNum" sz="quarter" idx="5"/>
          </p:nvPr>
        </p:nvSpPr>
        <p:spPr/>
        <p:txBody>
          <a:bodyPr/>
          <a:lstStyle/>
          <a:p>
            <a:fld id="{E9F3B3DF-3E67-4A6E-9E52-0439C669357F}" type="slidenum">
              <a:rPr lang="en-US" smtClean="0"/>
              <a:t>23</a:t>
            </a:fld>
            <a:endParaRPr lang="en-US"/>
          </a:p>
        </p:txBody>
      </p:sp>
    </p:spTree>
    <p:extLst>
      <p:ext uri="{BB962C8B-B14F-4D97-AF65-F5344CB8AC3E}">
        <p14:creationId xmlns:p14="http://schemas.microsoft.com/office/powerpoint/2010/main" val="13129671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b="0" i="0" dirty="0">
                <a:solidFill>
                  <a:srgbClr val="111111"/>
                </a:solidFill>
                <a:effectLst/>
                <a:latin typeface="Roboto" panose="02000000000000000000" pitchFamily="2" charset="0"/>
              </a:rPr>
              <a:t>The potential role of red blood cell dynamics and iron homeostasis in the clinical presentation of COVID-19. The figure shows two potential pathways through which iron metabolism may be involved in the pathophysiology of COVID-19. Pathway 1: the virus inflicts hypoxia via direct deleterious effects on the respiratory system, altering the inflammatory response leading to anemia. Pathway 2: the innate immune system may aim to decrease the bioavailability of iron in order to prevent an expanding viral load in the acute-phase of the infection. This leads to the activation of hepcidin, sequestration of iron within cells, increased levels of ferritin and decreased hemoglobin, culminating in hypoxia</a:t>
            </a:r>
          </a:p>
          <a:p>
            <a:endParaRPr lang="en-US" dirty="0"/>
          </a:p>
        </p:txBody>
      </p:sp>
      <p:sp>
        <p:nvSpPr>
          <p:cNvPr id="4" name="Zástupný symbol pro číslo snímku 3"/>
          <p:cNvSpPr>
            <a:spLocks noGrp="1"/>
          </p:cNvSpPr>
          <p:nvPr>
            <p:ph type="sldNum" sz="quarter" idx="5"/>
          </p:nvPr>
        </p:nvSpPr>
        <p:spPr/>
        <p:txBody>
          <a:bodyPr/>
          <a:lstStyle/>
          <a:p>
            <a:fld id="{E9F3B3DF-3E67-4A6E-9E52-0439C669357F}" type="slidenum">
              <a:rPr lang="en-US" smtClean="0"/>
              <a:t>24</a:t>
            </a:fld>
            <a:endParaRPr lang="en-US"/>
          </a:p>
        </p:txBody>
      </p:sp>
    </p:spTree>
    <p:extLst>
      <p:ext uri="{BB962C8B-B14F-4D97-AF65-F5344CB8AC3E}">
        <p14:creationId xmlns:p14="http://schemas.microsoft.com/office/powerpoint/2010/main" val="1625170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b="0" i="0" dirty="0">
                <a:solidFill>
                  <a:srgbClr val="111111"/>
                </a:solidFill>
                <a:effectLst/>
                <a:latin typeface="Roboto" panose="02000000000000000000" pitchFamily="2" charset="0"/>
              </a:rPr>
              <a:t>The potential role of red blood cell dynamics and iron homeostasis in the clinical presentation of COVID-19. The figure shows two potential pathways through which iron metabolism may be involved in the pathophysiology of COVID-19. Pathway 1: the virus inflicts hypoxia via direct deleterious effects on the respiratory system, altering the inflammatory response leading to anemia. Pathway 2: the innate immune system may aim to decrease the bioavailability of iron in order to prevent an expanding viral load in the acute-phase of the infection. This leads to the activation of hepcidin, sequestration of iron within cells, increased levels of ferritin and decreased hemoglobin, culminating in hypoxia</a:t>
            </a:r>
          </a:p>
          <a:p>
            <a:endParaRPr lang="en-US" dirty="0"/>
          </a:p>
        </p:txBody>
      </p:sp>
      <p:sp>
        <p:nvSpPr>
          <p:cNvPr id="4" name="Zástupný symbol pro číslo snímku 3"/>
          <p:cNvSpPr>
            <a:spLocks noGrp="1"/>
          </p:cNvSpPr>
          <p:nvPr>
            <p:ph type="sldNum" sz="quarter" idx="5"/>
          </p:nvPr>
        </p:nvSpPr>
        <p:spPr/>
        <p:txBody>
          <a:bodyPr/>
          <a:lstStyle/>
          <a:p>
            <a:fld id="{E9F3B3DF-3E67-4A6E-9E52-0439C669357F}" type="slidenum">
              <a:rPr lang="en-US" smtClean="0"/>
              <a:t>25</a:t>
            </a:fld>
            <a:endParaRPr lang="en-US"/>
          </a:p>
        </p:txBody>
      </p:sp>
    </p:spTree>
    <p:extLst>
      <p:ext uri="{BB962C8B-B14F-4D97-AF65-F5344CB8AC3E}">
        <p14:creationId xmlns:p14="http://schemas.microsoft.com/office/powerpoint/2010/main" val="973996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t>The binding of Angiotensin 1-9 and Angiotensin 1-7 has an antioxidant, anti-inflammatory, and anti-fibrotic effect.</a:t>
            </a:r>
          </a:p>
          <a:p>
            <a:r>
              <a:rPr lang="en-US" dirty="0"/>
              <a:t>The AT1R and AT2R receptors trigger opposing events.</a:t>
            </a:r>
          </a:p>
          <a:p>
            <a:r>
              <a:rPr lang="en-US" dirty="0"/>
              <a:t>Under normal circumstances, anti-inflammatory regulation prevails.</a:t>
            </a:r>
          </a:p>
          <a:p>
            <a:r>
              <a:rPr lang="en-US" dirty="0"/>
              <a:t>After the lung damage, sepsis, and other pro inflammatory stimuli, the balance shifts to the AT1R side.</a:t>
            </a:r>
            <a:endParaRPr lang="cs-CZ" dirty="0"/>
          </a:p>
          <a:p>
            <a:r>
              <a:rPr lang="en-US" dirty="0"/>
              <a:t>ACE2 counteracts the negative effects of the Ang II / AT 1 R axis on lung damage. ACE2 is produced in airway epithelial cells, including type II alveolar epithelial cells in the lungs.</a:t>
            </a:r>
          </a:p>
        </p:txBody>
      </p:sp>
      <p:sp>
        <p:nvSpPr>
          <p:cNvPr id="4" name="Zástupný symbol pro číslo snímku 3"/>
          <p:cNvSpPr>
            <a:spLocks noGrp="1"/>
          </p:cNvSpPr>
          <p:nvPr>
            <p:ph type="sldNum" sz="quarter" idx="5"/>
          </p:nvPr>
        </p:nvSpPr>
        <p:spPr/>
        <p:txBody>
          <a:bodyPr/>
          <a:lstStyle/>
          <a:p>
            <a:fld id="{7642CC84-23E4-4113-86DA-FD4D99E3E4C1}" type="slidenum">
              <a:rPr lang="en-US" smtClean="0"/>
              <a:t>5</a:t>
            </a:fld>
            <a:endParaRPr lang="en-US"/>
          </a:p>
        </p:txBody>
      </p:sp>
    </p:spTree>
    <p:extLst>
      <p:ext uri="{BB962C8B-B14F-4D97-AF65-F5344CB8AC3E}">
        <p14:creationId xmlns:p14="http://schemas.microsoft.com/office/powerpoint/2010/main" val="3389084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t>The binding of Angiotensin 1-9 and Angiotensin 1-7 has an antioxidant, anti-inflammatory, and anti-fibrotic effect.</a:t>
            </a:r>
          </a:p>
          <a:p>
            <a:r>
              <a:rPr lang="en-US" dirty="0"/>
              <a:t>The AT1R and AT2R receptors trigger opposing events.</a:t>
            </a:r>
          </a:p>
          <a:p>
            <a:r>
              <a:rPr lang="en-US" dirty="0"/>
              <a:t>Under normal circumstances, anti-inflammatory regulation prevails.</a:t>
            </a:r>
          </a:p>
          <a:p>
            <a:r>
              <a:rPr lang="en-US" dirty="0"/>
              <a:t>After the lung damage, sepsis, and other pro inflammatory stimuli, the balance shifts to the AT1R side.</a:t>
            </a:r>
            <a:endParaRPr lang="cs-CZ" dirty="0"/>
          </a:p>
          <a:p>
            <a:r>
              <a:rPr lang="en-US" dirty="0"/>
              <a:t>ACE2 counteracts the negative effects of the Ang II / AT 1 R axis on lung damage. ACE2 is produced in airway epithelial cells, including type II alveolar epithelial cells in the lungs.</a:t>
            </a:r>
          </a:p>
        </p:txBody>
      </p:sp>
      <p:sp>
        <p:nvSpPr>
          <p:cNvPr id="4" name="Zástupný symbol pro číslo snímku 3"/>
          <p:cNvSpPr>
            <a:spLocks noGrp="1"/>
          </p:cNvSpPr>
          <p:nvPr>
            <p:ph type="sldNum" sz="quarter" idx="5"/>
          </p:nvPr>
        </p:nvSpPr>
        <p:spPr/>
        <p:txBody>
          <a:bodyPr/>
          <a:lstStyle/>
          <a:p>
            <a:fld id="{7642CC84-23E4-4113-86DA-FD4D99E3E4C1}" type="slidenum">
              <a:rPr lang="en-US" smtClean="0"/>
              <a:t>6</a:t>
            </a:fld>
            <a:endParaRPr lang="en-US"/>
          </a:p>
        </p:txBody>
      </p:sp>
    </p:spTree>
    <p:extLst>
      <p:ext uri="{BB962C8B-B14F-4D97-AF65-F5344CB8AC3E}">
        <p14:creationId xmlns:p14="http://schemas.microsoft.com/office/powerpoint/2010/main" val="2544378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t>SARS-CoV-2 binds to the membrane-bound ACE2 of the host cell via its viral spike protein. This allows the virus to enter the cell and then replicate.</a:t>
            </a:r>
            <a:endParaRPr lang="cs-CZ" dirty="0"/>
          </a:p>
          <a:p>
            <a:r>
              <a:rPr lang="en-US" dirty="0"/>
              <a:t> SARS-CoV-2 also requires the cellular serine protease TMPRSS2 for cellular uptake. </a:t>
            </a:r>
            <a:endParaRPr lang="cs-CZ" dirty="0"/>
          </a:p>
          <a:p>
            <a:endParaRPr lang="cs-CZ" dirty="0"/>
          </a:p>
          <a:p>
            <a:r>
              <a:rPr lang="en-US" dirty="0"/>
              <a:t>Down regulation will reduce the number of available ACE2 receptors.</a:t>
            </a:r>
            <a:endParaRPr lang="cs-CZ" dirty="0"/>
          </a:p>
          <a:p>
            <a:r>
              <a:rPr lang="en-US" dirty="0"/>
              <a:t>A downregulation of ACE2 by SARS-CoV-2, as has been demonstrated for the SARS-</a:t>
            </a:r>
            <a:r>
              <a:rPr lang="en-US" dirty="0" err="1"/>
              <a:t>CoV</a:t>
            </a:r>
            <a:r>
              <a:rPr lang="en-US" dirty="0"/>
              <a:t> infection, could shift the balance between the axes in the RAS in favor of the damaging effect in the lungs. </a:t>
            </a:r>
            <a:endParaRPr lang="cs-CZ" dirty="0"/>
          </a:p>
          <a:p>
            <a:endParaRPr lang="cs-CZ" dirty="0"/>
          </a:p>
          <a:p>
            <a:endParaRPr lang="cs-CZ" dirty="0"/>
          </a:p>
        </p:txBody>
      </p:sp>
      <p:sp>
        <p:nvSpPr>
          <p:cNvPr id="4" name="Zástupný symbol pro číslo snímku 3"/>
          <p:cNvSpPr>
            <a:spLocks noGrp="1"/>
          </p:cNvSpPr>
          <p:nvPr>
            <p:ph type="sldNum" sz="quarter" idx="5"/>
          </p:nvPr>
        </p:nvSpPr>
        <p:spPr/>
        <p:txBody>
          <a:bodyPr/>
          <a:lstStyle/>
          <a:p>
            <a:fld id="{7642CC84-23E4-4113-86DA-FD4D99E3E4C1}" type="slidenum">
              <a:rPr lang="en-US" smtClean="0"/>
              <a:t>7</a:t>
            </a:fld>
            <a:endParaRPr lang="en-US"/>
          </a:p>
        </p:txBody>
      </p:sp>
    </p:spTree>
    <p:extLst>
      <p:ext uri="{BB962C8B-B14F-4D97-AF65-F5344CB8AC3E}">
        <p14:creationId xmlns:p14="http://schemas.microsoft.com/office/powerpoint/2010/main" val="4136894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t>The down-regulation results in a strengthening of the Angiotensin II axis, which leads to inflammatory lung damage.</a:t>
            </a:r>
            <a:endParaRPr lang="cs-CZ" dirty="0"/>
          </a:p>
        </p:txBody>
      </p:sp>
      <p:sp>
        <p:nvSpPr>
          <p:cNvPr id="4" name="Zástupný symbol pro číslo snímku 3"/>
          <p:cNvSpPr>
            <a:spLocks noGrp="1"/>
          </p:cNvSpPr>
          <p:nvPr>
            <p:ph type="sldNum" sz="quarter" idx="5"/>
          </p:nvPr>
        </p:nvSpPr>
        <p:spPr/>
        <p:txBody>
          <a:bodyPr/>
          <a:lstStyle/>
          <a:p>
            <a:fld id="{7642CC84-23E4-4113-86DA-FD4D99E3E4C1}" type="slidenum">
              <a:rPr lang="en-US" smtClean="0"/>
              <a:t>8</a:t>
            </a:fld>
            <a:endParaRPr lang="en-US"/>
          </a:p>
        </p:txBody>
      </p:sp>
    </p:spTree>
    <p:extLst>
      <p:ext uri="{BB962C8B-B14F-4D97-AF65-F5344CB8AC3E}">
        <p14:creationId xmlns:p14="http://schemas.microsoft.com/office/powerpoint/2010/main" val="3689501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t>SARS-CoV-2 binds to the membrane-bound ACE2 of the host cell via its viral spike protein. This allows the virus to enter the cell and then replicate. S</a:t>
            </a:r>
            <a:endParaRPr lang="cs-CZ" dirty="0"/>
          </a:p>
          <a:p>
            <a:endParaRPr lang="cs-CZ" dirty="0"/>
          </a:p>
          <a:p>
            <a:r>
              <a:rPr lang="en-US" dirty="0"/>
              <a:t>ARS-CoV-2 also requires the cellular serine protease TMPRSS2 for cellular uptake.</a:t>
            </a:r>
            <a:endParaRPr lang="cs-CZ" dirty="0"/>
          </a:p>
          <a:p>
            <a:endParaRPr lang="cs-CZ" dirty="0"/>
          </a:p>
          <a:p>
            <a:r>
              <a:rPr lang="en-US" dirty="0"/>
              <a:t>ACE2, as a predominantly membrane-bound enzyme, can be broken down in vivo into a soluble form that circulates in body fluids.</a:t>
            </a:r>
            <a:endParaRPr lang="cs-CZ" dirty="0"/>
          </a:p>
          <a:p>
            <a:r>
              <a:rPr lang="en-US" dirty="0"/>
              <a:t> Whether a therapy with the soluble form as recombinant human ACE2 (rhACE2) can slow down the spread of the infection by competitive binding to the virus is being investigated. </a:t>
            </a:r>
            <a:endParaRPr lang="cs-CZ" dirty="0"/>
          </a:p>
          <a:p>
            <a:endParaRPr lang="cs-CZ" dirty="0"/>
          </a:p>
          <a:p>
            <a:r>
              <a:rPr lang="en-US" dirty="0"/>
              <a:t>In addition, an inhibitor of TMPRSS2 that has already been approved for other diseases could be considered for the treatment of SARS-CoV-2 by inhibiting viral cell entry.</a:t>
            </a:r>
          </a:p>
        </p:txBody>
      </p:sp>
      <p:sp>
        <p:nvSpPr>
          <p:cNvPr id="4" name="Zástupný symbol pro číslo snímku 3"/>
          <p:cNvSpPr>
            <a:spLocks noGrp="1"/>
          </p:cNvSpPr>
          <p:nvPr>
            <p:ph type="sldNum" sz="quarter" idx="5"/>
          </p:nvPr>
        </p:nvSpPr>
        <p:spPr/>
        <p:txBody>
          <a:bodyPr/>
          <a:lstStyle/>
          <a:p>
            <a:fld id="{7642CC84-23E4-4113-86DA-FD4D99E3E4C1}" type="slidenum">
              <a:rPr lang="en-US" smtClean="0"/>
              <a:t>9</a:t>
            </a:fld>
            <a:endParaRPr lang="en-US"/>
          </a:p>
        </p:txBody>
      </p:sp>
    </p:spTree>
    <p:extLst>
      <p:ext uri="{BB962C8B-B14F-4D97-AF65-F5344CB8AC3E}">
        <p14:creationId xmlns:p14="http://schemas.microsoft.com/office/powerpoint/2010/main" val="2901535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rtl="0"/>
            <a:endParaRPr lang="cs-CZ" dirty="0">
              <a:solidFill>
                <a:srgbClr val="5F6368"/>
              </a:solidFill>
              <a:effectLst/>
            </a:endParaRPr>
          </a:p>
          <a:p>
            <a:pPr rtl="0"/>
            <a:endParaRPr lang="cs-CZ" dirty="0">
              <a:solidFill>
                <a:srgbClr val="5F6368"/>
              </a:solidFill>
            </a:endParaRPr>
          </a:p>
          <a:p>
            <a:pPr rtl="0"/>
            <a:r>
              <a:rPr lang="en-US" dirty="0">
                <a:solidFill>
                  <a:srgbClr val="5F6368"/>
                </a:solidFill>
                <a:effectLst/>
              </a:rPr>
              <a:t>The result of gene expression data from cells in bronchoalveolar lavage fluid (BALF) from</a:t>
            </a:r>
            <a:r>
              <a:rPr lang="cs-CZ" dirty="0">
                <a:solidFill>
                  <a:srgbClr val="5F6368"/>
                </a:solidFill>
                <a:effectLst/>
              </a:rPr>
              <a:t> </a:t>
            </a:r>
            <a:r>
              <a:rPr lang="en-US" dirty="0">
                <a:solidFill>
                  <a:srgbClr val="5F6368"/>
                </a:solidFill>
                <a:effectLst/>
              </a:rPr>
              <a:t>COVID-19 patients were used to sequence the virus. Comparison with BALF from controls</a:t>
            </a:r>
            <a:r>
              <a:rPr lang="cs-CZ" dirty="0">
                <a:solidFill>
                  <a:srgbClr val="5F6368"/>
                </a:solidFill>
                <a:effectLst/>
              </a:rPr>
              <a:t> </a:t>
            </a:r>
            <a:r>
              <a:rPr lang="en-US" dirty="0">
                <a:solidFill>
                  <a:srgbClr val="5F6368"/>
                </a:solidFill>
                <a:effectLst/>
              </a:rPr>
              <a:t>identifies a critical imbalance in RAS represented by decreased expression of ACE in combination with increases in ACE2, renin, angiotensin, key RAS receptors, </a:t>
            </a:r>
            <a:r>
              <a:rPr lang="en-US" dirty="0" err="1">
                <a:solidFill>
                  <a:srgbClr val="5F6368"/>
                </a:solidFill>
                <a:effectLst/>
              </a:rPr>
              <a:t>kinogen</a:t>
            </a:r>
            <a:r>
              <a:rPr lang="en-US" dirty="0">
                <a:solidFill>
                  <a:srgbClr val="5F6368"/>
                </a:solidFill>
                <a:effectLst/>
              </a:rPr>
              <a:t> and many kallikrein enzymes that activate it, and both bradykinin receptors</a:t>
            </a:r>
            <a:endParaRPr lang="cs-CZ" dirty="0">
              <a:solidFill>
                <a:srgbClr val="5F6368"/>
              </a:solidFill>
              <a:effectLst/>
            </a:endParaRPr>
          </a:p>
          <a:p>
            <a:pPr rtl="0"/>
            <a:endParaRPr lang="cs-CZ" dirty="0">
              <a:solidFill>
                <a:srgbClr val="5F6368"/>
              </a:solidFill>
            </a:endParaRPr>
          </a:p>
          <a:p>
            <a:endParaRPr lang="en-US" dirty="0"/>
          </a:p>
        </p:txBody>
      </p:sp>
    </p:spTree>
    <p:extLst>
      <p:ext uri="{BB962C8B-B14F-4D97-AF65-F5344CB8AC3E}">
        <p14:creationId xmlns:p14="http://schemas.microsoft.com/office/powerpoint/2010/main" val="3233321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t>Downregulation of ACE2 after covid virus infection enhances the binding of angiotensin 2 to AT1R receptors, which enhances the inflammatory response in the lungs.</a:t>
            </a:r>
          </a:p>
        </p:txBody>
      </p:sp>
      <p:sp>
        <p:nvSpPr>
          <p:cNvPr id="4" name="Zástupný symbol pro číslo snímku 3"/>
          <p:cNvSpPr>
            <a:spLocks noGrp="1"/>
          </p:cNvSpPr>
          <p:nvPr>
            <p:ph type="sldNum" sz="quarter" idx="5"/>
          </p:nvPr>
        </p:nvSpPr>
        <p:spPr/>
        <p:txBody>
          <a:bodyPr/>
          <a:lstStyle/>
          <a:p>
            <a:fld id="{7642CC84-23E4-4113-86DA-FD4D99E3E4C1}" type="slidenum">
              <a:rPr lang="en-US" smtClean="0"/>
              <a:t>11</a:t>
            </a:fld>
            <a:endParaRPr lang="en-US"/>
          </a:p>
        </p:txBody>
      </p:sp>
    </p:spTree>
    <p:extLst>
      <p:ext uri="{BB962C8B-B14F-4D97-AF65-F5344CB8AC3E}">
        <p14:creationId xmlns:p14="http://schemas.microsoft.com/office/powerpoint/2010/main" val="3682454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6BD63BB-8EA4-4927-84C3-B45E5CB8A9FD}"/>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endParaRPr lang="en-US"/>
          </a:p>
        </p:txBody>
      </p:sp>
      <p:sp>
        <p:nvSpPr>
          <p:cNvPr id="3" name="Podnadpis 2">
            <a:extLst>
              <a:ext uri="{FF2B5EF4-FFF2-40B4-BE49-F238E27FC236}">
                <a16:creationId xmlns:a16="http://schemas.microsoft.com/office/drawing/2014/main" id="{4C2245D0-8C92-4A71-9EEB-DEBF4AA9AF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a:p>
        </p:txBody>
      </p:sp>
      <p:sp>
        <p:nvSpPr>
          <p:cNvPr id="4" name="Zástupný symbol pro datum 3">
            <a:extLst>
              <a:ext uri="{FF2B5EF4-FFF2-40B4-BE49-F238E27FC236}">
                <a16:creationId xmlns:a16="http://schemas.microsoft.com/office/drawing/2014/main" id="{3CA3FB0E-02EA-4F1B-942A-2FAFD304E871}"/>
              </a:ext>
            </a:extLst>
          </p:cNvPr>
          <p:cNvSpPr>
            <a:spLocks noGrp="1"/>
          </p:cNvSpPr>
          <p:nvPr>
            <p:ph type="dt" sz="half" idx="10"/>
          </p:nvPr>
        </p:nvSpPr>
        <p:spPr/>
        <p:txBody>
          <a:bodyPr/>
          <a:lstStyle/>
          <a:p>
            <a:fld id="{12848C0B-F39B-4C2F-A4F2-F548ADD50B77}" type="datetimeFigureOut">
              <a:rPr lang="en-US" smtClean="0"/>
              <a:t>12/11/2023</a:t>
            </a:fld>
            <a:endParaRPr lang="en-US"/>
          </a:p>
        </p:txBody>
      </p:sp>
      <p:sp>
        <p:nvSpPr>
          <p:cNvPr id="5" name="Zástupný symbol pro zápatí 4">
            <a:extLst>
              <a:ext uri="{FF2B5EF4-FFF2-40B4-BE49-F238E27FC236}">
                <a16:creationId xmlns:a16="http://schemas.microsoft.com/office/drawing/2014/main" id="{BD10B4CC-1BF4-4844-A5EA-59CD613BF6C6}"/>
              </a:ext>
            </a:extLst>
          </p:cNvPr>
          <p:cNvSpPr>
            <a:spLocks noGrp="1"/>
          </p:cNvSpPr>
          <p:nvPr>
            <p:ph type="ftr" sz="quarter" idx="11"/>
          </p:nvPr>
        </p:nvSpPr>
        <p:spPr/>
        <p:txBody>
          <a:bodyPr/>
          <a:lstStyle/>
          <a:p>
            <a:endParaRPr lang="en-US"/>
          </a:p>
        </p:txBody>
      </p:sp>
      <p:sp>
        <p:nvSpPr>
          <p:cNvPr id="6" name="Zástupný symbol pro číslo snímku 5">
            <a:extLst>
              <a:ext uri="{FF2B5EF4-FFF2-40B4-BE49-F238E27FC236}">
                <a16:creationId xmlns:a16="http://schemas.microsoft.com/office/drawing/2014/main" id="{1F2A8AE0-5E8C-40B4-BDA6-342C50ADB307}"/>
              </a:ext>
            </a:extLst>
          </p:cNvPr>
          <p:cNvSpPr>
            <a:spLocks noGrp="1"/>
          </p:cNvSpPr>
          <p:nvPr>
            <p:ph type="sldNum" sz="quarter" idx="12"/>
          </p:nvPr>
        </p:nvSpPr>
        <p:spPr/>
        <p:txBody>
          <a:bodyPr/>
          <a:lstStyle/>
          <a:p>
            <a:fld id="{F179D1F4-A201-4EAB-97A0-8AFEC4E7A3B1}" type="slidenum">
              <a:rPr lang="en-US" smtClean="0"/>
              <a:t>‹#›</a:t>
            </a:fld>
            <a:endParaRPr lang="en-US"/>
          </a:p>
        </p:txBody>
      </p:sp>
    </p:spTree>
    <p:extLst>
      <p:ext uri="{BB962C8B-B14F-4D97-AF65-F5344CB8AC3E}">
        <p14:creationId xmlns:p14="http://schemas.microsoft.com/office/powerpoint/2010/main" val="99873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3360896-4BD0-41B4-B0AA-741D9734A90C}"/>
              </a:ext>
            </a:extLst>
          </p:cNvPr>
          <p:cNvSpPr>
            <a:spLocks noGrp="1"/>
          </p:cNvSpPr>
          <p:nvPr>
            <p:ph type="title"/>
          </p:nvPr>
        </p:nvSpPr>
        <p:spPr/>
        <p:txBody>
          <a:bodyPr/>
          <a:lstStyle/>
          <a:p>
            <a:r>
              <a:rPr lang="cs-CZ"/>
              <a:t>Kliknutím lze upravit styl.</a:t>
            </a:r>
            <a:endParaRPr lang="en-US"/>
          </a:p>
        </p:txBody>
      </p:sp>
      <p:sp>
        <p:nvSpPr>
          <p:cNvPr id="3" name="Zástupný symbol pro svislý text 2">
            <a:extLst>
              <a:ext uri="{FF2B5EF4-FFF2-40B4-BE49-F238E27FC236}">
                <a16:creationId xmlns:a16="http://schemas.microsoft.com/office/drawing/2014/main" id="{210A217A-D54B-4A7B-B3CD-3656A0BF7437}"/>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3">
            <a:extLst>
              <a:ext uri="{FF2B5EF4-FFF2-40B4-BE49-F238E27FC236}">
                <a16:creationId xmlns:a16="http://schemas.microsoft.com/office/drawing/2014/main" id="{BDCC6E4B-DA06-4AA6-9761-1BFAC2E036AF}"/>
              </a:ext>
            </a:extLst>
          </p:cNvPr>
          <p:cNvSpPr>
            <a:spLocks noGrp="1"/>
          </p:cNvSpPr>
          <p:nvPr>
            <p:ph type="dt" sz="half" idx="10"/>
          </p:nvPr>
        </p:nvSpPr>
        <p:spPr/>
        <p:txBody>
          <a:bodyPr/>
          <a:lstStyle/>
          <a:p>
            <a:fld id="{12848C0B-F39B-4C2F-A4F2-F548ADD50B77}" type="datetimeFigureOut">
              <a:rPr lang="en-US" smtClean="0"/>
              <a:t>12/11/2023</a:t>
            </a:fld>
            <a:endParaRPr lang="en-US"/>
          </a:p>
        </p:txBody>
      </p:sp>
      <p:sp>
        <p:nvSpPr>
          <p:cNvPr id="5" name="Zástupný symbol pro zápatí 4">
            <a:extLst>
              <a:ext uri="{FF2B5EF4-FFF2-40B4-BE49-F238E27FC236}">
                <a16:creationId xmlns:a16="http://schemas.microsoft.com/office/drawing/2014/main" id="{C4FB9943-A15C-4759-840B-751960979F6A}"/>
              </a:ext>
            </a:extLst>
          </p:cNvPr>
          <p:cNvSpPr>
            <a:spLocks noGrp="1"/>
          </p:cNvSpPr>
          <p:nvPr>
            <p:ph type="ftr" sz="quarter" idx="11"/>
          </p:nvPr>
        </p:nvSpPr>
        <p:spPr/>
        <p:txBody>
          <a:bodyPr/>
          <a:lstStyle/>
          <a:p>
            <a:endParaRPr lang="en-US"/>
          </a:p>
        </p:txBody>
      </p:sp>
      <p:sp>
        <p:nvSpPr>
          <p:cNvPr id="6" name="Zástupný symbol pro číslo snímku 5">
            <a:extLst>
              <a:ext uri="{FF2B5EF4-FFF2-40B4-BE49-F238E27FC236}">
                <a16:creationId xmlns:a16="http://schemas.microsoft.com/office/drawing/2014/main" id="{F2E7BF65-21DB-4DB3-A32F-C3AD0845E05D}"/>
              </a:ext>
            </a:extLst>
          </p:cNvPr>
          <p:cNvSpPr>
            <a:spLocks noGrp="1"/>
          </p:cNvSpPr>
          <p:nvPr>
            <p:ph type="sldNum" sz="quarter" idx="12"/>
          </p:nvPr>
        </p:nvSpPr>
        <p:spPr/>
        <p:txBody>
          <a:bodyPr/>
          <a:lstStyle/>
          <a:p>
            <a:fld id="{F179D1F4-A201-4EAB-97A0-8AFEC4E7A3B1}" type="slidenum">
              <a:rPr lang="en-US" smtClean="0"/>
              <a:t>‹#›</a:t>
            </a:fld>
            <a:endParaRPr lang="en-US"/>
          </a:p>
        </p:txBody>
      </p:sp>
    </p:spTree>
    <p:extLst>
      <p:ext uri="{BB962C8B-B14F-4D97-AF65-F5344CB8AC3E}">
        <p14:creationId xmlns:p14="http://schemas.microsoft.com/office/powerpoint/2010/main" val="3619984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DF505CB2-1123-419D-9FFD-B1A5E9BA57AF}"/>
              </a:ext>
            </a:extLst>
          </p:cNvPr>
          <p:cNvSpPr>
            <a:spLocks noGrp="1"/>
          </p:cNvSpPr>
          <p:nvPr>
            <p:ph type="title" orient="vert"/>
          </p:nvPr>
        </p:nvSpPr>
        <p:spPr>
          <a:xfrm>
            <a:off x="8724900" y="365125"/>
            <a:ext cx="2628900" cy="5811838"/>
          </a:xfrm>
        </p:spPr>
        <p:txBody>
          <a:bodyPr vert="eaVert"/>
          <a:lstStyle/>
          <a:p>
            <a:r>
              <a:rPr lang="cs-CZ"/>
              <a:t>Kliknutím lze upravit styl.</a:t>
            </a:r>
            <a:endParaRPr lang="en-US"/>
          </a:p>
        </p:txBody>
      </p:sp>
      <p:sp>
        <p:nvSpPr>
          <p:cNvPr id="3" name="Zástupný symbol pro svislý text 2">
            <a:extLst>
              <a:ext uri="{FF2B5EF4-FFF2-40B4-BE49-F238E27FC236}">
                <a16:creationId xmlns:a16="http://schemas.microsoft.com/office/drawing/2014/main" id="{711A1DB0-597B-4D87-BCD1-84A330613634}"/>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3">
            <a:extLst>
              <a:ext uri="{FF2B5EF4-FFF2-40B4-BE49-F238E27FC236}">
                <a16:creationId xmlns:a16="http://schemas.microsoft.com/office/drawing/2014/main" id="{6DBDEE1B-6117-4FD4-8245-A5302C28FE5B}"/>
              </a:ext>
            </a:extLst>
          </p:cNvPr>
          <p:cNvSpPr>
            <a:spLocks noGrp="1"/>
          </p:cNvSpPr>
          <p:nvPr>
            <p:ph type="dt" sz="half" idx="10"/>
          </p:nvPr>
        </p:nvSpPr>
        <p:spPr/>
        <p:txBody>
          <a:bodyPr/>
          <a:lstStyle/>
          <a:p>
            <a:fld id="{12848C0B-F39B-4C2F-A4F2-F548ADD50B77}" type="datetimeFigureOut">
              <a:rPr lang="en-US" smtClean="0"/>
              <a:t>12/11/2023</a:t>
            </a:fld>
            <a:endParaRPr lang="en-US"/>
          </a:p>
        </p:txBody>
      </p:sp>
      <p:sp>
        <p:nvSpPr>
          <p:cNvPr id="5" name="Zástupný symbol pro zápatí 4">
            <a:extLst>
              <a:ext uri="{FF2B5EF4-FFF2-40B4-BE49-F238E27FC236}">
                <a16:creationId xmlns:a16="http://schemas.microsoft.com/office/drawing/2014/main" id="{03191B78-C013-45A1-B3F5-48F6938F70F1}"/>
              </a:ext>
            </a:extLst>
          </p:cNvPr>
          <p:cNvSpPr>
            <a:spLocks noGrp="1"/>
          </p:cNvSpPr>
          <p:nvPr>
            <p:ph type="ftr" sz="quarter" idx="11"/>
          </p:nvPr>
        </p:nvSpPr>
        <p:spPr/>
        <p:txBody>
          <a:bodyPr/>
          <a:lstStyle/>
          <a:p>
            <a:endParaRPr lang="en-US"/>
          </a:p>
        </p:txBody>
      </p:sp>
      <p:sp>
        <p:nvSpPr>
          <p:cNvPr id="6" name="Zástupný symbol pro číslo snímku 5">
            <a:extLst>
              <a:ext uri="{FF2B5EF4-FFF2-40B4-BE49-F238E27FC236}">
                <a16:creationId xmlns:a16="http://schemas.microsoft.com/office/drawing/2014/main" id="{6BE7E6CB-9CA1-4FC8-8D05-9C352B7B49EF}"/>
              </a:ext>
            </a:extLst>
          </p:cNvPr>
          <p:cNvSpPr>
            <a:spLocks noGrp="1"/>
          </p:cNvSpPr>
          <p:nvPr>
            <p:ph type="sldNum" sz="quarter" idx="12"/>
          </p:nvPr>
        </p:nvSpPr>
        <p:spPr/>
        <p:txBody>
          <a:bodyPr/>
          <a:lstStyle/>
          <a:p>
            <a:fld id="{F179D1F4-A201-4EAB-97A0-8AFEC4E7A3B1}" type="slidenum">
              <a:rPr lang="en-US" smtClean="0"/>
              <a:t>‹#›</a:t>
            </a:fld>
            <a:endParaRPr lang="en-US"/>
          </a:p>
        </p:txBody>
      </p:sp>
    </p:spTree>
    <p:extLst>
      <p:ext uri="{BB962C8B-B14F-4D97-AF65-F5344CB8AC3E}">
        <p14:creationId xmlns:p14="http://schemas.microsoft.com/office/powerpoint/2010/main" val="2640806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37696C8-A10A-44C3-9831-F2E7C5AB003C}"/>
              </a:ext>
            </a:extLst>
          </p:cNvPr>
          <p:cNvSpPr>
            <a:spLocks noGrp="1"/>
          </p:cNvSpPr>
          <p:nvPr>
            <p:ph type="title"/>
          </p:nvPr>
        </p:nvSpPr>
        <p:spPr/>
        <p:txBody>
          <a:bodyPr/>
          <a:lstStyle/>
          <a:p>
            <a:r>
              <a:rPr lang="cs-CZ"/>
              <a:t>Kliknutím lze upravit styl.</a:t>
            </a:r>
            <a:endParaRPr lang="en-US"/>
          </a:p>
        </p:txBody>
      </p:sp>
      <p:sp>
        <p:nvSpPr>
          <p:cNvPr id="3" name="Zástupný obsah 2">
            <a:extLst>
              <a:ext uri="{FF2B5EF4-FFF2-40B4-BE49-F238E27FC236}">
                <a16:creationId xmlns:a16="http://schemas.microsoft.com/office/drawing/2014/main" id="{32F7D8FC-2C3A-45D5-A295-53D4EA2D0EB1}"/>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3">
            <a:extLst>
              <a:ext uri="{FF2B5EF4-FFF2-40B4-BE49-F238E27FC236}">
                <a16:creationId xmlns:a16="http://schemas.microsoft.com/office/drawing/2014/main" id="{6DA95E2C-D2EC-4269-8B6C-61606514FBD1}"/>
              </a:ext>
            </a:extLst>
          </p:cNvPr>
          <p:cNvSpPr>
            <a:spLocks noGrp="1"/>
          </p:cNvSpPr>
          <p:nvPr>
            <p:ph type="dt" sz="half" idx="10"/>
          </p:nvPr>
        </p:nvSpPr>
        <p:spPr/>
        <p:txBody>
          <a:bodyPr/>
          <a:lstStyle/>
          <a:p>
            <a:fld id="{12848C0B-F39B-4C2F-A4F2-F548ADD50B77}" type="datetimeFigureOut">
              <a:rPr lang="en-US" smtClean="0"/>
              <a:t>12/11/2023</a:t>
            </a:fld>
            <a:endParaRPr lang="en-US"/>
          </a:p>
        </p:txBody>
      </p:sp>
      <p:sp>
        <p:nvSpPr>
          <p:cNvPr id="5" name="Zástupný symbol pro zápatí 4">
            <a:extLst>
              <a:ext uri="{FF2B5EF4-FFF2-40B4-BE49-F238E27FC236}">
                <a16:creationId xmlns:a16="http://schemas.microsoft.com/office/drawing/2014/main" id="{135C8360-ED1F-4D9A-A1D8-D89DFADEE3E4}"/>
              </a:ext>
            </a:extLst>
          </p:cNvPr>
          <p:cNvSpPr>
            <a:spLocks noGrp="1"/>
          </p:cNvSpPr>
          <p:nvPr>
            <p:ph type="ftr" sz="quarter" idx="11"/>
          </p:nvPr>
        </p:nvSpPr>
        <p:spPr/>
        <p:txBody>
          <a:bodyPr/>
          <a:lstStyle/>
          <a:p>
            <a:endParaRPr lang="en-US"/>
          </a:p>
        </p:txBody>
      </p:sp>
      <p:sp>
        <p:nvSpPr>
          <p:cNvPr id="6" name="Zástupný symbol pro číslo snímku 5">
            <a:extLst>
              <a:ext uri="{FF2B5EF4-FFF2-40B4-BE49-F238E27FC236}">
                <a16:creationId xmlns:a16="http://schemas.microsoft.com/office/drawing/2014/main" id="{6D9C96CC-CD4F-43B1-BB6C-7CDCFAC90FD3}"/>
              </a:ext>
            </a:extLst>
          </p:cNvPr>
          <p:cNvSpPr>
            <a:spLocks noGrp="1"/>
          </p:cNvSpPr>
          <p:nvPr>
            <p:ph type="sldNum" sz="quarter" idx="12"/>
          </p:nvPr>
        </p:nvSpPr>
        <p:spPr/>
        <p:txBody>
          <a:bodyPr/>
          <a:lstStyle/>
          <a:p>
            <a:fld id="{F179D1F4-A201-4EAB-97A0-8AFEC4E7A3B1}" type="slidenum">
              <a:rPr lang="en-US" smtClean="0"/>
              <a:t>‹#›</a:t>
            </a:fld>
            <a:endParaRPr lang="en-US"/>
          </a:p>
        </p:txBody>
      </p:sp>
    </p:spTree>
    <p:extLst>
      <p:ext uri="{BB962C8B-B14F-4D97-AF65-F5344CB8AC3E}">
        <p14:creationId xmlns:p14="http://schemas.microsoft.com/office/powerpoint/2010/main" val="378453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EE79EA3-9D28-4B5D-A8B1-7EFA9BA47CA0}"/>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endParaRPr lang="en-US"/>
          </a:p>
        </p:txBody>
      </p:sp>
      <p:sp>
        <p:nvSpPr>
          <p:cNvPr id="3" name="Zástupný text 2">
            <a:extLst>
              <a:ext uri="{FF2B5EF4-FFF2-40B4-BE49-F238E27FC236}">
                <a16:creationId xmlns:a16="http://schemas.microsoft.com/office/drawing/2014/main" id="{FD5C3E9F-C0D4-4273-895B-A6D5E6A132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69F8DB96-6A74-4420-B9B0-6C289E98AC71}"/>
              </a:ext>
            </a:extLst>
          </p:cNvPr>
          <p:cNvSpPr>
            <a:spLocks noGrp="1"/>
          </p:cNvSpPr>
          <p:nvPr>
            <p:ph type="dt" sz="half" idx="10"/>
          </p:nvPr>
        </p:nvSpPr>
        <p:spPr/>
        <p:txBody>
          <a:bodyPr/>
          <a:lstStyle/>
          <a:p>
            <a:fld id="{12848C0B-F39B-4C2F-A4F2-F548ADD50B77}" type="datetimeFigureOut">
              <a:rPr lang="en-US" smtClean="0"/>
              <a:t>12/11/2023</a:t>
            </a:fld>
            <a:endParaRPr lang="en-US"/>
          </a:p>
        </p:txBody>
      </p:sp>
      <p:sp>
        <p:nvSpPr>
          <p:cNvPr id="5" name="Zástupný symbol pro zápatí 4">
            <a:extLst>
              <a:ext uri="{FF2B5EF4-FFF2-40B4-BE49-F238E27FC236}">
                <a16:creationId xmlns:a16="http://schemas.microsoft.com/office/drawing/2014/main" id="{EC5F5058-48FF-4FE0-95E4-419D801A4793}"/>
              </a:ext>
            </a:extLst>
          </p:cNvPr>
          <p:cNvSpPr>
            <a:spLocks noGrp="1"/>
          </p:cNvSpPr>
          <p:nvPr>
            <p:ph type="ftr" sz="quarter" idx="11"/>
          </p:nvPr>
        </p:nvSpPr>
        <p:spPr/>
        <p:txBody>
          <a:bodyPr/>
          <a:lstStyle/>
          <a:p>
            <a:endParaRPr lang="en-US"/>
          </a:p>
        </p:txBody>
      </p:sp>
      <p:sp>
        <p:nvSpPr>
          <p:cNvPr id="6" name="Zástupný symbol pro číslo snímku 5">
            <a:extLst>
              <a:ext uri="{FF2B5EF4-FFF2-40B4-BE49-F238E27FC236}">
                <a16:creationId xmlns:a16="http://schemas.microsoft.com/office/drawing/2014/main" id="{95905FD6-64BD-4255-AA89-704E425B8B87}"/>
              </a:ext>
            </a:extLst>
          </p:cNvPr>
          <p:cNvSpPr>
            <a:spLocks noGrp="1"/>
          </p:cNvSpPr>
          <p:nvPr>
            <p:ph type="sldNum" sz="quarter" idx="12"/>
          </p:nvPr>
        </p:nvSpPr>
        <p:spPr/>
        <p:txBody>
          <a:bodyPr/>
          <a:lstStyle/>
          <a:p>
            <a:fld id="{F179D1F4-A201-4EAB-97A0-8AFEC4E7A3B1}" type="slidenum">
              <a:rPr lang="en-US" smtClean="0"/>
              <a:t>‹#›</a:t>
            </a:fld>
            <a:endParaRPr lang="en-US"/>
          </a:p>
        </p:txBody>
      </p:sp>
    </p:spTree>
    <p:extLst>
      <p:ext uri="{BB962C8B-B14F-4D97-AF65-F5344CB8AC3E}">
        <p14:creationId xmlns:p14="http://schemas.microsoft.com/office/powerpoint/2010/main" val="2241799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4F3D61-B1B9-4E59-A5CE-37EFEA2B8BC8}"/>
              </a:ext>
            </a:extLst>
          </p:cNvPr>
          <p:cNvSpPr>
            <a:spLocks noGrp="1"/>
          </p:cNvSpPr>
          <p:nvPr>
            <p:ph type="title"/>
          </p:nvPr>
        </p:nvSpPr>
        <p:spPr/>
        <p:txBody>
          <a:bodyPr/>
          <a:lstStyle/>
          <a:p>
            <a:r>
              <a:rPr lang="cs-CZ"/>
              <a:t>Kliknutím lze upravit styl.</a:t>
            </a:r>
            <a:endParaRPr lang="en-US"/>
          </a:p>
        </p:txBody>
      </p:sp>
      <p:sp>
        <p:nvSpPr>
          <p:cNvPr id="3" name="Zástupný obsah 2">
            <a:extLst>
              <a:ext uri="{FF2B5EF4-FFF2-40B4-BE49-F238E27FC236}">
                <a16:creationId xmlns:a16="http://schemas.microsoft.com/office/drawing/2014/main" id="{8BC12FE0-CC39-4935-813A-6CB960723499}"/>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obsah 3">
            <a:extLst>
              <a:ext uri="{FF2B5EF4-FFF2-40B4-BE49-F238E27FC236}">
                <a16:creationId xmlns:a16="http://schemas.microsoft.com/office/drawing/2014/main" id="{1F1941AA-A329-4F51-8442-876B27ACAFAE}"/>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Zástupný symbol pro datum 4">
            <a:extLst>
              <a:ext uri="{FF2B5EF4-FFF2-40B4-BE49-F238E27FC236}">
                <a16:creationId xmlns:a16="http://schemas.microsoft.com/office/drawing/2014/main" id="{A55CF6FE-63B2-4E01-8DF7-5B101A3927DA}"/>
              </a:ext>
            </a:extLst>
          </p:cNvPr>
          <p:cNvSpPr>
            <a:spLocks noGrp="1"/>
          </p:cNvSpPr>
          <p:nvPr>
            <p:ph type="dt" sz="half" idx="10"/>
          </p:nvPr>
        </p:nvSpPr>
        <p:spPr/>
        <p:txBody>
          <a:bodyPr/>
          <a:lstStyle/>
          <a:p>
            <a:fld id="{12848C0B-F39B-4C2F-A4F2-F548ADD50B77}" type="datetimeFigureOut">
              <a:rPr lang="en-US" smtClean="0"/>
              <a:t>12/11/2023</a:t>
            </a:fld>
            <a:endParaRPr lang="en-US"/>
          </a:p>
        </p:txBody>
      </p:sp>
      <p:sp>
        <p:nvSpPr>
          <p:cNvPr id="6" name="Zástupný symbol pro zápatí 5">
            <a:extLst>
              <a:ext uri="{FF2B5EF4-FFF2-40B4-BE49-F238E27FC236}">
                <a16:creationId xmlns:a16="http://schemas.microsoft.com/office/drawing/2014/main" id="{AA0A2579-A185-4190-8B73-7A06DBDFECA8}"/>
              </a:ext>
            </a:extLst>
          </p:cNvPr>
          <p:cNvSpPr>
            <a:spLocks noGrp="1"/>
          </p:cNvSpPr>
          <p:nvPr>
            <p:ph type="ftr" sz="quarter" idx="11"/>
          </p:nvPr>
        </p:nvSpPr>
        <p:spPr/>
        <p:txBody>
          <a:bodyPr/>
          <a:lstStyle/>
          <a:p>
            <a:endParaRPr lang="en-US"/>
          </a:p>
        </p:txBody>
      </p:sp>
      <p:sp>
        <p:nvSpPr>
          <p:cNvPr id="7" name="Zástupný symbol pro číslo snímku 6">
            <a:extLst>
              <a:ext uri="{FF2B5EF4-FFF2-40B4-BE49-F238E27FC236}">
                <a16:creationId xmlns:a16="http://schemas.microsoft.com/office/drawing/2014/main" id="{D5A3EDD0-A76A-4F85-A951-2FCA59485C46}"/>
              </a:ext>
            </a:extLst>
          </p:cNvPr>
          <p:cNvSpPr>
            <a:spLocks noGrp="1"/>
          </p:cNvSpPr>
          <p:nvPr>
            <p:ph type="sldNum" sz="quarter" idx="12"/>
          </p:nvPr>
        </p:nvSpPr>
        <p:spPr/>
        <p:txBody>
          <a:bodyPr/>
          <a:lstStyle/>
          <a:p>
            <a:fld id="{F179D1F4-A201-4EAB-97A0-8AFEC4E7A3B1}" type="slidenum">
              <a:rPr lang="en-US" smtClean="0"/>
              <a:t>‹#›</a:t>
            </a:fld>
            <a:endParaRPr lang="en-US"/>
          </a:p>
        </p:txBody>
      </p:sp>
    </p:spTree>
    <p:extLst>
      <p:ext uri="{BB962C8B-B14F-4D97-AF65-F5344CB8AC3E}">
        <p14:creationId xmlns:p14="http://schemas.microsoft.com/office/powerpoint/2010/main" val="2084801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49A3205-369B-49CD-AFED-BC3035322C6A}"/>
              </a:ext>
            </a:extLst>
          </p:cNvPr>
          <p:cNvSpPr>
            <a:spLocks noGrp="1"/>
          </p:cNvSpPr>
          <p:nvPr>
            <p:ph type="title"/>
          </p:nvPr>
        </p:nvSpPr>
        <p:spPr>
          <a:xfrm>
            <a:off x="839788" y="365125"/>
            <a:ext cx="10515600" cy="1325563"/>
          </a:xfrm>
        </p:spPr>
        <p:txBody>
          <a:bodyPr/>
          <a:lstStyle/>
          <a:p>
            <a:r>
              <a:rPr lang="cs-CZ"/>
              <a:t>Kliknutím lze upravit styl.</a:t>
            </a:r>
            <a:endParaRPr lang="en-US"/>
          </a:p>
        </p:txBody>
      </p:sp>
      <p:sp>
        <p:nvSpPr>
          <p:cNvPr id="3" name="Zástupný text 2">
            <a:extLst>
              <a:ext uri="{FF2B5EF4-FFF2-40B4-BE49-F238E27FC236}">
                <a16:creationId xmlns:a16="http://schemas.microsoft.com/office/drawing/2014/main" id="{48AF1562-8006-4508-BE4E-F94346D183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6ED81789-BDCD-4430-8AE5-CF68A1FBE8B1}"/>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Zástupný text 4">
            <a:extLst>
              <a:ext uri="{FF2B5EF4-FFF2-40B4-BE49-F238E27FC236}">
                <a16:creationId xmlns:a16="http://schemas.microsoft.com/office/drawing/2014/main" id="{CE416AA0-2DD8-41FF-A45B-255A4AB18D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4FFAF8BF-2701-400D-8C0D-BC39695236D6}"/>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Zástupný symbol pro datum 6">
            <a:extLst>
              <a:ext uri="{FF2B5EF4-FFF2-40B4-BE49-F238E27FC236}">
                <a16:creationId xmlns:a16="http://schemas.microsoft.com/office/drawing/2014/main" id="{C61DE637-CF91-4AE5-9AB0-BCF110F57728}"/>
              </a:ext>
            </a:extLst>
          </p:cNvPr>
          <p:cNvSpPr>
            <a:spLocks noGrp="1"/>
          </p:cNvSpPr>
          <p:nvPr>
            <p:ph type="dt" sz="half" idx="10"/>
          </p:nvPr>
        </p:nvSpPr>
        <p:spPr/>
        <p:txBody>
          <a:bodyPr/>
          <a:lstStyle/>
          <a:p>
            <a:fld id="{12848C0B-F39B-4C2F-A4F2-F548ADD50B77}" type="datetimeFigureOut">
              <a:rPr lang="en-US" smtClean="0"/>
              <a:t>12/11/2023</a:t>
            </a:fld>
            <a:endParaRPr lang="en-US"/>
          </a:p>
        </p:txBody>
      </p:sp>
      <p:sp>
        <p:nvSpPr>
          <p:cNvPr id="8" name="Zástupný symbol pro zápatí 7">
            <a:extLst>
              <a:ext uri="{FF2B5EF4-FFF2-40B4-BE49-F238E27FC236}">
                <a16:creationId xmlns:a16="http://schemas.microsoft.com/office/drawing/2014/main" id="{1991DC8C-19E4-424D-8EF9-5C41FD2E1ADE}"/>
              </a:ext>
            </a:extLst>
          </p:cNvPr>
          <p:cNvSpPr>
            <a:spLocks noGrp="1"/>
          </p:cNvSpPr>
          <p:nvPr>
            <p:ph type="ftr" sz="quarter" idx="11"/>
          </p:nvPr>
        </p:nvSpPr>
        <p:spPr/>
        <p:txBody>
          <a:bodyPr/>
          <a:lstStyle/>
          <a:p>
            <a:endParaRPr lang="en-US"/>
          </a:p>
        </p:txBody>
      </p:sp>
      <p:sp>
        <p:nvSpPr>
          <p:cNvPr id="9" name="Zástupný symbol pro číslo snímku 8">
            <a:extLst>
              <a:ext uri="{FF2B5EF4-FFF2-40B4-BE49-F238E27FC236}">
                <a16:creationId xmlns:a16="http://schemas.microsoft.com/office/drawing/2014/main" id="{C2852B11-8B12-4D4F-BE85-A07ADD0B0F2A}"/>
              </a:ext>
            </a:extLst>
          </p:cNvPr>
          <p:cNvSpPr>
            <a:spLocks noGrp="1"/>
          </p:cNvSpPr>
          <p:nvPr>
            <p:ph type="sldNum" sz="quarter" idx="12"/>
          </p:nvPr>
        </p:nvSpPr>
        <p:spPr/>
        <p:txBody>
          <a:bodyPr/>
          <a:lstStyle/>
          <a:p>
            <a:fld id="{F179D1F4-A201-4EAB-97A0-8AFEC4E7A3B1}" type="slidenum">
              <a:rPr lang="en-US" smtClean="0"/>
              <a:t>‹#›</a:t>
            </a:fld>
            <a:endParaRPr lang="en-US"/>
          </a:p>
        </p:txBody>
      </p:sp>
    </p:spTree>
    <p:extLst>
      <p:ext uri="{BB962C8B-B14F-4D97-AF65-F5344CB8AC3E}">
        <p14:creationId xmlns:p14="http://schemas.microsoft.com/office/powerpoint/2010/main" val="4006729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8E28CF9-907F-4A18-9EBE-BD9FB3E1F50E}"/>
              </a:ext>
            </a:extLst>
          </p:cNvPr>
          <p:cNvSpPr>
            <a:spLocks noGrp="1"/>
          </p:cNvSpPr>
          <p:nvPr>
            <p:ph type="title"/>
          </p:nvPr>
        </p:nvSpPr>
        <p:spPr/>
        <p:txBody>
          <a:bodyPr/>
          <a:lstStyle/>
          <a:p>
            <a:r>
              <a:rPr lang="cs-CZ"/>
              <a:t>Kliknutím lze upravit styl.</a:t>
            </a:r>
            <a:endParaRPr lang="en-US"/>
          </a:p>
        </p:txBody>
      </p:sp>
      <p:sp>
        <p:nvSpPr>
          <p:cNvPr id="3" name="Zástupný symbol pro datum 2">
            <a:extLst>
              <a:ext uri="{FF2B5EF4-FFF2-40B4-BE49-F238E27FC236}">
                <a16:creationId xmlns:a16="http://schemas.microsoft.com/office/drawing/2014/main" id="{3B3DB374-5ECB-4832-A0B0-3472CE027B08}"/>
              </a:ext>
            </a:extLst>
          </p:cNvPr>
          <p:cNvSpPr>
            <a:spLocks noGrp="1"/>
          </p:cNvSpPr>
          <p:nvPr>
            <p:ph type="dt" sz="half" idx="10"/>
          </p:nvPr>
        </p:nvSpPr>
        <p:spPr/>
        <p:txBody>
          <a:bodyPr/>
          <a:lstStyle/>
          <a:p>
            <a:fld id="{12848C0B-F39B-4C2F-A4F2-F548ADD50B77}" type="datetimeFigureOut">
              <a:rPr lang="en-US" smtClean="0"/>
              <a:t>12/11/2023</a:t>
            </a:fld>
            <a:endParaRPr lang="en-US"/>
          </a:p>
        </p:txBody>
      </p:sp>
      <p:sp>
        <p:nvSpPr>
          <p:cNvPr id="4" name="Zástupný symbol pro zápatí 3">
            <a:extLst>
              <a:ext uri="{FF2B5EF4-FFF2-40B4-BE49-F238E27FC236}">
                <a16:creationId xmlns:a16="http://schemas.microsoft.com/office/drawing/2014/main" id="{E44835B8-2C4D-46FE-A9C5-7E031C25EC80}"/>
              </a:ext>
            </a:extLst>
          </p:cNvPr>
          <p:cNvSpPr>
            <a:spLocks noGrp="1"/>
          </p:cNvSpPr>
          <p:nvPr>
            <p:ph type="ftr" sz="quarter" idx="11"/>
          </p:nvPr>
        </p:nvSpPr>
        <p:spPr/>
        <p:txBody>
          <a:bodyPr/>
          <a:lstStyle/>
          <a:p>
            <a:endParaRPr lang="en-US"/>
          </a:p>
        </p:txBody>
      </p:sp>
      <p:sp>
        <p:nvSpPr>
          <p:cNvPr id="5" name="Zástupný symbol pro číslo snímku 4">
            <a:extLst>
              <a:ext uri="{FF2B5EF4-FFF2-40B4-BE49-F238E27FC236}">
                <a16:creationId xmlns:a16="http://schemas.microsoft.com/office/drawing/2014/main" id="{7F0BCDB4-2A25-4B34-A77C-C01D456FA3AE}"/>
              </a:ext>
            </a:extLst>
          </p:cNvPr>
          <p:cNvSpPr>
            <a:spLocks noGrp="1"/>
          </p:cNvSpPr>
          <p:nvPr>
            <p:ph type="sldNum" sz="quarter" idx="12"/>
          </p:nvPr>
        </p:nvSpPr>
        <p:spPr/>
        <p:txBody>
          <a:bodyPr/>
          <a:lstStyle/>
          <a:p>
            <a:fld id="{F179D1F4-A201-4EAB-97A0-8AFEC4E7A3B1}" type="slidenum">
              <a:rPr lang="en-US" smtClean="0"/>
              <a:t>‹#›</a:t>
            </a:fld>
            <a:endParaRPr lang="en-US"/>
          </a:p>
        </p:txBody>
      </p:sp>
    </p:spTree>
    <p:extLst>
      <p:ext uri="{BB962C8B-B14F-4D97-AF65-F5344CB8AC3E}">
        <p14:creationId xmlns:p14="http://schemas.microsoft.com/office/powerpoint/2010/main" val="71863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6CFBDE3E-264D-48F6-96A3-CA0B1BD1044E}"/>
              </a:ext>
            </a:extLst>
          </p:cNvPr>
          <p:cNvSpPr>
            <a:spLocks noGrp="1"/>
          </p:cNvSpPr>
          <p:nvPr>
            <p:ph type="dt" sz="half" idx="10"/>
          </p:nvPr>
        </p:nvSpPr>
        <p:spPr/>
        <p:txBody>
          <a:bodyPr/>
          <a:lstStyle/>
          <a:p>
            <a:fld id="{12848C0B-F39B-4C2F-A4F2-F548ADD50B77}" type="datetimeFigureOut">
              <a:rPr lang="en-US" smtClean="0"/>
              <a:t>12/11/2023</a:t>
            </a:fld>
            <a:endParaRPr lang="en-US"/>
          </a:p>
        </p:txBody>
      </p:sp>
      <p:sp>
        <p:nvSpPr>
          <p:cNvPr id="3" name="Zástupný symbol pro zápatí 2">
            <a:extLst>
              <a:ext uri="{FF2B5EF4-FFF2-40B4-BE49-F238E27FC236}">
                <a16:creationId xmlns:a16="http://schemas.microsoft.com/office/drawing/2014/main" id="{C6EC989C-28E5-45F1-8C86-8D80AB5859DC}"/>
              </a:ext>
            </a:extLst>
          </p:cNvPr>
          <p:cNvSpPr>
            <a:spLocks noGrp="1"/>
          </p:cNvSpPr>
          <p:nvPr>
            <p:ph type="ftr" sz="quarter" idx="11"/>
          </p:nvPr>
        </p:nvSpPr>
        <p:spPr/>
        <p:txBody>
          <a:bodyPr/>
          <a:lstStyle/>
          <a:p>
            <a:endParaRPr lang="en-US"/>
          </a:p>
        </p:txBody>
      </p:sp>
      <p:sp>
        <p:nvSpPr>
          <p:cNvPr id="4" name="Zástupný symbol pro číslo snímku 3">
            <a:extLst>
              <a:ext uri="{FF2B5EF4-FFF2-40B4-BE49-F238E27FC236}">
                <a16:creationId xmlns:a16="http://schemas.microsoft.com/office/drawing/2014/main" id="{114059D3-D4B9-4C6F-8B4E-9CCCE8B08CD4}"/>
              </a:ext>
            </a:extLst>
          </p:cNvPr>
          <p:cNvSpPr>
            <a:spLocks noGrp="1"/>
          </p:cNvSpPr>
          <p:nvPr>
            <p:ph type="sldNum" sz="quarter" idx="12"/>
          </p:nvPr>
        </p:nvSpPr>
        <p:spPr/>
        <p:txBody>
          <a:bodyPr/>
          <a:lstStyle/>
          <a:p>
            <a:fld id="{F179D1F4-A201-4EAB-97A0-8AFEC4E7A3B1}" type="slidenum">
              <a:rPr lang="en-US" smtClean="0"/>
              <a:t>‹#›</a:t>
            </a:fld>
            <a:endParaRPr lang="en-US"/>
          </a:p>
        </p:txBody>
      </p:sp>
    </p:spTree>
    <p:extLst>
      <p:ext uri="{BB962C8B-B14F-4D97-AF65-F5344CB8AC3E}">
        <p14:creationId xmlns:p14="http://schemas.microsoft.com/office/powerpoint/2010/main" val="3983976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04D530B-81B3-486B-8362-6F877CAD2C21}"/>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a:p>
        </p:txBody>
      </p:sp>
      <p:sp>
        <p:nvSpPr>
          <p:cNvPr id="3" name="Zástupný obsah 2">
            <a:extLst>
              <a:ext uri="{FF2B5EF4-FFF2-40B4-BE49-F238E27FC236}">
                <a16:creationId xmlns:a16="http://schemas.microsoft.com/office/drawing/2014/main" id="{3ED0DF47-03FF-4DF3-8751-4629C6BB10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text 3">
            <a:extLst>
              <a:ext uri="{FF2B5EF4-FFF2-40B4-BE49-F238E27FC236}">
                <a16:creationId xmlns:a16="http://schemas.microsoft.com/office/drawing/2014/main" id="{ECA98F5D-E853-4C64-BC18-39BA53B33E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7483C4B8-2FF7-4C2C-949B-FCB0DABE82B5}"/>
              </a:ext>
            </a:extLst>
          </p:cNvPr>
          <p:cNvSpPr>
            <a:spLocks noGrp="1"/>
          </p:cNvSpPr>
          <p:nvPr>
            <p:ph type="dt" sz="half" idx="10"/>
          </p:nvPr>
        </p:nvSpPr>
        <p:spPr/>
        <p:txBody>
          <a:bodyPr/>
          <a:lstStyle/>
          <a:p>
            <a:fld id="{12848C0B-F39B-4C2F-A4F2-F548ADD50B77}" type="datetimeFigureOut">
              <a:rPr lang="en-US" smtClean="0"/>
              <a:t>12/11/2023</a:t>
            </a:fld>
            <a:endParaRPr lang="en-US"/>
          </a:p>
        </p:txBody>
      </p:sp>
      <p:sp>
        <p:nvSpPr>
          <p:cNvPr id="6" name="Zástupný symbol pro zápatí 5">
            <a:extLst>
              <a:ext uri="{FF2B5EF4-FFF2-40B4-BE49-F238E27FC236}">
                <a16:creationId xmlns:a16="http://schemas.microsoft.com/office/drawing/2014/main" id="{17D6F57C-E8A6-4FB0-A9FB-CDD849927C53}"/>
              </a:ext>
            </a:extLst>
          </p:cNvPr>
          <p:cNvSpPr>
            <a:spLocks noGrp="1"/>
          </p:cNvSpPr>
          <p:nvPr>
            <p:ph type="ftr" sz="quarter" idx="11"/>
          </p:nvPr>
        </p:nvSpPr>
        <p:spPr/>
        <p:txBody>
          <a:bodyPr/>
          <a:lstStyle/>
          <a:p>
            <a:endParaRPr lang="en-US"/>
          </a:p>
        </p:txBody>
      </p:sp>
      <p:sp>
        <p:nvSpPr>
          <p:cNvPr id="7" name="Zástupný symbol pro číslo snímku 6">
            <a:extLst>
              <a:ext uri="{FF2B5EF4-FFF2-40B4-BE49-F238E27FC236}">
                <a16:creationId xmlns:a16="http://schemas.microsoft.com/office/drawing/2014/main" id="{DED6AAF4-F87D-4175-9A1A-BAFA2D466F74}"/>
              </a:ext>
            </a:extLst>
          </p:cNvPr>
          <p:cNvSpPr>
            <a:spLocks noGrp="1"/>
          </p:cNvSpPr>
          <p:nvPr>
            <p:ph type="sldNum" sz="quarter" idx="12"/>
          </p:nvPr>
        </p:nvSpPr>
        <p:spPr/>
        <p:txBody>
          <a:bodyPr/>
          <a:lstStyle/>
          <a:p>
            <a:fld id="{F179D1F4-A201-4EAB-97A0-8AFEC4E7A3B1}" type="slidenum">
              <a:rPr lang="en-US" smtClean="0"/>
              <a:t>‹#›</a:t>
            </a:fld>
            <a:endParaRPr lang="en-US"/>
          </a:p>
        </p:txBody>
      </p:sp>
    </p:spTree>
    <p:extLst>
      <p:ext uri="{BB962C8B-B14F-4D97-AF65-F5344CB8AC3E}">
        <p14:creationId xmlns:p14="http://schemas.microsoft.com/office/powerpoint/2010/main" val="672020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E5DC487-26E7-4017-9D45-C184BAF7BCEC}"/>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a:p>
        </p:txBody>
      </p:sp>
      <p:sp>
        <p:nvSpPr>
          <p:cNvPr id="3" name="Zástupný symbol obrázku 2">
            <a:extLst>
              <a:ext uri="{FF2B5EF4-FFF2-40B4-BE49-F238E27FC236}">
                <a16:creationId xmlns:a16="http://schemas.microsoft.com/office/drawing/2014/main" id="{C0987544-AD7C-4993-8BE9-8E55B6BE8A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Zástupný text 3">
            <a:extLst>
              <a:ext uri="{FF2B5EF4-FFF2-40B4-BE49-F238E27FC236}">
                <a16:creationId xmlns:a16="http://schemas.microsoft.com/office/drawing/2014/main" id="{F87A4E82-EC30-4B59-BC16-2924F25C8B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5FF4F642-E565-4F09-9F2A-B42F90E772C2}"/>
              </a:ext>
            </a:extLst>
          </p:cNvPr>
          <p:cNvSpPr>
            <a:spLocks noGrp="1"/>
          </p:cNvSpPr>
          <p:nvPr>
            <p:ph type="dt" sz="half" idx="10"/>
          </p:nvPr>
        </p:nvSpPr>
        <p:spPr/>
        <p:txBody>
          <a:bodyPr/>
          <a:lstStyle/>
          <a:p>
            <a:fld id="{12848C0B-F39B-4C2F-A4F2-F548ADD50B77}" type="datetimeFigureOut">
              <a:rPr lang="en-US" smtClean="0"/>
              <a:t>12/11/2023</a:t>
            </a:fld>
            <a:endParaRPr lang="en-US"/>
          </a:p>
        </p:txBody>
      </p:sp>
      <p:sp>
        <p:nvSpPr>
          <p:cNvPr id="6" name="Zástupný symbol pro zápatí 5">
            <a:extLst>
              <a:ext uri="{FF2B5EF4-FFF2-40B4-BE49-F238E27FC236}">
                <a16:creationId xmlns:a16="http://schemas.microsoft.com/office/drawing/2014/main" id="{78E4570D-EE1B-46CB-849C-C36A7C58D99C}"/>
              </a:ext>
            </a:extLst>
          </p:cNvPr>
          <p:cNvSpPr>
            <a:spLocks noGrp="1"/>
          </p:cNvSpPr>
          <p:nvPr>
            <p:ph type="ftr" sz="quarter" idx="11"/>
          </p:nvPr>
        </p:nvSpPr>
        <p:spPr/>
        <p:txBody>
          <a:bodyPr/>
          <a:lstStyle/>
          <a:p>
            <a:endParaRPr lang="en-US"/>
          </a:p>
        </p:txBody>
      </p:sp>
      <p:sp>
        <p:nvSpPr>
          <p:cNvPr id="7" name="Zástupný symbol pro číslo snímku 6">
            <a:extLst>
              <a:ext uri="{FF2B5EF4-FFF2-40B4-BE49-F238E27FC236}">
                <a16:creationId xmlns:a16="http://schemas.microsoft.com/office/drawing/2014/main" id="{4FFD639F-5F1B-4B33-8F45-DAD126DAFF6F}"/>
              </a:ext>
            </a:extLst>
          </p:cNvPr>
          <p:cNvSpPr>
            <a:spLocks noGrp="1"/>
          </p:cNvSpPr>
          <p:nvPr>
            <p:ph type="sldNum" sz="quarter" idx="12"/>
          </p:nvPr>
        </p:nvSpPr>
        <p:spPr/>
        <p:txBody>
          <a:bodyPr/>
          <a:lstStyle/>
          <a:p>
            <a:fld id="{F179D1F4-A201-4EAB-97A0-8AFEC4E7A3B1}" type="slidenum">
              <a:rPr lang="en-US" smtClean="0"/>
              <a:t>‹#›</a:t>
            </a:fld>
            <a:endParaRPr lang="en-US"/>
          </a:p>
        </p:txBody>
      </p:sp>
    </p:spTree>
    <p:extLst>
      <p:ext uri="{BB962C8B-B14F-4D97-AF65-F5344CB8AC3E}">
        <p14:creationId xmlns:p14="http://schemas.microsoft.com/office/powerpoint/2010/main" val="1333942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AFB30551-E9F0-4565-9CD7-7FE70355AC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endParaRPr lang="en-US"/>
          </a:p>
        </p:txBody>
      </p:sp>
      <p:sp>
        <p:nvSpPr>
          <p:cNvPr id="3" name="Zástupný text 2">
            <a:extLst>
              <a:ext uri="{FF2B5EF4-FFF2-40B4-BE49-F238E27FC236}">
                <a16:creationId xmlns:a16="http://schemas.microsoft.com/office/drawing/2014/main" id="{116B0064-A9D2-4DDF-AE12-F4B9C1AC5F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3">
            <a:extLst>
              <a:ext uri="{FF2B5EF4-FFF2-40B4-BE49-F238E27FC236}">
                <a16:creationId xmlns:a16="http://schemas.microsoft.com/office/drawing/2014/main" id="{EC867141-9972-4616-995A-24E1B96B28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848C0B-F39B-4C2F-A4F2-F548ADD50B77}" type="datetimeFigureOut">
              <a:rPr lang="en-US" smtClean="0"/>
              <a:t>12/11/2023</a:t>
            </a:fld>
            <a:endParaRPr lang="en-US"/>
          </a:p>
        </p:txBody>
      </p:sp>
      <p:sp>
        <p:nvSpPr>
          <p:cNvPr id="5" name="Zástupný symbol pro zápatí 4">
            <a:extLst>
              <a:ext uri="{FF2B5EF4-FFF2-40B4-BE49-F238E27FC236}">
                <a16:creationId xmlns:a16="http://schemas.microsoft.com/office/drawing/2014/main" id="{706230EE-C436-4408-AF3C-6E7453F6DD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Zástupný symbol pro číslo snímku 5">
            <a:extLst>
              <a:ext uri="{FF2B5EF4-FFF2-40B4-BE49-F238E27FC236}">
                <a16:creationId xmlns:a16="http://schemas.microsoft.com/office/drawing/2014/main" id="{4B05B466-05F5-4E8E-8DB4-FED42A89C4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79D1F4-A201-4EAB-97A0-8AFEC4E7A3B1}" type="slidenum">
              <a:rPr lang="en-US" smtClean="0"/>
              <a:t>‹#›</a:t>
            </a:fld>
            <a:endParaRPr lang="en-US"/>
          </a:p>
        </p:txBody>
      </p:sp>
    </p:spTree>
    <p:extLst>
      <p:ext uri="{BB962C8B-B14F-4D97-AF65-F5344CB8AC3E}">
        <p14:creationId xmlns:p14="http://schemas.microsoft.com/office/powerpoint/2010/main" val="3759369035"/>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https://doi.org/10.1055/a-1152-3469"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5.jpeg"/><Relationship Id="rId7"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link.springer.com/article/10.1007/s10654-020-00678-5" TargetMode="External"/><Relationship Id="rId4" Type="http://schemas.openxmlformats.org/officeDocument/2006/relationships/hyperlink" Target="https://www.researchgate.net/journal/European-Journal-of-Epidemiology-1573-7284"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link.springer.com/article/10.1007/s10654-020-00678-5" TargetMode="External"/><Relationship Id="rId4" Type="http://schemas.openxmlformats.org/officeDocument/2006/relationships/hyperlink" Target="https://www.researchgate.net/journal/European-Journal-of-Epidemiology-1573-7284"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s://link.springer.com/article/10.1007/s10654-020-00678-5" TargetMode="External"/><Relationship Id="rId4" Type="http://schemas.openxmlformats.org/officeDocument/2006/relationships/hyperlink" Target="https://www.researchgate.net/journal/European-Journal-of-Epidemiology-1573-7284"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s://link.springer.com/article/10.1007/s10654-020-00678-5" TargetMode="External"/><Relationship Id="rId4" Type="http://schemas.openxmlformats.org/officeDocument/2006/relationships/hyperlink" Target="https://www.researchgate.net/journal/European-Journal-of-Epidemiology-1573-7284"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s://link.springer.com/article/10.1007/s10654-020-00678-5" TargetMode="External"/><Relationship Id="rId4" Type="http://schemas.openxmlformats.org/officeDocument/2006/relationships/hyperlink" Target="https://www.researchgate.net/journal/European-Journal-of-Epidemiology-1573-7284"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s://doi.org/10.1055/a-1152-3469"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hyperlink" Target="https://doi.org/10.1055/a-1152-3469"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s://doi.org/10.1055/a-1152-346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0E7E8"/>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B263D11-FC93-4E95-A9AE-F51EEABB9643}"/>
              </a:ext>
            </a:extLst>
          </p:cNvPr>
          <p:cNvSpPr>
            <a:spLocks noGrp="1"/>
          </p:cNvSpPr>
          <p:nvPr>
            <p:ph type="title"/>
          </p:nvPr>
        </p:nvSpPr>
        <p:spPr/>
        <p:txBody>
          <a:bodyPr/>
          <a:lstStyle/>
          <a:p>
            <a:endParaRPr lang="en-US" dirty="0"/>
          </a:p>
        </p:txBody>
      </p:sp>
      <p:sp>
        <p:nvSpPr>
          <p:cNvPr id="3" name="Zástupný obsah 2">
            <a:extLst>
              <a:ext uri="{FF2B5EF4-FFF2-40B4-BE49-F238E27FC236}">
                <a16:creationId xmlns:a16="http://schemas.microsoft.com/office/drawing/2014/main" id="{7CADBFF1-D015-4D9E-8051-747D434F6323}"/>
              </a:ext>
            </a:extLst>
          </p:cNvPr>
          <p:cNvSpPr>
            <a:spLocks noGrp="1"/>
          </p:cNvSpPr>
          <p:nvPr>
            <p:ph idx="1"/>
          </p:nvPr>
        </p:nvSpPr>
        <p:spPr/>
        <p:txBody>
          <a:bodyPr/>
          <a:lstStyle/>
          <a:p>
            <a:endParaRPr lang="en-US"/>
          </a:p>
        </p:txBody>
      </p:sp>
      <p:pic>
        <p:nvPicPr>
          <p:cNvPr id="4" name="Obrázek 3">
            <a:extLst>
              <a:ext uri="{FF2B5EF4-FFF2-40B4-BE49-F238E27FC236}">
                <a16:creationId xmlns:a16="http://schemas.microsoft.com/office/drawing/2014/main" id="{1CEEAB8F-61D8-41D8-BC8C-B99D79E261D3}"/>
              </a:ext>
            </a:extLst>
          </p:cNvPr>
          <p:cNvPicPr>
            <a:picLocks noChangeAspect="1"/>
          </p:cNvPicPr>
          <p:nvPr/>
        </p:nvPicPr>
        <p:blipFill>
          <a:blip r:embed="rId2"/>
          <a:stretch>
            <a:fillRect/>
          </a:stretch>
        </p:blipFill>
        <p:spPr>
          <a:xfrm>
            <a:off x="430406" y="0"/>
            <a:ext cx="12086196" cy="6802028"/>
          </a:xfrm>
          <a:prstGeom prst="rect">
            <a:avLst/>
          </a:prstGeom>
        </p:spPr>
      </p:pic>
      <p:sp>
        <p:nvSpPr>
          <p:cNvPr id="6" name="TextovéPole 5">
            <a:extLst>
              <a:ext uri="{FF2B5EF4-FFF2-40B4-BE49-F238E27FC236}">
                <a16:creationId xmlns:a16="http://schemas.microsoft.com/office/drawing/2014/main" id="{C1344396-F231-4E39-905E-7B833BBDCDC8}"/>
              </a:ext>
            </a:extLst>
          </p:cNvPr>
          <p:cNvSpPr txBox="1"/>
          <p:nvPr/>
        </p:nvSpPr>
        <p:spPr>
          <a:xfrm>
            <a:off x="7950884" y="6211669"/>
            <a:ext cx="2808782" cy="646331"/>
          </a:xfrm>
          <a:prstGeom prst="rect">
            <a:avLst/>
          </a:prstGeom>
          <a:noFill/>
        </p:spPr>
        <p:txBody>
          <a:bodyPr wrap="none" rtlCol="0">
            <a:spAutoFit/>
          </a:bodyPr>
          <a:lstStyle/>
          <a:p>
            <a:r>
              <a:rPr lang="cs-CZ" dirty="0"/>
              <a:t>Jiří Kofránek</a:t>
            </a:r>
          </a:p>
          <a:p>
            <a:r>
              <a:rPr lang="cs-CZ" dirty="0"/>
              <a:t>email: kofranek@gmail.com</a:t>
            </a:r>
            <a:endParaRPr lang="en-US" dirty="0"/>
          </a:p>
        </p:txBody>
      </p:sp>
      <p:sp>
        <p:nvSpPr>
          <p:cNvPr id="7" name="TextovéPole 6">
            <a:extLst>
              <a:ext uri="{FF2B5EF4-FFF2-40B4-BE49-F238E27FC236}">
                <a16:creationId xmlns:a16="http://schemas.microsoft.com/office/drawing/2014/main" id="{1A3F703B-C4D2-432F-AED6-496A0475866F}"/>
              </a:ext>
            </a:extLst>
          </p:cNvPr>
          <p:cNvSpPr txBox="1"/>
          <p:nvPr/>
        </p:nvSpPr>
        <p:spPr>
          <a:xfrm>
            <a:off x="2527069" y="561777"/>
            <a:ext cx="8190108" cy="769441"/>
          </a:xfrm>
          <a:prstGeom prst="rect">
            <a:avLst/>
          </a:prstGeom>
          <a:solidFill>
            <a:srgbClr val="E0E7E8"/>
          </a:solidFill>
          <a:ln>
            <a:noFill/>
          </a:ln>
        </p:spPr>
        <p:txBody>
          <a:bodyPr wrap="square" rtlCol="0">
            <a:spAutoFit/>
          </a:bodyPr>
          <a:lstStyle/>
          <a:p>
            <a:r>
              <a:rPr lang="cs-CZ" sz="4400" dirty="0">
                <a:solidFill>
                  <a:schemeClr val="accent1"/>
                </a:solidFill>
              </a:rPr>
              <a:t>Covid and </a:t>
            </a:r>
            <a:r>
              <a:rPr lang="cs-CZ" sz="4400" dirty="0" err="1">
                <a:solidFill>
                  <a:schemeClr val="accent1"/>
                </a:solidFill>
              </a:rPr>
              <a:t>Respiration</a:t>
            </a:r>
            <a:endParaRPr lang="cs-CZ" sz="3600" dirty="0">
              <a:solidFill>
                <a:schemeClr val="accent1"/>
              </a:solidFill>
            </a:endParaRPr>
          </a:p>
        </p:txBody>
      </p:sp>
    </p:spTree>
    <p:extLst>
      <p:ext uri="{BB962C8B-B14F-4D97-AF65-F5344CB8AC3E}">
        <p14:creationId xmlns:p14="http://schemas.microsoft.com/office/powerpoint/2010/main" val="8530546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EE0216F5-F2BF-496E-BF74-B4314AF705B7}"/>
              </a:ext>
            </a:extLst>
          </p:cNvPr>
          <p:cNvPicPr>
            <a:picLocks noChangeAspect="1"/>
          </p:cNvPicPr>
          <p:nvPr/>
        </p:nvPicPr>
        <p:blipFill>
          <a:blip r:embed="rId3"/>
          <a:stretch>
            <a:fillRect/>
          </a:stretch>
        </p:blipFill>
        <p:spPr>
          <a:xfrm>
            <a:off x="1647929" y="0"/>
            <a:ext cx="7588343" cy="6858000"/>
          </a:xfrm>
          <a:prstGeom prst="rect">
            <a:avLst/>
          </a:prstGeom>
        </p:spPr>
      </p:pic>
      <p:sp>
        <p:nvSpPr>
          <p:cNvPr id="5" name="TextovéPole 4">
            <a:extLst>
              <a:ext uri="{FF2B5EF4-FFF2-40B4-BE49-F238E27FC236}">
                <a16:creationId xmlns:a16="http://schemas.microsoft.com/office/drawing/2014/main" id="{DE30A56B-BE5C-4350-9A1E-735717238CAB}"/>
              </a:ext>
            </a:extLst>
          </p:cNvPr>
          <p:cNvSpPr txBox="1"/>
          <p:nvPr/>
        </p:nvSpPr>
        <p:spPr>
          <a:xfrm>
            <a:off x="7722159" y="6488668"/>
            <a:ext cx="4364143" cy="369332"/>
          </a:xfrm>
          <a:prstGeom prst="rect">
            <a:avLst/>
          </a:prstGeom>
          <a:noFill/>
        </p:spPr>
        <p:txBody>
          <a:bodyPr wrap="none" rtlCol="0">
            <a:spAutoFit/>
          </a:bodyPr>
          <a:lstStyle/>
          <a:p>
            <a:r>
              <a:rPr lang="pt-BR" dirty="0"/>
              <a:t>DOI: https://elifesciences.org/articles/59177</a:t>
            </a:r>
            <a:endParaRPr lang="en-US" dirty="0"/>
          </a:p>
        </p:txBody>
      </p:sp>
      <p:sp>
        <p:nvSpPr>
          <p:cNvPr id="6" name="Obdélník 5">
            <a:extLst>
              <a:ext uri="{FF2B5EF4-FFF2-40B4-BE49-F238E27FC236}">
                <a16:creationId xmlns:a16="http://schemas.microsoft.com/office/drawing/2014/main" id="{ACF1810B-73EE-4CEA-B703-4A15FDC34212}"/>
              </a:ext>
            </a:extLst>
          </p:cNvPr>
          <p:cNvSpPr/>
          <p:nvPr/>
        </p:nvSpPr>
        <p:spPr>
          <a:xfrm>
            <a:off x="9545935" y="1210826"/>
            <a:ext cx="1778558" cy="369332"/>
          </a:xfrm>
          <a:prstGeom prst="rect">
            <a:avLst/>
          </a:prstGeom>
          <a:solidFill>
            <a:srgbClr val="FD63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a:t>Upregulation</a:t>
            </a:r>
            <a:endParaRPr lang="en-US" dirty="0"/>
          </a:p>
        </p:txBody>
      </p:sp>
      <p:sp>
        <p:nvSpPr>
          <p:cNvPr id="7" name="Obdélník 6">
            <a:extLst>
              <a:ext uri="{FF2B5EF4-FFF2-40B4-BE49-F238E27FC236}">
                <a16:creationId xmlns:a16="http://schemas.microsoft.com/office/drawing/2014/main" id="{AF73C759-E9A6-4B3C-ACA4-D53A4F3BB74C}"/>
              </a:ext>
            </a:extLst>
          </p:cNvPr>
          <p:cNvSpPr/>
          <p:nvPr/>
        </p:nvSpPr>
        <p:spPr>
          <a:xfrm>
            <a:off x="9545935" y="1810378"/>
            <a:ext cx="1778558" cy="369332"/>
          </a:xfrm>
          <a:prstGeom prst="rect">
            <a:avLst/>
          </a:prstGeom>
          <a:solidFill>
            <a:srgbClr val="031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a:t>Downregulation</a:t>
            </a:r>
            <a:endParaRPr lang="en-US" dirty="0"/>
          </a:p>
        </p:txBody>
      </p:sp>
      <p:sp>
        <p:nvSpPr>
          <p:cNvPr id="8" name="TextovéPole 7">
            <a:extLst>
              <a:ext uri="{FF2B5EF4-FFF2-40B4-BE49-F238E27FC236}">
                <a16:creationId xmlns:a16="http://schemas.microsoft.com/office/drawing/2014/main" id="{DF3BFB0F-AAA1-4BDA-A2E4-F37B9543AD98}"/>
              </a:ext>
            </a:extLst>
          </p:cNvPr>
          <p:cNvSpPr txBox="1"/>
          <p:nvPr/>
        </p:nvSpPr>
        <p:spPr>
          <a:xfrm>
            <a:off x="9545935" y="299218"/>
            <a:ext cx="2092496" cy="369332"/>
          </a:xfrm>
          <a:prstGeom prst="rect">
            <a:avLst/>
          </a:prstGeom>
          <a:solidFill>
            <a:srgbClr val="FFFF00"/>
          </a:solidFill>
        </p:spPr>
        <p:txBody>
          <a:bodyPr wrap="none" rtlCol="0">
            <a:spAutoFit/>
          </a:bodyPr>
          <a:lstStyle/>
          <a:p>
            <a:r>
              <a:rPr lang="cs-CZ" dirty="0"/>
              <a:t>In </a:t>
            </a:r>
            <a:r>
              <a:rPr lang="cs-CZ" dirty="0" err="1"/>
              <a:t>inflamatory</a:t>
            </a:r>
            <a:r>
              <a:rPr lang="cs-CZ" dirty="0"/>
              <a:t> </a:t>
            </a:r>
            <a:r>
              <a:rPr lang="cs-CZ" dirty="0" err="1"/>
              <a:t>lungs</a:t>
            </a:r>
            <a:endParaRPr lang="en-US" dirty="0"/>
          </a:p>
        </p:txBody>
      </p:sp>
    </p:spTree>
    <p:extLst>
      <p:ext uri="{BB962C8B-B14F-4D97-AF65-F5344CB8AC3E}">
        <p14:creationId xmlns:p14="http://schemas.microsoft.com/office/powerpoint/2010/main" val="961533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AA830DD-0B7A-43B7-A294-4A479B3D8C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5355" y="16715"/>
            <a:ext cx="8251268" cy="6693841"/>
          </a:xfrm>
          <a:prstGeom prst="rect">
            <a:avLst/>
          </a:prstGeom>
          <a:noFill/>
          <a:extLst>
            <a:ext uri="{909E8E84-426E-40DD-AFC4-6F175D3DCCD1}">
              <a14:hiddenFill xmlns:a14="http://schemas.microsoft.com/office/drawing/2010/main">
                <a:solidFill>
                  <a:srgbClr val="FFFFFF"/>
                </a:solidFill>
              </a14:hiddenFill>
            </a:ext>
          </a:extLst>
        </p:spPr>
      </p:pic>
      <p:sp>
        <p:nvSpPr>
          <p:cNvPr id="5" name="Ovál 4">
            <a:extLst>
              <a:ext uri="{FF2B5EF4-FFF2-40B4-BE49-F238E27FC236}">
                <a16:creationId xmlns:a16="http://schemas.microsoft.com/office/drawing/2014/main" id="{A9780EE6-02BF-417F-82A7-9A9C5D45E9A7}"/>
              </a:ext>
            </a:extLst>
          </p:cNvPr>
          <p:cNvSpPr/>
          <p:nvPr/>
        </p:nvSpPr>
        <p:spPr>
          <a:xfrm>
            <a:off x="7135148" y="166212"/>
            <a:ext cx="1836892" cy="943249"/>
          </a:xfrm>
          <a:prstGeom prst="ellipse">
            <a:avLst/>
          </a:prstGeom>
          <a:solidFill>
            <a:srgbClr val="CCE2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ovéPole 3">
            <a:extLst>
              <a:ext uri="{FF2B5EF4-FFF2-40B4-BE49-F238E27FC236}">
                <a16:creationId xmlns:a16="http://schemas.microsoft.com/office/drawing/2014/main" id="{69816117-6FB5-4C80-B582-90622CB171F0}"/>
              </a:ext>
            </a:extLst>
          </p:cNvPr>
          <p:cNvSpPr txBox="1"/>
          <p:nvPr/>
        </p:nvSpPr>
        <p:spPr>
          <a:xfrm>
            <a:off x="7539238" y="344436"/>
            <a:ext cx="1086195" cy="646331"/>
          </a:xfrm>
          <a:prstGeom prst="rect">
            <a:avLst/>
          </a:prstGeom>
          <a:solidFill>
            <a:srgbClr val="CCE2F8"/>
          </a:solidFill>
        </p:spPr>
        <p:txBody>
          <a:bodyPr wrap="none" rtlCol="0">
            <a:spAutoFit/>
          </a:bodyPr>
          <a:lstStyle/>
          <a:p>
            <a:pPr algn="ctr"/>
            <a:r>
              <a:rPr lang="cs-CZ" sz="1200" dirty="0"/>
              <a:t>Poškození plic </a:t>
            </a:r>
          </a:p>
          <a:p>
            <a:pPr algn="ctr"/>
            <a:r>
              <a:rPr lang="cs-CZ" sz="1200" dirty="0"/>
              <a:t>např. infekcí,</a:t>
            </a:r>
          </a:p>
          <a:p>
            <a:pPr algn="ctr"/>
            <a:r>
              <a:rPr lang="cs-CZ" sz="1200" dirty="0"/>
              <a:t>Sepse</a:t>
            </a:r>
            <a:endParaRPr lang="en-US" sz="1200" dirty="0"/>
          </a:p>
        </p:txBody>
      </p:sp>
      <p:sp>
        <p:nvSpPr>
          <p:cNvPr id="7" name="TextovéPole 6">
            <a:extLst>
              <a:ext uri="{FF2B5EF4-FFF2-40B4-BE49-F238E27FC236}">
                <a16:creationId xmlns:a16="http://schemas.microsoft.com/office/drawing/2014/main" id="{DD04B1A0-CA56-43C3-94D7-BCA3D8B59212}"/>
              </a:ext>
            </a:extLst>
          </p:cNvPr>
          <p:cNvSpPr txBox="1"/>
          <p:nvPr/>
        </p:nvSpPr>
        <p:spPr>
          <a:xfrm>
            <a:off x="7321268" y="4526464"/>
            <a:ext cx="1399922" cy="1015663"/>
          </a:xfrm>
          <a:prstGeom prst="rect">
            <a:avLst/>
          </a:prstGeom>
          <a:solidFill>
            <a:srgbClr val="F9DFCB"/>
          </a:solidFill>
        </p:spPr>
        <p:txBody>
          <a:bodyPr wrap="square" rtlCol="0">
            <a:spAutoFit/>
          </a:bodyPr>
          <a:lstStyle/>
          <a:p>
            <a:pPr algn="ctr"/>
            <a:r>
              <a:rPr lang="cs-CZ" sz="1200" dirty="0" err="1"/>
              <a:t>prooxidační</a:t>
            </a:r>
            <a:r>
              <a:rPr lang="cs-CZ" sz="1200" dirty="0"/>
              <a:t>, prozánětlivý, vazokonstrikce, prosakování cév, </a:t>
            </a:r>
            <a:r>
              <a:rPr lang="cs-CZ" sz="1200" dirty="0" err="1"/>
              <a:t>profibrotický</a:t>
            </a:r>
            <a:endParaRPr lang="cs-CZ" sz="1200" dirty="0"/>
          </a:p>
        </p:txBody>
      </p:sp>
      <p:sp>
        <p:nvSpPr>
          <p:cNvPr id="10" name="TextovéPole 9">
            <a:extLst>
              <a:ext uri="{FF2B5EF4-FFF2-40B4-BE49-F238E27FC236}">
                <a16:creationId xmlns:a16="http://schemas.microsoft.com/office/drawing/2014/main" id="{6A472FD8-B53E-4910-A3B9-092940818217}"/>
              </a:ext>
            </a:extLst>
          </p:cNvPr>
          <p:cNvSpPr txBox="1"/>
          <p:nvPr/>
        </p:nvSpPr>
        <p:spPr>
          <a:xfrm>
            <a:off x="7293541" y="4551296"/>
            <a:ext cx="1399922" cy="1015663"/>
          </a:xfrm>
          <a:prstGeom prst="rect">
            <a:avLst/>
          </a:prstGeom>
          <a:solidFill>
            <a:srgbClr val="F9DFCB"/>
          </a:solidFill>
        </p:spPr>
        <p:txBody>
          <a:bodyPr wrap="square" rtlCol="0">
            <a:spAutoFit/>
          </a:bodyPr>
          <a:lstStyle/>
          <a:p>
            <a:pPr algn="ctr"/>
            <a:r>
              <a:rPr lang="cs-CZ" sz="1200" dirty="0" err="1"/>
              <a:t>prooxidative</a:t>
            </a:r>
            <a:r>
              <a:rPr lang="cs-CZ" sz="1200" dirty="0"/>
              <a:t>, </a:t>
            </a:r>
            <a:r>
              <a:rPr lang="cs-CZ" sz="1200" dirty="0" err="1"/>
              <a:t>proinflammatory</a:t>
            </a:r>
            <a:r>
              <a:rPr lang="cs-CZ" sz="1200" dirty="0"/>
              <a:t>, </a:t>
            </a:r>
            <a:r>
              <a:rPr lang="cs-CZ" sz="1200" dirty="0" err="1"/>
              <a:t>vasoconstriction</a:t>
            </a:r>
            <a:r>
              <a:rPr lang="cs-CZ" sz="1200" dirty="0"/>
              <a:t>, </a:t>
            </a:r>
            <a:r>
              <a:rPr lang="cs-CZ" sz="1200" dirty="0" err="1"/>
              <a:t>vascular</a:t>
            </a:r>
            <a:r>
              <a:rPr lang="cs-CZ" sz="1200" dirty="0"/>
              <a:t> </a:t>
            </a:r>
            <a:r>
              <a:rPr lang="cs-CZ" sz="1200" dirty="0" err="1"/>
              <a:t>leakage</a:t>
            </a:r>
            <a:r>
              <a:rPr lang="cs-CZ" sz="1200" dirty="0"/>
              <a:t>, </a:t>
            </a:r>
            <a:r>
              <a:rPr lang="cs-CZ" sz="1200" dirty="0" err="1"/>
              <a:t>profibrotic</a:t>
            </a:r>
            <a:endParaRPr lang="cs-CZ" sz="1200" dirty="0"/>
          </a:p>
        </p:txBody>
      </p:sp>
      <p:sp>
        <p:nvSpPr>
          <p:cNvPr id="11" name="TextovéPole 10">
            <a:extLst>
              <a:ext uri="{FF2B5EF4-FFF2-40B4-BE49-F238E27FC236}">
                <a16:creationId xmlns:a16="http://schemas.microsoft.com/office/drawing/2014/main" id="{E2D94849-69CE-46BF-B2D0-03218B523FE4}"/>
              </a:ext>
            </a:extLst>
          </p:cNvPr>
          <p:cNvSpPr txBox="1"/>
          <p:nvPr/>
        </p:nvSpPr>
        <p:spPr>
          <a:xfrm>
            <a:off x="7321268" y="5963829"/>
            <a:ext cx="1399922" cy="276999"/>
          </a:xfrm>
          <a:prstGeom prst="rect">
            <a:avLst/>
          </a:prstGeom>
          <a:solidFill>
            <a:srgbClr val="ECAA88"/>
          </a:solidFill>
        </p:spPr>
        <p:txBody>
          <a:bodyPr wrap="square" rtlCol="0">
            <a:spAutoFit/>
          </a:bodyPr>
          <a:lstStyle/>
          <a:p>
            <a:pPr algn="ctr"/>
            <a:r>
              <a:rPr lang="cs-CZ" sz="1200" dirty="0"/>
              <a:t>Poškození plic</a:t>
            </a:r>
          </a:p>
        </p:txBody>
      </p:sp>
      <p:sp>
        <p:nvSpPr>
          <p:cNvPr id="12" name="TextovéPole 11">
            <a:extLst>
              <a:ext uri="{FF2B5EF4-FFF2-40B4-BE49-F238E27FC236}">
                <a16:creationId xmlns:a16="http://schemas.microsoft.com/office/drawing/2014/main" id="{02F48F79-A2F0-4C84-8B0C-A25C34A9B0DE}"/>
              </a:ext>
            </a:extLst>
          </p:cNvPr>
          <p:cNvSpPr txBox="1"/>
          <p:nvPr/>
        </p:nvSpPr>
        <p:spPr>
          <a:xfrm>
            <a:off x="7293541" y="6024220"/>
            <a:ext cx="1399922" cy="276999"/>
          </a:xfrm>
          <a:prstGeom prst="rect">
            <a:avLst/>
          </a:prstGeom>
          <a:solidFill>
            <a:srgbClr val="ECAA88"/>
          </a:solidFill>
        </p:spPr>
        <p:txBody>
          <a:bodyPr wrap="square" rtlCol="0">
            <a:spAutoFit/>
          </a:bodyPr>
          <a:lstStyle/>
          <a:p>
            <a:pPr algn="ctr"/>
            <a:r>
              <a:rPr lang="cs-CZ" sz="1200" dirty="0" err="1"/>
              <a:t>Lung</a:t>
            </a:r>
            <a:r>
              <a:rPr lang="cs-CZ" sz="1200" dirty="0"/>
              <a:t> </a:t>
            </a:r>
            <a:r>
              <a:rPr lang="cs-CZ" sz="1200" dirty="0" err="1"/>
              <a:t>damage</a:t>
            </a:r>
            <a:endParaRPr lang="cs-CZ" sz="1200" dirty="0"/>
          </a:p>
        </p:txBody>
      </p:sp>
      <p:sp>
        <p:nvSpPr>
          <p:cNvPr id="13" name="TextovéPole 12">
            <a:extLst>
              <a:ext uri="{FF2B5EF4-FFF2-40B4-BE49-F238E27FC236}">
                <a16:creationId xmlns:a16="http://schemas.microsoft.com/office/drawing/2014/main" id="{6A43882B-1C4F-4639-AC5E-B350D0E68D33}"/>
              </a:ext>
            </a:extLst>
          </p:cNvPr>
          <p:cNvSpPr txBox="1"/>
          <p:nvPr/>
        </p:nvSpPr>
        <p:spPr>
          <a:xfrm>
            <a:off x="7395646" y="319308"/>
            <a:ext cx="1321025" cy="646331"/>
          </a:xfrm>
          <a:prstGeom prst="rect">
            <a:avLst/>
          </a:prstGeom>
          <a:solidFill>
            <a:srgbClr val="CCE2F8"/>
          </a:solidFill>
        </p:spPr>
        <p:txBody>
          <a:bodyPr wrap="square" rtlCol="0">
            <a:spAutoFit/>
          </a:bodyPr>
          <a:lstStyle/>
          <a:p>
            <a:pPr algn="ctr"/>
            <a:r>
              <a:rPr lang="en-US" sz="1200" dirty="0"/>
              <a:t>Lung damage e.g. through infection</a:t>
            </a:r>
            <a:r>
              <a:rPr lang="cs-CZ" sz="1200" dirty="0"/>
              <a:t>, S</a:t>
            </a:r>
            <a:r>
              <a:rPr lang="en-US" sz="1200" dirty="0" err="1"/>
              <a:t>epsis</a:t>
            </a:r>
            <a:endParaRPr lang="en-US" sz="1200" dirty="0"/>
          </a:p>
        </p:txBody>
      </p:sp>
      <p:sp>
        <p:nvSpPr>
          <p:cNvPr id="14" name="TextovéPole 13">
            <a:extLst>
              <a:ext uri="{FF2B5EF4-FFF2-40B4-BE49-F238E27FC236}">
                <a16:creationId xmlns:a16="http://schemas.microsoft.com/office/drawing/2014/main" id="{6B535E80-6B9C-48D4-A249-D6D18B83A8FD}"/>
              </a:ext>
            </a:extLst>
          </p:cNvPr>
          <p:cNvSpPr txBox="1"/>
          <p:nvPr/>
        </p:nvSpPr>
        <p:spPr>
          <a:xfrm>
            <a:off x="7431185" y="1366048"/>
            <a:ext cx="1194248" cy="461665"/>
          </a:xfrm>
          <a:prstGeom prst="rect">
            <a:avLst/>
          </a:prstGeom>
          <a:solidFill>
            <a:srgbClr val="F9DFCB"/>
          </a:solidFill>
        </p:spPr>
        <p:txBody>
          <a:bodyPr wrap="square" rtlCol="0">
            <a:spAutoFit/>
          </a:bodyPr>
          <a:lstStyle/>
          <a:p>
            <a:pPr algn="ctr"/>
            <a:r>
              <a:rPr lang="cs-CZ" sz="1200" dirty="0"/>
              <a:t>Angiotenzin I</a:t>
            </a:r>
          </a:p>
          <a:p>
            <a:pPr algn="ctr"/>
            <a:r>
              <a:rPr lang="cs-CZ" sz="1200" dirty="0"/>
              <a:t>(</a:t>
            </a:r>
            <a:r>
              <a:rPr lang="cs-CZ" sz="1200" dirty="0" err="1"/>
              <a:t>Ang</a:t>
            </a:r>
            <a:r>
              <a:rPr lang="cs-CZ" sz="1200" dirty="0"/>
              <a:t> 1-10)</a:t>
            </a:r>
          </a:p>
        </p:txBody>
      </p:sp>
      <p:sp>
        <p:nvSpPr>
          <p:cNvPr id="15" name="TextovéPole 14">
            <a:extLst>
              <a:ext uri="{FF2B5EF4-FFF2-40B4-BE49-F238E27FC236}">
                <a16:creationId xmlns:a16="http://schemas.microsoft.com/office/drawing/2014/main" id="{C9C22F2D-EA6B-47D5-AFE3-AFAB2F365664}"/>
              </a:ext>
            </a:extLst>
          </p:cNvPr>
          <p:cNvSpPr txBox="1"/>
          <p:nvPr/>
        </p:nvSpPr>
        <p:spPr>
          <a:xfrm>
            <a:off x="7423093" y="2459502"/>
            <a:ext cx="1194248" cy="461665"/>
          </a:xfrm>
          <a:prstGeom prst="rect">
            <a:avLst/>
          </a:prstGeom>
          <a:solidFill>
            <a:srgbClr val="F9DFCB"/>
          </a:solidFill>
        </p:spPr>
        <p:txBody>
          <a:bodyPr wrap="square" rtlCol="0">
            <a:spAutoFit/>
          </a:bodyPr>
          <a:lstStyle/>
          <a:p>
            <a:pPr algn="ctr"/>
            <a:r>
              <a:rPr lang="cs-CZ" sz="1200" dirty="0"/>
              <a:t>Angiotenzin II</a:t>
            </a:r>
          </a:p>
          <a:p>
            <a:pPr algn="ctr"/>
            <a:r>
              <a:rPr lang="cs-CZ" sz="1200" dirty="0"/>
              <a:t>(</a:t>
            </a:r>
            <a:r>
              <a:rPr lang="cs-CZ" sz="1200" dirty="0" err="1"/>
              <a:t>Ang</a:t>
            </a:r>
            <a:r>
              <a:rPr lang="cs-CZ" sz="1200" dirty="0"/>
              <a:t> 1-8)</a:t>
            </a:r>
          </a:p>
        </p:txBody>
      </p:sp>
      <p:sp>
        <p:nvSpPr>
          <p:cNvPr id="16" name="TextovéPole 15">
            <a:extLst>
              <a:ext uri="{FF2B5EF4-FFF2-40B4-BE49-F238E27FC236}">
                <a16:creationId xmlns:a16="http://schemas.microsoft.com/office/drawing/2014/main" id="{497A897D-5BE8-444D-B5EE-B226FBBFA950}"/>
              </a:ext>
            </a:extLst>
          </p:cNvPr>
          <p:cNvSpPr txBox="1"/>
          <p:nvPr/>
        </p:nvSpPr>
        <p:spPr>
          <a:xfrm>
            <a:off x="7423093" y="1395482"/>
            <a:ext cx="1194248" cy="461665"/>
          </a:xfrm>
          <a:prstGeom prst="rect">
            <a:avLst/>
          </a:prstGeom>
          <a:solidFill>
            <a:srgbClr val="F9DFCB"/>
          </a:solidFill>
        </p:spPr>
        <p:txBody>
          <a:bodyPr wrap="square" rtlCol="0">
            <a:spAutoFit/>
          </a:bodyPr>
          <a:lstStyle/>
          <a:p>
            <a:pPr algn="ctr"/>
            <a:r>
              <a:rPr lang="cs-CZ" sz="1200" dirty="0"/>
              <a:t>Angiotensin I</a:t>
            </a:r>
          </a:p>
          <a:p>
            <a:pPr algn="ctr"/>
            <a:r>
              <a:rPr lang="cs-CZ" sz="1200" dirty="0"/>
              <a:t>(</a:t>
            </a:r>
            <a:r>
              <a:rPr lang="cs-CZ" sz="1200" dirty="0" err="1"/>
              <a:t>Ang</a:t>
            </a:r>
            <a:r>
              <a:rPr lang="cs-CZ" sz="1200" dirty="0"/>
              <a:t> 1-10)</a:t>
            </a:r>
          </a:p>
        </p:txBody>
      </p:sp>
      <p:sp>
        <p:nvSpPr>
          <p:cNvPr id="18" name="TextovéPole 17">
            <a:extLst>
              <a:ext uri="{FF2B5EF4-FFF2-40B4-BE49-F238E27FC236}">
                <a16:creationId xmlns:a16="http://schemas.microsoft.com/office/drawing/2014/main" id="{DEC94380-D1BE-4C27-93A1-564753ECA36E}"/>
              </a:ext>
            </a:extLst>
          </p:cNvPr>
          <p:cNvSpPr txBox="1"/>
          <p:nvPr/>
        </p:nvSpPr>
        <p:spPr>
          <a:xfrm>
            <a:off x="5396039" y="6032145"/>
            <a:ext cx="1399922" cy="276999"/>
          </a:xfrm>
          <a:prstGeom prst="rect">
            <a:avLst/>
          </a:prstGeom>
          <a:solidFill>
            <a:srgbClr val="BEE0DF"/>
          </a:solidFill>
          <a:ln>
            <a:solidFill>
              <a:srgbClr val="BEE0DF"/>
            </a:solidFill>
          </a:ln>
        </p:spPr>
        <p:txBody>
          <a:bodyPr wrap="square" rtlCol="0">
            <a:spAutoFit/>
          </a:bodyPr>
          <a:lstStyle/>
          <a:p>
            <a:pPr algn="ctr"/>
            <a:r>
              <a:rPr lang="cs-CZ" sz="1200" dirty="0"/>
              <a:t>Ochrana plic</a:t>
            </a:r>
          </a:p>
        </p:txBody>
      </p:sp>
      <p:sp>
        <p:nvSpPr>
          <p:cNvPr id="19" name="TextovéPole 18">
            <a:extLst>
              <a:ext uri="{FF2B5EF4-FFF2-40B4-BE49-F238E27FC236}">
                <a16:creationId xmlns:a16="http://schemas.microsoft.com/office/drawing/2014/main" id="{90CE5010-7665-4EB0-A000-57450D12D50E}"/>
              </a:ext>
            </a:extLst>
          </p:cNvPr>
          <p:cNvSpPr txBox="1"/>
          <p:nvPr/>
        </p:nvSpPr>
        <p:spPr>
          <a:xfrm>
            <a:off x="5368312" y="6024219"/>
            <a:ext cx="1399922" cy="276999"/>
          </a:xfrm>
          <a:prstGeom prst="rect">
            <a:avLst/>
          </a:prstGeom>
          <a:solidFill>
            <a:srgbClr val="BEE0DF"/>
          </a:solidFill>
          <a:ln>
            <a:solidFill>
              <a:srgbClr val="BEE0DF"/>
            </a:solidFill>
          </a:ln>
        </p:spPr>
        <p:txBody>
          <a:bodyPr wrap="square" rtlCol="0">
            <a:spAutoFit/>
          </a:bodyPr>
          <a:lstStyle/>
          <a:p>
            <a:pPr algn="ctr"/>
            <a:r>
              <a:rPr lang="cs-CZ" sz="1200" dirty="0" err="1"/>
              <a:t>Lung</a:t>
            </a:r>
            <a:r>
              <a:rPr lang="cs-CZ" sz="1200" dirty="0"/>
              <a:t> </a:t>
            </a:r>
            <a:r>
              <a:rPr lang="cs-CZ" sz="1200" dirty="0" err="1"/>
              <a:t>protection</a:t>
            </a:r>
            <a:endParaRPr lang="cs-CZ" sz="1200" dirty="0"/>
          </a:p>
        </p:txBody>
      </p:sp>
      <p:sp>
        <p:nvSpPr>
          <p:cNvPr id="21" name="TextovéPole 20">
            <a:extLst>
              <a:ext uri="{FF2B5EF4-FFF2-40B4-BE49-F238E27FC236}">
                <a16:creationId xmlns:a16="http://schemas.microsoft.com/office/drawing/2014/main" id="{E4D31BB5-2219-4A0B-B2B7-8C3EC1DB2C47}"/>
              </a:ext>
            </a:extLst>
          </p:cNvPr>
          <p:cNvSpPr txBox="1"/>
          <p:nvPr/>
        </p:nvSpPr>
        <p:spPr>
          <a:xfrm>
            <a:off x="5368312" y="4579536"/>
            <a:ext cx="1399922" cy="830997"/>
          </a:xfrm>
          <a:prstGeom prst="rect">
            <a:avLst/>
          </a:prstGeom>
          <a:solidFill>
            <a:srgbClr val="CFE9E7"/>
          </a:solidFill>
        </p:spPr>
        <p:txBody>
          <a:bodyPr wrap="square" rtlCol="0">
            <a:spAutoFit/>
          </a:bodyPr>
          <a:lstStyle/>
          <a:p>
            <a:pPr algn="ctr"/>
            <a:r>
              <a:rPr lang="cs-CZ" sz="1200" dirty="0"/>
              <a:t>antioxidační, protizánětlivý, </a:t>
            </a:r>
            <a:r>
              <a:rPr lang="cs-CZ" sz="1200" dirty="0" err="1"/>
              <a:t>vazodilatační</a:t>
            </a:r>
            <a:r>
              <a:rPr lang="cs-CZ" sz="1200" dirty="0"/>
              <a:t>, </a:t>
            </a:r>
            <a:r>
              <a:rPr lang="cs-CZ" sz="1200" dirty="0" err="1"/>
              <a:t>antifibrotický</a:t>
            </a:r>
            <a:endParaRPr lang="cs-CZ" sz="1200" dirty="0"/>
          </a:p>
        </p:txBody>
      </p:sp>
      <p:sp>
        <p:nvSpPr>
          <p:cNvPr id="22" name="TextovéPole 21">
            <a:extLst>
              <a:ext uri="{FF2B5EF4-FFF2-40B4-BE49-F238E27FC236}">
                <a16:creationId xmlns:a16="http://schemas.microsoft.com/office/drawing/2014/main" id="{9F045858-B3C4-4F5A-B738-495613E95334}"/>
              </a:ext>
            </a:extLst>
          </p:cNvPr>
          <p:cNvSpPr txBox="1"/>
          <p:nvPr/>
        </p:nvSpPr>
        <p:spPr>
          <a:xfrm>
            <a:off x="5368312" y="4591494"/>
            <a:ext cx="1399922" cy="830997"/>
          </a:xfrm>
          <a:prstGeom prst="rect">
            <a:avLst/>
          </a:prstGeom>
          <a:solidFill>
            <a:srgbClr val="CFE9E7"/>
          </a:solidFill>
        </p:spPr>
        <p:txBody>
          <a:bodyPr wrap="square" rtlCol="0">
            <a:spAutoFit/>
          </a:bodyPr>
          <a:lstStyle/>
          <a:p>
            <a:pPr algn="ctr"/>
            <a:r>
              <a:rPr lang="cs-CZ" sz="1200" dirty="0"/>
              <a:t>antioxidant, </a:t>
            </a:r>
          </a:p>
          <a:p>
            <a:pPr algn="ctr"/>
            <a:r>
              <a:rPr lang="cs-CZ" sz="1200" dirty="0"/>
              <a:t>anti-</a:t>
            </a:r>
            <a:r>
              <a:rPr lang="cs-CZ" sz="1200" dirty="0" err="1"/>
              <a:t>inflammatory</a:t>
            </a:r>
            <a:r>
              <a:rPr lang="cs-CZ" sz="1200" dirty="0"/>
              <a:t>, </a:t>
            </a:r>
            <a:r>
              <a:rPr lang="cs-CZ" sz="1200" dirty="0" err="1"/>
              <a:t>vasodilation</a:t>
            </a:r>
            <a:r>
              <a:rPr lang="cs-CZ" sz="1200" dirty="0"/>
              <a:t>, </a:t>
            </a:r>
            <a:r>
              <a:rPr lang="cs-CZ" sz="1200" dirty="0" err="1"/>
              <a:t>antifibrotic</a:t>
            </a:r>
            <a:endParaRPr lang="cs-CZ" sz="1200" dirty="0"/>
          </a:p>
        </p:txBody>
      </p:sp>
      <p:cxnSp>
        <p:nvCxnSpPr>
          <p:cNvPr id="8" name="Přímá spojnice se šipkou 7">
            <a:extLst>
              <a:ext uri="{FF2B5EF4-FFF2-40B4-BE49-F238E27FC236}">
                <a16:creationId xmlns:a16="http://schemas.microsoft.com/office/drawing/2014/main" id="{8E46A70A-154C-4581-B004-272A35882330}"/>
              </a:ext>
            </a:extLst>
          </p:cNvPr>
          <p:cNvCxnSpPr>
            <a:cxnSpLocks/>
          </p:cNvCxnSpPr>
          <p:nvPr/>
        </p:nvCxnSpPr>
        <p:spPr>
          <a:xfrm>
            <a:off x="7993977" y="1109461"/>
            <a:ext cx="0" cy="299926"/>
          </a:xfrm>
          <a:prstGeom prst="straightConnector1">
            <a:avLst/>
          </a:prstGeom>
          <a:ln w="76200">
            <a:solidFill>
              <a:srgbClr val="B6B6B6"/>
            </a:solidFill>
            <a:tailEnd type="triangle"/>
          </a:ln>
        </p:spPr>
        <p:style>
          <a:lnRef idx="1">
            <a:schemeClr val="accent1"/>
          </a:lnRef>
          <a:fillRef idx="0">
            <a:schemeClr val="accent1"/>
          </a:fillRef>
          <a:effectRef idx="0">
            <a:schemeClr val="accent1"/>
          </a:effectRef>
          <a:fontRef idx="minor">
            <a:schemeClr val="tx1"/>
          </a:fontRef>
        </p:style>
      </p:cxnSp>
      <p:cxnSp>
        <p:nvCxnSpPr>
          <p:cNvPr id="27" name="Přímá spojnice se šipkou 26">
            <a:extLst>
              <a:ext uri="{FF2B5EF4-FFF2-40B4-BE49-F238E27FC236}">
                <a16:creationId xmlns:a16="http://schemas.microsoft.com/office/drawing/2014/main" id="{07E34608-D1F2-4215-B0DE-124365CA9296}"/>
              </a:ext>
            </a:extLst>
          </p:cNvPr>
          <p:cNvCxnSpPr>
            <a:cxnSpLocks/>
          </p:cNvCxnSpPr>
          <p:nvPr/>
        </p:nvCxnSpPr>
        <p:spPr>
          <a:xfrm>
            <a:off x="7993502" y="1930916"/>
            <a:ext cx="0" cy="528585"/>
          </a:xfrm>
          <a:prstGeom prst="straightConnector1">
            <a:avLst/>
          </a:prstGeom>
          <a:ln w="76200">
            <a:solidFill>
              <a:srgbClr val="2C2C2A"/>
            </a:solidFill>
            <a:tailEnd type="triangle"/>
          </a:ln>
        </p:spPr>
        <p:style>
          <a:lnRef idx="1">
            <a:schemeClr val="accent1"/>
          </a:lnRef>
          <a:fillRef idx="0">
            <a:schemeClr val="accent1"/>
          </a:fillRef>
          <a:effectRef idx="0">
            <a:schemeClr val="accent1"/>
          </a:effectRef>
          <a:fontRef idx="minor">
            <a:schemeClr val="tx1"/>
          </a:fontRef>
        </p:style>
      </p:cxnSp>
      <p:cxnSp>
        <p:nvCxnSpPr>
          <p:cNvPr id="29" name="Přímá spojnice se šipkou 28">
            <a:extLst>
              <a:ext uri="{FF2B5EF4-FFF2-40B4-BE49-F238E27FC236}">
                <a16:creationId xmlns:a16="http://schemas.microsoft.com/office/drawing/2014/main" id="{147CEFD3-F4DC-4243-BC66-7FE43191F331}"/>
              </a:ext>
            </a:extLst>
          </p:cNvPr>
          <p:cNvCxnSpPr>
            <a:cxnSpLocks/>
          </p:cNvCxnSpPr>
          <p:nvPr/>
        </p:nvCxnSpPr>
        <p:spPr>
          <a:xfrm>
            <a:off x="7993502" y="2999433"/>
            <a:ext cx="0" cy="609091"/>
          </a:xfrm>
          <a:prstGeom prst="straightConnector1">
            <a:avLst/>
          </a:prstGeom>
          <a:ln w="76200">
            <a:solidFill>
              <a:srgbClr val="E5703A"/>
            </a:solidFill>
            <a:tailEnd type="triangle"/>
          </a:ln>
        </p:spPr>
        <p:style>
          <a:lnRef idx="1">
            <a:schemeClr val="accent1"/>
          </a:lnRef>
          <a:fillRef idx="0">
            <a:schemeClr val="accent1"/>
          </a:fillRef>
          <a:effectRef idx="0">
            <a:schemeClr val="accent1"/>
          </a:effectRef>
          <a:fontRef idx="minor">
            <a:schemeClr val="tx1"/>
          </a:fontRef>
        </p:style>
      </p:cxnSp>
      <p:sp>
        <p:nvSpPr>
          <p:cNvPr id="1024" name="Šipka: dolů 1023">
            <a:extLst>
              <a:ext uri="{FF2B5EF4-FFF2-40B4-BE49-F238E27FC236}">
                <a16:creationId xmlns:a16="http://schemas.microsoft.com/office/drawing/2014/main" id="{6A86D1DE-A113-4488-A6C2-D4E7D399A562}"/>
              </a:ext>
            </a:extLst>
          </p:cNvPr>
          <p:cNvSpPr/>
          <p:nvPr/>
        </p:nvSpPr>
        <p:spPr>
          <a:xfrm>
            <a:off x="7789360" y="3936834"/>
            <a:ext cx="398703" cy="564797"/>
          </a:xfrm>
          <a:prstGeom prst="downArrow">
            <a:avLst/>
          </a:prstGeom>
          <a:solidFill>
            <a:srgbClr val="D95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Šipka: dolů 33">
            <a:extLst>
              <a:ext uri="{FF2B5EF4-FFF2-40B4-BE49-F238E27FC236}">
                <a16:creationId xmlns:a16="http://schemas.microsoft.com/office/drawing/2014/main" id="{B9C0490F-343A-4A81-A504-7B9A154A2BFE}"/>
              </a:ext>
            </a:extLst>
          </p:cNvPr>
          <p:cNvSpPr/>
          <p:nvPr/>
        </p:nvSpPr>
        <p:spPr>
          <a:xfrm>
            <a:off x="7820865" y="5607077"/>
            <a:ext cx="398703" cy="354536"/>
          </a:xfrm>
          <a:prstGeom prst="downArrow">
            <a:avLst/>
          </a:prstGeom>
          <a:solidFill>
            <a:srgbClr val="D266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bdélník 40">
            <a:extLst>
              <a:ext uri="{FF2B5EF4-FFF2-40B4-BE49-F238E27FC236}">
                <a16:creationId xmlns:a16="http://schemas.microsoft.com/office/drawing/2014/main" id="{80EDFF98-0160-48E4-BB53-BA8F624E812C}"/>
              </a:ext>
            </a:extLst>
          </p:cNvPr>
          <p:cNvSpPr/>
          <p:nvPr/>
        </p:nvSpPr>
        <p:spPr>
          <a:xfrm>
            <a:off x="6762661" y="2419383"/>
            <a:ext cx="521511" cy="425217"/>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bdélník 41">
            <a:extLst>
              <a:ext uri="{FF2B5EF4-FFF2-40B4-BE49-F238E27FC236}">
                <a16:creationId xmlns:a16="http://schemas.microsoft.com/office/drawing/2014/main" id="{62264333-7B04-45B9-A754-9DA8DB41CF7D}"/>
              </a:ext>
            </a:extLst>
          </p:cNvPr>
          <p:cNvSpPr/>
          <p:nvPr/>
        </p:nvSpPr>
        <p:spPr>
          <a:xfrm>
            <a:off x="6762662" y="1674920"/>
            <a:ext cx="572316" cy="383711"/>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Ovál 1031">
            <a:extLst>
              <a:ext uri="{FF2B5EF4-FFF2-40B4-BE49-F238E27FC236}">
                <a16:creationId xmlns:a16="http://schemas.microsoft.com/office/drawing/2014/main" id="{993023D5-6295-4AE1-80D2-ECC2266255B3}"/>
              </a:ext>
            </a:extLst>
          </p:cNvPr>
          <p:cNvSpPr/>
          <p:nvPr/>
        </p:nvSpPr>
        <p:spPr>
          <a:xfrm>
            <a:off x="6665373" y="1219296"/>
            <a:ext cx="669603" cy="443666"/>
          </a:xfrm>
          <a:prstGeom prst="ellipse">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ál 43">
            <a:extLst>
              <a:ext uri="{FF2B5EF4-FFF2-40B4-BE49-F238E27FC236}">
                <a16:creationId xmlns:a16="http://schemas.microsoft.com/office/drawing/2014/main" id="{E9759BFC-DDF3-489A-A66A-B83F22D9B9B7}"/>
              </a:ext>
            </a:extLst>
          </p:cNvPr>
          <p:cNvSpPr/>
          <p:nvPr/>
        </p:nvSpPr>
        <p:spPr>
          <a:xfrm>
            <a:off x="6630161" y="2160338"/>
            <a:ext cx="669603" cy="443666"/>
          </a:xfrm>
          <a:prstGeom prst="ellipse">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4" name="Skupina 1033">
            <a:extLst>
              <a:ext uri="{FF2B5EF4-FFF2-40B4-BE49-F238E27FC236}">
                <a16:creationId xmlns:a16="http://schemas.microsoft.com/office/drawing/2014/main" id="{65587D75-491B-4E83-918E-D23B72389A2C}"/>
              </a:ext>
            </a:extLst>
          </p:cNvPr>
          <p:cNvGrpSpPr/>
          <p:nvPr/>
        </p:nvGrpSpPr>
        <p:grpSpPr>
          <a:xfrm>
            <a:off x="6754570" y="1528729"/>
            <a:ext cx="519768" cy="370173"/>
            <a:chOff x="10197839" y="895303"/>
            <a:chExt cx="519768" cy="370173"/>
          </a:xfrm>
        </p:grpSpPr>
        <p:sp>
          <p:nvSpPr>
            <p:cNvPr id="1030" name="Ovál 1029">
              <a:extLst>
                <a:ext uri="{FF2B5EF4-FFF2-40B4-BE49-F238E27FC236}">
                  <a16:creationId xmlns:a16="http://schemas.microsoft.com/office/drawing/2014/main" id="{760F4681-3AD0-46DD-B9CC-CD29971C1FE6}"/>
                </a:ext>
              </a:extLst>
            </p:cNvPr>
            <p:cNvSpPr/>
            <p:nvPr/>
          </p:nvSpPr>
          <p:spPr>
            <a:xfrm>
              <a:off x="10301835" y="907331"/>
              <a:ext cx="375969" cy="228529"/>
            </a:xfrm>
            <a:prstGeom prst="ellipse">
              <a:avLst/>
            </a:prstGeom>
            <a:solidFill>
              <a:srgbClr val="009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33" name="Skupina 1032">
              <a:extLst>
                <a:ext uri="{FF2B5EF4-FFF2-40B4-BE49-F238E27FC236}">
                  <a16:creationId xmlns:a16="http://schemas.microsoft.com/office/drawing/2014/main" id="{97A29011-6BE1-4BB6-B7C9-860E9960EC8D}"/>
                </a:ext>
              </a:extLst>
            </p:cNvPr>
            <p:cNvGrpSpPr/>
            <p:nvPr/>
          </p:nvGrpSpPr>
          <p:grpSpPr>
            <a:xfrm>
              <a:off x="10197839" y="895303"/>
              <a:ext cx="519768" cy="370173"/>
              <a:chOff x="9468584" y="973075"/>
              <a:chExt cx="519768" cy="370173"/>
            </a:xfrm>
          </p:grpSpPr>
          <p:sp>
            <p:nvSpPr>
              <p:cNvPr id="1029" name="Volný tvar: obrazec 1028">
                <a:extLst>
                  <a:ext uri="{FF2B5EF4-FFF2-40B4-BE49-F238E27FC236}">
                    <a16:creationId xmlns:a16="http://schemas.microsoft.com/office/drawing/2014/main" id="{A064334A-E9B0-4E26-B0DA-A290C46B8F24}"/>
                  </a:ext>
                </a:extLst>
              </p:cNvPr>
              <p:cNvSpPr/>
              <p:nvPr/>
            </p:nvSpPr>
            <p:spPr>
              <a:xfrm>
                <a:off x="9468584" y="1236988"/>
                <a:ext cx="519768" cy="106260"/>
              </a:xfrm>
              <a:custGeom>
                <a:avLst/>
                <a:gdLst>
                  <a:gd name="connsiteX0" fmla="*/ 338839 w 338839"/>
                  <a:gd name="connsiteY0" fmla="*/ 0 h 64997"/>
                  <a:gd name="connsiteX1" fmla="*/ 190307 w 338839"/>
                  <a:gd name="connsiteY1" fmla="*/ 64983 h 64997"/>
                  <a:gd name="connsiteX2" fmla="*/ 0 w 338839"/>
                  <a:gd name="connsiteY2" fmla="*/ 4642 h 64997"/>
                </a:gdLst>
                <a:ahLst/>
                <a:cxnLst>
                  <a:cxn ang="0">
                    <a:pos x="connsiteX0" y="connsiteY0"/>
                  </a:cxn>
                  <a:cxn ang="0">
                    <a:pos x="connsiteX1" y="connsiteY1"/>
                  </a:cxn>
                  <a:cxn ang="0">
                    <a:pos x="connsiteX2" y="connsiteY2"/>
                  </a:cxn>
                </a:cxnLst>
                <a:rect l="l" t="t" r="r" b="b"/>
                <a:pathLst>
                  <a:path w="338839" h="64997">
                    <a:moveTo>
                      <a:pt x="338839" y="0"/>
                    </a:moveTo>
                    <a:cubicBezTo>
                      <a:pt x="292809" y="32104"/>
                      <a:pt x="246780" y="64209"/>
                      <a:pt x="190307" y="64983"/>
                    </a:cubicBezTo>
                    <a:cubicBezTo>
                      <a:pt x="133834" y="65757"/>
                      <a:pt x="66917" y="35199"/>
                      <a:pt x="0" y="4642"/>
                    </a:cubicBezTo>
                  </a:path>
                </a:pathLst>
              </a:custGeom>
              <a:noFill/>
              <a:ln>
                <a:solidFill>
                  <a:srgbClr val="47AFAF"/>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1" name="TextovéPole 1030">
                <a:extLst>
                  <a:ext uri="{FF2B5EF4-FFF2-40B4-BE49-F238E27FC236}">
                    <a16:creationId xmlns:a16="http://schemas.microsoft.com/office/drawing/2014/main" id="{35FE5A63-5E6E-43B1-923D-F78C32FB45D9}"/>
                  </a:ext>
                </a:extLst>
              </p:cNvPr>
              <p:cNvSpPr txBox="1"/>
              <p:nvPr/>
            </p:nvSpPr>
            <p:spPr>
              <a:xfrm>
                <a:off x="9532778" y="973075"/>
                <a:ext cx="455574" cy="246221"/>
              </a:xfrm>
              <a:prstGeom prst="rect">
                <a:avLst/>
              </a:prstGeom>
              <a:noFill/>
            </p:spPr>
            <p:txBody>
              <a:bodyPr wrap="square" rtlCol="0">
                <a:spAutoFit/>
              </a:bodyPr>
              <a:lstStyle/>
              <a:p>
                <a:r>
                  <a:rPr lang="cs-CZ" sz="1000" dirty="0">
                    <a:solidFill>
                      <a:schemeClr val="bg1"/>
                    </a:solidFill>
                  </a:rPr>
                  <a:t>ACE2</a:t>
                </a:r>
                <a:endParaRPr lang="en-US" sz="1000" dirty="0">
                  <a:solidFill>
                    <a:schemeClr val="bg1"/>
                  </a:solidFill>
                </a:endParaRPr>
              </a:p>
            </p:txBody>
          </p:sp>
        </p:grpSp>
      </p:grpSp>
      <p:grpSp>
        <p:nvGrpSpPr>
          <p:cNvPr id="47" name="Skupina 46">
            <a:extLst>
              <a:ext uri="{FF2B5EF4-FFF2-40B4-BE49-F238E27FC236}">
                <a16:creationId xmlns:a16="http://schemas.microsoft.com/office/drawing/2014/main" id="{639AEB45-AA4B-40DE-B335-8E56CFB80218}"/>
              </a:ext>
            </a:extLst>
          </p:cNvPr>
          <p:cNvGrpSpPr/>
          <p:nvPr/>
        </p:nvGrpSpPr>
        <p:grpSpPr>
          <a:xfrm>
            <a:off x="6660356" y="2550993"/>
            <a:ext cx="519768" cy="370173"/>
            <a:chOff x="10197839" y="895303"/>
            <a:chExt cx="519768" cy="370173"/>
          </a:xfrm>
        </p:grpSpPr>
        <p:sp>
          <p:nvSpPr>
            <p:cNvPr id="48" name="Ovál 47">
              <a:extLst>
                <a:ext uri="{FF2B5EF4-FFF2-40B4-BE49-F238E27FC236}">
                  <a16:creationId xmlns:a16="http://schemas.microsoft.com/office/drawing/2014/main" id="{1F2F6B58-052F-4584-B8AD-A45816400413}"/>
                </a:ext>
              </a:extLst>
            </p:cNvPr>
            <p:cNvSpPr/>
            <p:nvPr/>
          </p:nvSpPr>
          <p:spPr>
            <a:xfrm>
              <a:off x="10301835" y="907331"/>
              <a:ext cx="375969" cy="228529"/>
            </a:xfrm>
            <a:prstGeom prst="ellipse">
              <a:avLst/>
            </a:prstGeom>
            <a:solidFill>
              <a:srgbClr val="009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Skupina 48">
              <a:extLst>
                <a:ext uri="{FF2B5EF4-FFF2-40B4-BE49-F238E27FC236}">
                  <a16:creationId xmlns:a16="http://schemas.microsoft.com/office/drawing/2014/main" id="{1BD06A59-B414-45D5-B73F-6ADA75E7371A}"/>
                </a:ext>
              </a:extLst>
            </p:cNvPr>
            <p:cNvGrpSpPr/>
            <p:nvPr/>
          </p:nvGrpSpPr>
          <p:grpSpPr>
            <a:xfrm>
              <a:off x="10197839" y="895303"/>
              <a:ext cx="519768" cy="370173"/>
              <a:chOff x="9468584" y="973075"/>
              <a:chExt cx="519768" cy="370173"/>
            </a:xfrm>
          </p:grpSpPr>
          <p:sp>
            <p:nvSpPr>
              <p:cNvPr id="50" name="Volný tvar: obrazec 49">
                <a:extLst>
                  <a:ext uri="{FF2B5EF4-FFF2-40B4-BE49-F238E27FC236}">
                    <a16:creationId xmlns:a16="http://schemas.microsoft.com/office/drawing/2014/main" id="{260A9AC7-FB31-4E45-978E-737FE8FA8457}"/>
                  </a:ext>
                </a:extLst>
              </p:cNvPr>
              <p:cNvSpPr/>
              <p:nvPr/>
            </p:nvSpPr>
            <p:spPr>
              <a:xfrm>
                <a:off x="9468584" y="1236988"/>
                <a:ext cx="519768" cy="106260"/>
              </a:xfrm>
              <a:custGeom>
                <a:avLst/>
                <a:gdLst>
                  <a:gd name="connsiteX0" fmla="*/ 338839 w 338839"/>
                  <a:gd name="connsiteY0" fmla="*/ 0 h 64997"/>
                  <a:gd name="connsiteX1" fmla="*/ 190307 w 338839"/>
                  <a:gd name="connsiteY1" fmla="*/ 64983 h 64997"/>
                  <a:gd name="connsiteX2" fmla="*/ 0 w 338839"/>
                  <a:gd name="connsiteY2" fmla="*/ 4642 h 64997"/>
                </a:gdLst>
                <a:ahLst/>
                <a:cxnLst>
                  <a:cxn ang="0">
                    <a:pos x="connsiteX0" y="connsiteY0"/>
                  </a:cxn>
                  <a:cxn ang="0">
                    <a:pos x="connsiteX1" y="connsiteY1"/>
                  </a:cxn>
                  <a:cxn ang="0">
                    <a:pos x="connsiteX2" y="connsiteY2"/>
                  </a:cxn>
                </a:cxnLst>
                <a:rect l="l" t="t" r="r" b="b"/>
                <a:pathLst>
                  <a:path w="338839" h="64997">
                    <a:moveTo>
                      <a:pt x="338839" y="0"/>
                    </a:moveTo>
                    <a:cubicBezTo>
                      <a:pt x="292809" y="32104"/>
                      <a:pt x="246780" y="64209"/>
                      <a:pt x="190307" y="64983"/>
                    </a:cubicBezTo>
                    <a:cubicBezTo>
                      <a:pt x="133834" y="65757"/>
                      <a:pt x="66917" y="35199"/>
                      <a:pt x="0" y="4642"/>
                    </a:cubicBezTo>
                  </a:path>
                </a:pathLst>
              </a:custGeom>
              <a:noFill/>
              <a:ln>
                <a:solidFill>
                  <a:srgbClr val="47AFAF"/>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ovéPole 50">
                <a:extLst>
                  <a:ext uri="{FF2B5EF4-FFF2-40B4-BE49-F238E27FC236}">
                    <a16:creationId xmlns:a16="http://schemas.microsoft.com/office/drawing/2014/main" id="{9F712454-F72B-4CD3-BFFF-7354A757C678}"/>
                  </a:ext>
                </a:extLst>
              </p:cNvPr>
              <p:cNvSpPr txBox="1"/>
              <p:nvPr/>
            </p:nvSpPr>
            <p:spPr>
              <a:xfrm>
                <a:off x="9532778" y="973075"/>
                <a:ext cx="455574" cy="246221"/>
              </a:xfrm>
              <a:prstGeom prst="rect">
                <a:avLst/>
              </a:prstGeom>
              <a:noFill/>
            </p:spPr>
            <p:txBody>
              <a:bodyPr wrap="square" rtlCol="0">
                <a:spAutoFit/>
              </a:bodyPr>
              <a:lstStyle/>
              <a:p>
                <a:r>
                  <a:rPr lang="cs-CZ" sz="1000" dirty="0">
                    <a:solidFill>
                      <a:schemeClr val="bg1"/>
                    </a:solidFill>
                  </a:rPr>
                  <a:t>ACE2</a:t>
                </a:r>
                <a:endParaRPr lang="en-US" sz="1000" dirty="0">
                  <a:solidFill>
                    <a:schemeClr val="bg1"/>
                  </a:solidFill>
                </a:endParaRPr>
              </a:p>
            </p:txBody>
          </p:sp>
        </p:grpSp>
      </p:grpSp>
      <p:sp>
        <p:nvSpPr>
          <p:cNvPr id="1035" name="Obdélník 1034">
            <a:extLst>
              <a:ext uri="{FF2B5EF4-FFF2-40B4-BE49-F238E27FC236}">
                <a16:creationId xmlns:a16="http://schemas.microsoft.com/office/drawing/2014/main" id="{8BC4E57D-4C6D-4493-85EB-49313C068948}"/>
              </a:ext>
            </a:extLst>
          </p:cNvPr>
          <p:cNvSpPr/>
          <p:nvPr/>
        </p:nvSpPr>
        <p:spPr>
          <a:xfrm rot="880972">
            <a:off x="5850349" y="1770523"/>
            <a:ext cx="237337" cy="1660371"/>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bdélník 52">
            <a:extLst>
              <a:ext uri="{FF2B5EF4-FFF2-40B4-BE49-F238E27FC236}">
                <a16:creationId xmlns:a16="http://schemas.microsoft.com/office/drawing/2014/main" id="{227FA9A4-9781-4DB2-83E0-15B8081A6E97}"/>
              </a:ext>
            </a:extLst>
          </p:cNvPr>
          <p:cNvSpPr/>
          <p:nvPr/>
        </p:nvSpPr>
        <p:spPr>
          <a:xfrm>
            <a:off x="6308068" y="2791551"/>
            <a:ext cx="237337" cy="783460"/>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a:p>
            <a:pPr algn="ctr"/>
            <a:endParaRPr lang="cs-CZ" dirty="0"/>
          </a:p>
          <a:p>
            <a:pPr algn="ctr"/>
            <a:endParaRPr lang="cs-CZ" dirty="0"/>
          </a:p>
          <a:p>
            <a:pPr algn="ctr"/>
            <a:endParaRPr lang="cs-CZ" dirty="0"/>
          </a:p>
          <a:p>
            <a:pPr algn="ctr"/>
            <a:endParaRPr lang="cs-CZ" dirty="0"/>
          </a:p>
          <a:p>
            <a:pPr algn="ctr"/>
            <a:endParaRPr lang="cs-CZ" dirty="0"/>
          </a:p>
          <a:p>
            <a:pPr algn="ctr"/>
            <a:endParaRPr lang="cs-CZ" dirty="0"/>
          </a:p>
          <a:p>
            <a:pPr algn="ctr"/>
            <a:endParaRPr lang="cs-CZ" dirty="0"/>
          </a:p>
          <a:p>
            <a:pPr algn="ctr"/>
            <a:endParaRPr lang="cs-CZ" dirty="0"/>
          </a:p>
          <a:p>
            <a:pPr algn="ctr"/>
            <a:endParaRPr lang="cs-CZ" dirty="0"/>
          </a:p>
          <a:p>
            <a:pPr algn="ctr"/>
            <a:endParaRPr lang="cs-CZ" dirty="0"/>
          </a:p>
          <a:p>
            <a:pPr algn="ctr"/>
            <a:endParaRPr lang="cs-CZ" dirty="0"/>
          </a:p>
          <a:p>
            <a:pPr algn="ctr"/>
            <a:endParaRPr lang="cs-CZ" dirty="0"/>
          </a:p>
          <a:p>
            <a:pPr algn="ctr"/>
            <a:endParaRPr lang="cs-CZ" dirty="0"/>
          </a:p>
          <a:p>
            <a:pPr algn="ctr"/>
            <a:endParaRPr lang="cs-CZ" dirty="0"/>
          </a:p>
          <a:p>
            <a:pPr algn="ctr"/>
            <a:endParaRPr lang="cs-CZ" dirty="0"/>
          </a:p>
          <a:p>
            <a:pPr algn="ctr"/>
            <a:endParaRPr lang="cs-CZ" dirty="0"/>
          </a:p>
        </p:txBody>
      </p:sp>
      <p:cxnSp>
        <p:nvCxnSpPr>
          <p:cNvPr id="1037" name="Přímá spojnice se šipkou 1036">
            <a:extLst>
              <a:ext uri="{FF2B5EF4-FFF2-40B4-BE49-F238E27FC236}">
                <a16:creationId xmlns:a16="http://schemas.microsoft.com/office/drawing/2014/main" id="{866F6626-FAC6-48F6-B955-E4C73EED7923}"/>
              </a:ext>
            </a:extLst>
          </p:cNvPr>
          <p:cNvCxnSpPr>
            <a:cxnSpLocks/>
            <a:stCxn id="1035" idx="0"/>
          </p:cNvCxnSpPr>
          <p:nvPr/>
        </p:nvCxnSpPr>
        <p:spPr>
          <a:xfrm flipH="1">
            <a:off x="5710990" y="1797634"/>
            <a:ext cx="468454" cy="1669659"/>
          </a:xfrm>
          <a:prstGeom prst="straightConnector1">
            <a:avLst/>
          </a:prstGeom>
          <a:ln w="12700">
            <a:solidFill>
              <a:srgbClr val="47AFAF"/>
            </a:solidFill>
            <a:tailEnd type="triangle"/>
          </a:ln>
        </p:spPr>
        <p:style>
          <a:lnRef idx="1">
            <a:schemeClr val="accent1"/>
          </a:lnRef>
          <a:fillRef idx="0">
            <a:schemeClr val="accent1"/>
          </a:fillRef>
          <a:effectRef idx="0">
            <a:schemeClr val="accent1"/>
          </a:effectRef>
          <a:fontRef idx="minor">
            <a:schemeClr val="tx1"/>
          </a:fontRef>
        </p:style>
      </p:cxnSp>
      <p:cxnSp>
        <p:nvCxnSpPr>
          <p:cNvPr id="57" name="Přímá spojnice se šipkou 56">
            <a:extLst>
              <a:ext uri="{FF2B5EF4-FFF2-40B4-BE49-F238E27FC236}">
                <a16:creationId xmlns:a16="http://schemas.microsoft.com/office/drawing/2014/main" id="{00AE6ECA-3957-4518-BAF7-CDF70181AFF5}"/>
              </a:ext>
            </a:extLst>
          </p:cNvPr>
          <p:cNvCxnSpPr>
            <a:cxnSpLocks/>
            <a:stCxn id="53" idx="0"/>
            <a:endCxn id="53" idx="2"/>
          </p:cNvCxnSpPr>
          <p:nvPr/>
        </p:nvCxnSpPr>
        <p:spPr>
          <a:xfrm>
            <a:off x="6426737" y="2791551"/>
            <a:ext cx="0" cy="783460"/>
          </a:xfrm>
          <a:prstGeom prst="straightConnector1">
            <a:avLst/>
          </a:prstGeom>
          <a:ln w="12700">
            <a:solidFill>
              <a:srgbClr val="47AFAF"/>
            </a:solidFill>
            <a:tailEnd type="triangle"/>
          </a:ln>
        </p:spPr>
        <p:style>
          <a:lnRef idx="1">
            <a:schemeClr val="accent1"/>
          </a:lnRef>
          <a:fillRef idx="0">
            <a:schemeClr val="accent1"/>
          </a:fillRef>
          <a:effectRef idx="0">
            <a:schemeClr val="accent1"/>
          </a:effectRef>
          <a:fontRef idx="minor">
            <a:schemeClr val="tx1"/>
          </a:fontRef>
        </p:style>
      </p:cxnSp>
      <p:sp>
        <p:nvSpPr>
          <p:cNvPr id="1043" name="Obdélník 1042">
            <a:extLst>
              <a:ext uri="{FF2B5EF4-FFF2-40B4-BE49-F238E27FC236}">
                <a16:creationId xmlns:a16="http://schemas.microsoft.com/office/drawing/2014/main" id="{D2D8E7B7-A0DF-4D19-90CD-E8E214C72923}"/>
              </a:ext>
            </a:extLst>
          </p:cNvPr>
          <p:cNvSpPr/>
          <p:nvPr/>
        </p:nvSpPr>
        <p:spPr>
          <a:xfrm>
            <a:off x="5490256" y="3974264"/>
            <a:ext cx="1328508" cy="475656"/>
          </a:xfrm>
          <a:prstGeom prst="rect">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bdélník 62">
            <a:extLst>
              <a:ext uri="{FF2B5EF4-FFF2-40B4-BE49-F238E27FC236}">
                <a16:creationId xmlns:a16="http://schemas.microsoft.com/office/drawing/2014/main" id="{139E056B-5565-4203-A995-81B0FDF494D0}"/>
              </a:ext>
            </a:extLst>
          </p:cNvPr>
          <p:cNvSpPr/>
          <p:nvPr/>
        </p:nvSpPr>
        <p:spPr>
          <a:xfrm>
            <a:off x="5412240" y="5616807"/>
            <a:ext cx="1328508" cy="344805"/>
          </a:xfrm>
          <a:prstGeom prst="rect">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Přímá spojnice se šipkou 63">
            <a:extLst>
              <a:ext uri="{FF2B5EF4-FFF2-40B4-BE49-F238E27FC236}">
                <a16:creationId xmlns:a16="http://schemas.microsoft.com/office/drawing/2014/main" id="{150479CE-E249-496A-8445-DFD12F762F86}"/>
              </a:ext>
            </a:extLst>
          </p:cNvPr>
          <p:cNvCxnSpPr>
            <a:cxnSpLocks/>
          </p:cNvCxnSpPr>
          <p:nvPr/>
        </p:nvCxnSpPr>
        <p:spPr>
          <a:xfrm>
            <a:off x="6402758" y="3974264"/>
            <a:ext cx="0" cy="527367"/>
          </a:xfrm>
          <a:prstGeom prst="straightConnector1">
            <a:avLst/>
          </a:prstGeom>
          <a:ln w="28575">
            <a:solidFill>
              <a:srgbClr val="47AFAF"/>
            </a:solidFill>
            <a:tailEnd type="triangle"/>
          </a:ln>
        </p:spPr>
        <p:style>
          <a:lnRef idx="1">
            <a:schemeClr val="accent1"/>
          </a:lnRef>
          <a:fillRef idx="0">
            <a:schemeClr val="accent1"/>
          </a:fillRef>
          <a:effectRef idx="0">
            <a:schemeClr val="accent1"/>
          </a:effectRef>
          <a:fontRef idx="minor">
            <a:schemeClr val="tx1"/>
          </a:fontRef>
        </p:style>
      </p:cxnSp>
      <p:cxnSp>
        <p:nvCxnSpPr>
          <p:cNvPr id="66" name="Přímá spojnice se šipkou 65">
            <a:extLst>
              <a:ext uri="{FF2B5EF4-FFF2-40B4-BE49-F238E27FC236}">
                <a16:creationId xmlns:a16="http://schemas.microsoft.com/office/drawing/2014/main" id="{7E514F86-EBDC-4B86-9DAA-D10CFE9578AE}"/>
              </a:ext>
            </a:extLst>
          </p:cNvPr>
          <p:cNvCxnSpPr>
            <a:cxnSpLocks/>
          </p:cNvCxnSpPr>
          <p:nvPr/>
        </p:nvCxnSpPr>
        <p:spPr>
          <a:xfrm>
            <a:off x="5756799" y="3974264"/>
            <a:ext cx="0" cy="527367"/>
          </a:xfrm>
          <a:prstGeom prst="straightConnector1">
            <a:avLst/>
          </a:prstGeom>
          <a:ln w="12700">
            <a:solidFill>
              <a:srgbClr val="47AFAF"/>
            </a:solidFill>
            <a:tailEnd type="triangle"/>
          </a:ln>
        </p:spPr>
        <p:style>
          <a:lnRef idx="1">
            <a:schemeClr val="accent1"/>
          </a:lnRef>
          <a:fillRef idx="0">
            <a:schemeClr val="accent1"/>
          </a:fillRef>
          <a:effectRef idx="0">
            <a:schemeClr val="accent1"/>
          </a:effectRef>
          <a:fontRef idx="minor">
            <a:schemeClr val="tx1"/>
          </a:fontRef>
        </p:style>
      </p:cxnSp>
      <p:cxnSp>
        <p:nvCxnSpPr>
          <p:cNvPr id="67" name="Přímá spojnice se šipkou 66">
            <a:extLst>
              <a:ext uri="{FF2B5EF4-FFF2-40B4-BE49-F238E27FC236}">
                <a16:creationId xmlns:a16="http://schemas.microsoft.com/office/drawing/2014/main" id="{6BCF077A-F3B9-4FEC-8A99-9ED455929466}"/>
              </a:ext>
            </a:extLst>
          </p:cNvPr>
          <p:cNvCxnSpPr>
            <a:cxnSpLocks/>
            <a:stCxn id="63" idx="0"/>
            <a:endCxn id="63" idx="2"/>
          </p:cNvCxnSpPr>
          <p:nvPr/>
        </p:nvCxnSpPr>
        <p:spPr>
          <a:xfrm>
            <a:off x="6076494" y="5616807"/>
            <a:ext cx="0" cy="344805"/>
          </a:xfrm>
          <a:prstGeom prst="straightConnector1">
            <a:avLst/>
          </a:prstGeom>
          <a:ln w="12700">
            <a:solidFill>
              <a:srgbClr val="47AFAF"/>
            </a:solidFill>
            <a:tailEnd type="triangle"/>
          </a:ln>
        </p:spPr>
        <p:style>
          <a:lnRef idx="1">
            <a:schemeClr val="accent1"/>
          </a:lnRef>
          <a:fillRef idx="0">
            <a:schemeClr val="accent1"/>
          </a:fillRef>
          <a:effectRef idx="0">
            <a:schemeClr val="accent1"/>
          </a:effectRef>
          <a:fontRef idx="minor">
            <a:schemeClr val="tx1"/>
          </a:fontRef>
        </p:style>
      </p:cxnSp>
      <p:sp>
        <p:nvSpPr>
          <p:cNvPr id="52" name="TextovéPole 51">
            <a:extLst>
              <a:ext uri="{FF2B5EF4-FFF2-40B4-BE49-F238E27FC236}">
                <a16:creationId xmlns:a16="http://schemas.microsoft.com/office/drawing/2014/main" id="{A89E268F-E392-4681-B2AC-DB3208FE08C7}"/>
              </a:ext>
            </a:extLst>
          </p:cNvPr>
          <p:cNvSpPr txBox="1"/>
          <p:nvPr/>
        </p:nvSpPr>
        <p:spPr>
          <a:xfrm>
            <a:off x="7431185" y="2480740"/>
            <a:ext cx="1194248" cy="461665"/>
          </a:xfrm>
          <a:prstGeom prst="rect">
            <a:avLst/>
          </a:prstGeom>
          <a:solidFill>
            <a:srgbClr val="F9DFCB"/>
          </a:solidFill>
        </p:spPr>
        <p:txBody>
          <a:bodyPr wrap="square" rtlCol="0">
            <a:spAutoFit/>
          </a:bodyPr>
          <a:lstStyle/>
          <a:p>
            <a:pPr algn="ctr"/>
            <a:r>
              <a:rPr lang="cs-CZ" sz="1200" dirty="0"/>
              <a:t>Angiotensin II</a:t>
            </a:r>
          </a:p>
          <a:p>
            <a:pPr algn="ctr"/>
            <a:r>
              <a:rPr lang="cs-CZ" sz="1200" dirty="0"/>
              <a:t>(</a:t>
            </a:r>
            <a:r>
              <a:rPr lang="cs-CZ" sz="1200" dirty="0" err="1"/>
              <a:t>Ang</a:t>
            </a:r>
            <a:r>
              <a:rPr lang="cs-CZ" sz="1200" dirty="0"/>
              <a:t> 1-8)</a:t>
            </a:r>
          </a:p>
        </p:txBody>
      </p:sp>
      <p:sp>
        <p:nvSpPr>
          <p:cNvPr id="46" name="TextovéPole 45">
            <a:extLst>
              <a:ext uri="{FF2B5EF4-FFF2-40B4-BE49-F238E27FC236}">
                <a16:creationId xmlns:a16="http://schemas.microsoft.com/office/drawing/2014/main" id="{E7ADEC26-9AD8-4B35-9B7B-E59E1ABDB729}"/>
              </a:ext>
            </a:extLst>
          </p:cNvPr>
          <p:cNvSpPr txBox="1"/>
          <p:nvPr/>
        </p:nvSpPr>
        <p:spPr>
          <a:xfrm>
            <a:off x="8576268" y="6494708"/>
            <a:ext cx="2685992" cy="369332"/>
          </a:xfrm>
          <a:prstGeom prst="rect">
            <a:avLst/>
          </a:prstGeom>
          <a:noFill/>
        </p:spPr>
        <p:txBody>
          <a:bodyPr wrap="none" rtlCol="0">
            <a:spAutoFit/>
          </a:bodyPr>
          <a:lstStyle/>
          <a:p>
            <a:r>
              <a:rPr lang="en-US" b="0" i="0" dirty="0">
                <a:solidFill>
                  <a:srgbClr val="212121"/>
                </a:solidFill>
                <a:effectLst/>
                <a:latin typeface="BlinkMacSystemFont"/>
              </a:rPr>
              <a:t>DOI: </a:t>
            </a:r>
            <a:r>
              <a:rPr lang="en-US" b="0" i="0" u="none" strike="noStrike" dirty="0">
                <a:solidFill>
                  <a:srgbClr val="0071BC"/>
                </a:solidFill>
                <a:effectLst/>
                <a:latin typeface="BlinkMacSystemFont"/>
                <a:hlinkClick r:id="rId4"/>
              </a:rPr>
              <a:t>10.1055/a-1152-3469</a:t>
            </a:r>
            <a:endParaRPr lang="en-US" b="0" i="0" dirty="0">
              <a:solidFill>
                <a:srgbClr val="212121"/>
              </a:solidFill>
              <a:effectLst/>
              <a:latin typeface="BlinkMacSystemFont"/>
            </a:endParaRPr>
          </a:p>
        </p:txBody>
      </p:sp>
      <p:sp>
        <p:nvSpPr>
          <p:cNvPr id="56" name="Ovál 55">
            <a:extLst>
              <a:ext uri="{FF2B5EF4-FFF2-40B4-BE49-F238E27FC236}">
                <a16:creationId xmlns:a16="http://schemas.microsoft.com/office/drawing/2014/main" id="{9ED1DF22-2686-4DC2-96D1-81C212117386}"/>
              </a:ext>
            </a:extLst>
          </p:cNvPr>
          <p:cNvSpPr/>
          <p:nvPr/>
        </p:nvSpPr>
        <p:spPr>
          <a:xfrm>
            <a:off x="6398519" y="1935558"/>
            <a:ext cx="599351" cy="276999"/>
          </a:xfrm>
          <a:prstGeom prst="ellipse">
            <a:avLst/>
          </a:prstGeom>
          <a:solidFill>
            <a:srgbClr val="D96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100" dirty="0"/>
              <a:t>ACE</a:t>
            </a:r>
            <a:endParaRPr lang="en-US" sz="1100" dirty="0"/>
          </a:p>
        </p:txBody>
      </p:sp>
      <p:cxnSp>
        <p:nvCxnSpPr>
          <p:cNvPr id="58" name="Přímá spojnice se šipkou 57">
            <a:extLst>
              <a:ext uri="{FF2B5EF4-FFF2-40B4-BE49-F238E27FC236}">
                <a16:creationId xmlns:a16="http://schemas.microsoft.com/office/drawing/2014/main" id="{7721A974-58FA-4267-84D8-E2F5FDA73496}"/>
              </a:ext>
            </a:extLst>
          </p:cNvPr>
          <p:cNvCxnSpPr/>
          <p:nvPr/>
        </p:nvCxnSpPr>
        <p:spPr>
          <a:xfrm>
            <a:off x="6382235" y="1857147"/>
            <a:ext cx="0" cy="70038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Obdélník 1">
            <a:extLst>
              <a:ext uri="{FF2B5EF4-FFF2-40B4-BE49-F238E27FC236}">
                <a16:creationId xmlns:a16="http://schemas.microsoft.com/office/drawing/2014/main" id="{DEEB6902-A8D1-4751-90FF-C4920A63E015}"/>
              </a:ext>
            </a:extLst>
          </p:cNvPr>
          <p:cNvSpPr/>
          <p:nvPr/>
        </p:nvSpPr>
        <p:spPr>
          <a:xfrm>
            <a:off x="2687501" y="570920"/>
            <a:ext cx="2091711" cy="1104000"/>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bdélník 53">
            <a:extLst>
              <a:ext uri="{FF2B5EF4-FFF2-40B4-BE49-F238E27FC236}">
                <a16:creationId xmlns:a16="http://schemas.microsoft.com/office/drawing/2014/main" id="{098C3B93-A36B-4032-97EF-417810C178D1}"/>
              </a:ext>
            </a:extLst>
          </p:cNvPr>
          <p:cNvSpPr/>
          <p:nvPr/>
        </p:nvSpPr>
        <p:spPr>
          <a:xfrm>
            <a:off x="3634283" y="1125125"/>
            <a:ext cx="1063267" cy="1104000"/>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a:p>
            <a:pPr algn="ctr"/>
            <a:endParaRPr lang="cs-CZ" dirty="0"/>
          </a:p>
          <a:p>
            <a:pPr algn="ctr"/>
            <a:endParaRPr lang="en-US" dirty="0"/>
          </a:p>
        </p:txBody>
      </p:sp>
      <p:sp>
        <p:nvSpPr>
          <p:cNvPr id="55" name="TextovéPole 54">
            <a:extLst>
              <a:ext uri="{FF2B5EF4-FFF2-40B4-BE49-F238E27FC236}">
                <a16:creationId xmlns:a16="http://schemas.microsoft.com/office/drawing/2014/main" id="{60A2D57E-0145-4470-9785-17E89468EBF4}"/>
              </a:ext>
            </a:extLst>
          </p:cNvPr>
          <p:cNvSpPr txBox="1"/>
          <p:nvPr/>
        </p:nvSpPr>
        <p:spPr>
          <a:xfrm>
            <a:off x="9545935" y="299218"/>
            <a:ext cx="2092496" cy="369332"/>
          </a:xfrm>
          <a:prstGeom prst="rect">
            <a:avLst/>
          </a:prstGeom>
          <a:solidFill>
            <a:srgbClr val="FFFF00"/>
          </a:solidFill>
        </p:spPr>
        <p:txBody>
          <a:bodyPr wrap="none" rtlCol="0">
            <a:spAutoFit/>
          </a:bodyPr>
          <a:lstStyle/>
          <a:p>
            <a:r>
              <a:rPr lang="cs-CZ" dirty="0"/>
              <a:t>In </a:t>
            </a:r>
            <a:r>
              <a:rPr lang="cs-CZ" dirty="0" err="1"/>
              <a:t>inflamatory</a:t>
            </a:r>
            <a:r>
              <a:rPr lang="cs-CZ" dirty="0"/>
              <a:t> </a:t>
            </a:r>
            <a:r>
              <a:rPr lang="cs-CZ" dirty="0" err="1"/>
              <a:t>lungs</a:t>
            </a:r>
            <a:endParaRPr lang="en-US" dirty="0"/>
          </a:p>
        </p:txBody>
      </p:sp>
    </p:spTree>
    <p:extLst>
      <p:ext uri="{BB962C8B-B14F-4D97-AF65-F5344CB8AC3E}">
        <p14:creationId xmlns:p14="http://schemas.microsoft.com/office/powerpoint/2010/main" val="2070755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AA830DD-0B7A-43B7-A294-4A479B3D8C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5355" y="16715"/>
            <a:ext cx="8251268" cy="6693841"/>
          </a:xfrm>
          <a:prstGeom prst="rect">
            <a:avLst/>
          </a:prstGeom>
          <a:noFill/>
          <a:extLst>
            <a:ext uri="{909E8E84-426E-40DD-AFC4-6F175D3DCCD1}">
              <a14:hiddenFill xmlns:a14="http://schemas.microsoft.com/office/drawing/2010/main">
                <a:solidFill>
                  <a:srgbClr val="FFFFFF"/>
                </a:solidFill>
              </a14:hiddenFill>
            </a:ext>
          </a:extLst>
        </p:spPr>
      </p:pic>
      <p:sp>
        <p:nvSpPr>
          <p:cNvPr id="5" name="Ovál 4">
            <a:extLst>
              <a:ext uri="{FF2B5EF4-FFF2-40B4-BE49-F238E27FC236}">
                <a16:creationId xmlns:a16="http://schemas.microsoft.com/office/drawing/2014/main" id="{A9780EE6-02BF-417F-82A7-9A9C5D45E9A7}"/>
              </a:ext>
            </a:extLst>
          </p:cNvPr>
          <p:cNvSpPr/>
          <p:nvPr/>
        </p:nvSpPr>
        <p:spPr>
          <a:xfrm>
            <a:off x="7135148" y="166212"/>
            <a:ext cx="1836892" cy="943249"/>
          </a:xfrm>
          <a:prstGeom prst="ellipse">
            <a:avLst/>
          </a:prstGeom>
          <a:solidFill>
            <a:srgbClr val="CCE2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ovéPole 3">
            <a:extLst>
              <a:ext uri="{FF2B5EF4-FFF2-40B4-BE49-F238E27FC236}">
                <a16:creationId xmlns:a16="http://schemas.microsoft.com/office/drawing/2014/main" id="{69816117-6FB5-4C80-B582-90622CB171F0}"/>
              </a:ext>
            </a:extLst>
          </p:cNvPr>
          <p:cNvSpPr txBox="1"/>
          <p:nvPr/>
        </p:nvSpPr>
        <p:spPr>
          <a:xfrm>
            <a:off x="7539238" y="344436"/>
            <a:ext cx="1086195" cy="646331"/>
          </a:xfrm>
          <a:prstGeom prst="rect">
            <a:avLst/>
          </a:prstGeom>
          <a:solidFill>
            <a:srgbClr val="CCE2F8"/>
          </a:solidFill>
        </p:spPr>
        <p:txBody>
          <a:bodyPr wrap="none" rtlCol="0">
            <a:spAutoFit/>
          </a:bodyPr>
          <a:lstStyle/>
          <a:p>
            <a:pPr algn="ctr"/>
            <a:r>
              <a:rPr lang="cs-CZ" sz="1200" dirty="0"/>
              <a:t>Poškození plic </a:t>
            </a:r>
          </a:p>
          <a:p>
            <a:pPr algn="ctr"/>
            <a:r>
              <a:rPr lang="cs-CZ" sz="1200" dirty="0"/>
              <a:t>např. infekcí,</a:t>
            </a:r>
          </a:p>
          <a:p>
            <a:pPr algn="ctr"/>
            <a:r>
              <a:rPr lang="cs-CZ" sz="1200" dirty="0"/>
              <a:t>Sepse</a:t>
            </a:r>
            <a:endParaRPr lang="en-US" sz="1200" dirty="0"/>
          </a:p>
        </p:txBody>
      </p:sp>
      <p:sp>
        <p:nvSpPr>
          <p:cNvPr id="7" name="TextovéPole 6">
            <a:extLst>
              <a:ext uri="{FF2B5EF4-FFF2-40B4-BE49-F238E27FC236}">
                <a16:creationId xmlns:a16="http://schemas.microsoft.com/office/drawing/2014/main" id="{DD04B1A0-CA56-43C3-94D7-BCA3D8B59212}"/>
              </a:ext>
            </a:extLst>
          </p:cNvPr>
          <p:cNvSpPr txBox="1"/>
          <p:nvPr/>
        </p:nvSpPr>
        <p:spPr>
          <a:xfrm>
            <a:off x="7321268" y="4526464"/>
            <a:ext cx="1399922" cy="1015663"/>
          </a:xfrm>
          <a:prstGeom prst="rect">
            <a:avLst/>
          </a:prstGeom>
          <a:solidFill>
            <a:srgbClr val="F9DFCB"/>
          </a:solidFill>
        </p:spPr>
        <p:txBody>
          <a:bodyPr wrap="square" rtlCol="0">
            <a:spAutoFit/>
          </a:bodyPr>
          <a:lstStyle/>
          <a:p>
            <a:pPr algn="ctr"/>
            <a:r>
              <a:rPr lang="cs-CZ" sz="1200" dirty="0" err="1"/>
              <a:t>prooxidační</a:t>
            </a:r>
            <a:r>
              <a:rPr lang="cs-CZ" sz="1200" dirty="0"/>
              <a:t>, prozánětlivý, vazokonstrikce, prosakování cév, </a:t>
            </a:r>
            <a:r>
              <a:rPr lang="cs-CZ" sz="1200" dirty="0" err="1"/>
              <a:t>profibrotický</a:t>
            </a:r>
            <a:endParaRPr lang="cs-CZ" sz="1200" dirty="0"/>
          </a:p>
        </p:txBody>
      </p:sp>
      <p:sp>
        <p:nvSpPr>
          <p:cNvPr id="10" name="TextovéPole 9">
            <a:extLst>
              <a:ext uri="{FF2B5EF4-FFF2-40B4-BE49-F238E27FC236}">
                <a16:creationId xmlns:a16="http://schemas.microsoft.com/office/drawing/2014/main" id="{6A472FD8-B53E-4910-A3B9-092940818217}"/>
              </a:ext>
            </a:extLst>
          </p:cNvPr>
          <p:cNvSpPr txBox="1"/>
          <p:nvPr/>
        </p:nvSpPr>
        <p:spPr>
          <a:xfrm>
            <a:off x="7293541" y="4551296"/>
            <a:ext cx="1399922" cy="1015663"/>
          </a:xfrm>
          <a:prstGeom prst="rect">
            <a:avLst/>
          </a:prstGeom>
          <a:solidFill>
            <a:srgbClr val="F9DFCB"/>
          </a:solidFill>
        </p:spPr>
        <p:txBody>
          <a:bodyPr wrap="square" rtlCol="0">
            <a:spAutoFit/>
          </a:bodyPr>
          <a:lstStyle/>
          <a:p>
            <a:pPr algn="ctr"/>
            <a:r>
              <a:rPr lang="cs-CZ" sz="1200" dirty="0" err="1"/>
              <a:t>prooxidative</a:t>
            </a:r>
            <a:r>
              <a:rPr lang="cs-CZ" sz="1200" dirty="0"/>
              <a:t>, </a:t>
            </a:r>
            <a:r>
              <a:rPr lang="cs-CZ" sz="1200" dirty="0" err="1"/>
              <a:t>proinflammatory</a:t>
            </a:r>
            <a:r>
              <a:rPr lang="cs-CZ" sz="1200" dirty="0"/>
              <a:t>, </a:t>
            </a:r>
            <a:r>
              <a:rPr lang="cs-CZ" sz="1200" dirty="0" err="1"/>
              <a:t>vasoconstriction</a:t>
            </a:r>
            <a:r>
              <a:rPr lang="cs-CZ" sz="1200" dirty="0"/>
              <a:t>, </a:t>
            </a:r>
            <a:r>
              <a:rPr lang="cs-CZ" sz="1200" dirty="0" err="1"/>
              <a:t>vascular</a:t>
            </a:r>
            <a:r>
              <a:rPr lang="cs-CZ" sz="1200" dirty="0"/>
              <a:t> </a:t>
            </a:r>
            <a:r>
              <a:rPr lang="cs-CZ" sz="1200" dirty="0" err="1"/>
              <a:t>leakage</a:t>
            </a:r>
            <a:r>
              <a:rPr lang="cs-CZ" sz="1200" dirty="0"/>
              <a:t>, </a:t>
            </a:r>
            <a:r>
              <a:rPr lang="cs-CZ" sz="1200" dirty="0" err="1"/>
              <a:t>profibrotic</a:t>
            </a:r>
            <a:endParaRPr lang="cs-CZ" sz="1200" dirty="0"/>
          </a:p>
        </p:txBody>
      </p:sp>
      <p:sp>
        <p:nvSpPr>
          <p:cNvPr id="11" name="TextovéPole 10">
            <a:extLst>
              <a:ext uri="{FF2B5EF4-FFF2-40B4-BE49-F238E27FC236}">
                <a16:creationId xmlns:a16="http://schemas.microsoft.com/office/drawing/2014/main" id="{E2D94849-69CE-46BF-B2D0-03218B523FE4}"/>
              </a:ext>
            </a:extLst>
          </p:cNvPr>
          <p:cNvSpPr txBox="1"/>
          <p:nvPr/>
        </p:nvSpPr>
        <p:spPr>
          <a:xfrm>
            <a:off x="7321268" y="5963829"/>
            <a:ext cx="1399922" cy="276999"/>
          </a:xfrm>
          <a:prstGeom prst="rect">
            <a:avLst/>
          </a:prstGeom>
          <a:solidFill>
            <a:srgbClr val="ECAA88"/>
          </a:solidFill>
        </p:spPr>
        <p:txBody>
          <a:bodyPr wrap="square" rtlCol="0">
            <a:spAutoFit/>
          </a:bodyPr>
          <a:lstStyle/>
          <a:p>
            <a:pPr algn="ctr"/>
            <a:r>
              <a:rPr lang="cs-CZ" sz="1200" dirty="0"/>
              <a:t>Poškození plic</a:t>
            </a:r>
          </a:p>
        </p:txBody>
      </p:sp>
      <p:sp>
        <p:nvSpPr>
          <p:cNvPr id="12" name="TextovéPole 11">
            <a:extLst>
              <a:ext uri="{FF2B5EF4-FFF2-40B4-BE49-F238E27FC236}">
                <a16:creationId xmlns:a16="http://schemas.microsoft.com/office/drawing/2014/main" id="{02F48F79-A2F0-4C84-8B0C-A25C34A9B0DE}"/>
              </a:ext>
            </a:extLst>
          </p:cNvPr>
          <p:cNvSpPr txBox="1"/>
          <p:nvPr/>
        </p:nvSpPr>
        <p:spPr>
          <a:xfrm>
            <a:off x="7293541" y="6024220"/>
            <a:ext cx="1399922" cy="276999"/>
          </a:xfrm>
          <a:prstGeom prst="rect">
            <a:avLst/>
          </a:prstGeom>
          <a:solidFill>
            <a:srgbClr val="ECAA88"/>
          </a:solidFill>
        </p:spPr>
        <p:txBody>
          <a:bodyPr wrap="square" rtlCol="0">
            <a:spAutoFit/>
          </a:bodyPr>
          <a:lstStyle/>
          <a:p>
            <a:pPr algn="ctr"/>
            <a:r>
              <a:rPr lang="cs-CZ" sz="1200" dirty="0" err="1"/>
              <a:t>Lung</a:t>
            </a:r>
            <a:r>
              <a:rPr lang="cs-CZ" sz="1200" dirty="0"/>
              <a:t> </a:t>
            </a:r>
            <a:r>
              <a:rPr lang="cs-CZ" sz="1200" dirty="0" err="1"/>
              <a:t>damage</a:t>
            </a:r>
            <a:endParaRPr lang="cs-CZ" sz="1200" dirty="0"/>
          </a:p>
        </p:txBody>
      </p:sp>
      <p:sp>
        <p:nvSpPr>
          <p:cNvPr id="13" name="TextovéPole 12">
            <a:extLst>
              <a:ext uri="{FF2B5EF4-FFF2-40B4-BE49-F238E27FC236}">
                <a16:creationId xmlns:a16="http://schemas.microsoft.com/office/drawing/2014/main" id="{6A43882B-1C4F-4639-AC5E-B350D0E68D33}"/>
              </a:ext>
            </a:extLst>
          </p:cNvPr>
          <p:cNvSpPr txBox="1"/>
          <p:nvPr/>
        </p:nvSpPr>
        <p:spPr>
          <a:xfrm>
            <a:off x="7395646" y="319308"/>
            <a:ext cx="1321025" cy="646331"/>
          </a:xfrm>
          <a:prstGeom prst="rect">
            <a:avLst/>
          </a:prstGeom>
          <a:solidFill>
            <a:srgbClr val="CCE2F8"/>
          </a:solidFill>
        </p:spPr>
        <p:txBody>
          <a:bodyPr wrap="square" rtlCol="0">
            <a:spAutoFit/>
          </a:bodyPr>
          <a:lstStyle/>
          <a:p>
            <a:pPr algn="ctr"/>
            <a:r>
              <a:rPr lang="en-US" sz="1200" dirty="0"/>
              <a:t>Lung damage e.g. through infection</a:t>
            </a:r>
            <a:r>
              <a:rPr lang="cs-CZ" sz="1200" dirty="0"/>
              <a:t>, S</a:t>
            </a:r>
            <a:r>
              <a:rPr lang="en-US" sz="1200" dirty="0" err="1"/>
              <a:t>epsis</a:t>
            </a:r>
            <a:endParaRPr lang="en-US" sz="1200" dirty="0"/>
          </a:p>
        </p:txBody>
      </p:sp>
      <p:sp>
        <p:nvSpPr>
          <p:cNvPr id="14" name="TextovéPole 13">
            <a:extLst>
              <a:ext uri="{FF2B5EF4-FFF2-40B4-BE49-F238E27FC236}">
                <a16:creationId xmlns:a16="http://schemas.microsoft.com/office/drawing/2014/main" id="{6B535E80-6B9C-48D4-A249-D6D18B83A8FD}"/>
              </a:ext>
            </a:extLst>
          </p:cNvPr>
          <p:cNvSpPr txBox="1"/>
          <p:nvPr/>
        </p:nvSpPr>
        <p:spPr>
          <a:xfrm>
            <a:off x="7431185" y="1366048"/>
            <a:ext cx="1194248" cy="461665"/>
          </a:xfrm>
          <a:prstGeom prst="rect">
            <a:avLst/>
          </a:prstGeom>
          <a:solidFill>
            <a:srgbClr val="F9DFCB"/>
          </a:solidFill>
        </p:spPr>
        <p:txBody>
          <a:bodyPr wrap="square" rtlCol="0">
            <a:spAutoFit/>
          </a:bodyPr>
          <a:lstStyle/>
          <a:p>
            <a:pPr algn="ctr"/>
            <a:r>
              <a:rPr lang="cs-CZ" sz="1200" dirty="0"/>
              <a:t>Angiotenzin I</a:t>
            </a:r>
          </a:p>
          <a:p>
            <a:pPr algn="ctr"/>
            <a:r>
              <a:rPr lang="cs-CZ" sz="1200" dirty="0"/>
              <a:t>(</a:t>
            </a:r>
            <a:r>
              <a:rPr lang="cs-CZ" sz="1200" dirty="0" err="1"/>
              <a:t>Ang</a:t>
            </a:r>
            <a:r>
              <a:rPr lang="cs-CZ" sz="1200" dirty="0"/>
              <a:t> 1-10)</a:t>
            </a:r>
          </a:p>
        </p:txBody>
      </p:sp>
      <p:sp>
        <p:nvSpPr>
          <p:cNvPr id="15" name="TextovéPole 14">
            <a:extLst>
              <a:ext uri="{FF2B5EF4-FFF2-40B4-BE49-F238E27FC236}">
                <a16:creationId xmlns:a16="http://schemas.microsoft.com/office/drawing/2014/main" id="{C9C22F2D-EA6B-47D5-AFE3-AFAB2F365664}"/>
              </a:ext>
            </a:extLst>
          </p:cNvPr>
          <p:cNvSpPr txBox="1"/>
          <p:nvPr/>
        </p:nvSpPr>
        <p:spPr>
          <a:xfrm>
            <a:off x="7423093" y="2459502"/>
            <a:ext cx="1194248" cy="461665"/>
          </a:xfrm>
          <a:prstGeom prst="rect">
            <a:avLst/>
          </a:prstGeom>
          <a:solidFill>
            <a:srgbClr val="F9DFCB"/>
          </a:solidFill>
        </p:spPr>
        <p:txBody>
          <a:bodyPr wrap="square" rtlCol="0">
            <a:spAutoFit/>
          </a:bodyPr>
          <a:lstStyle/>
          <a:p>
            <a:pPr algn="ctr"/>
            <a:r>
              <a:rPr lang="cs-CZ" sz="1200" dirty="0"/>
              <a:t>Angiotenzin II</a:t>
            </a:r>
          </a:p>
          <a:p>
            <a:pPr algn="ctr"/>
            <a:r>
              <a:rPr lang="cs-CZ" sz="1200" dirty="0"/>
              <a:t>(</a:t>
            </a:r>
            <a:r>
              <a:rPr lang="cs-CZ" sz="1200" dirty="0" err="1"/>
              <a:t>Ang</a:t>
            </a:r>
            <a:r>
              <a:rPr lang="cs-CZ" sz="1200" dirty="0"/>
              <a:t> 1-8)</a:t>
            </a:r>
          </a:p>
        </p:txBody>
      </p:sp>
      <p:sp>
        <p:nvSpPr>
          <p:cNvPr id="16" name="TextovéPole 15">
            <a:extLst>
              <a:ext uri="{FF2B5EF4-FFF2-40B4-BE49-F238E27FC236}">
                <a16:creationId xmlns:a16="http://schemas.microsoft.com/office/drawing/2014/main" id="{497A897D-5BE8-444D-B5EE-B226FBBFA950}"/>
              </a:ext>
            </a:extLst>
          </p:cNvPr>
          <p:cNvSpPr txBox="1"/>
          <p:nvPr/>
        </p:nvSpPr>
        <p:spPr>
          <a:xfrm>
            <a:off x="7423093" y="1395482"/>
            <a:ext cx="1194248" cy="461665"/>
          </a:xfrm>
          <a:prstGeom prst="rect">
            <a:avLst/>
          </a:prstGeom>
          <a:solidFill>
            <a:srgbClr val="F9DFCB"/>
          </a:solidFill>
        </p:spPr>
        <p:txBody>
          <a:bodyPr wrap="square" rtlCol="0">
            <a:spAutoFit/>
          </a:bodyPr>
          <a:lstStyle/>
          <a:p>
            <a:pPr algn="ctr"/>
            <a:r>
              <a:rPr lang="cs-CZ" sz="1200" dirty="0"/>
              <a:t>Angiotensin I</a:t>
            </a:r>
          </a:p>
          <a:p>
            <a:pPr algn="ctr"/>
            <a:r>
              <a:rPr lang="cs-CZ" sz="1200" dirty="0"/>
              <a:t>(</a:t>
            </a:r>
            <a:r>
              <a:rPr lang="cs-CZ" sz="1200" dirty="0" err="1"/>
              <a:t>Ang</a:t>
            </a:r>
            <a:r>
              <a:rPr lang="cs-CZ" sz="1200" dirty="0"/>
              <a:t> 1-10)</a:t>
            </a:r>
          </a:p>
        </p:txBody>
      </p:sp>
      <p:sp>
        <p:nvSpPr>
          <p:cNvPr id="18" name="TextovéPole 17">
            <a:extLst>
              <a:ext uri="{FF2B5EF4-FFF2-40B4-BE49-F238E27FC236}">
                <a16:creationId xmlns:a16="http://schemas.microsoft.com/office/drawing/2014/main" id="{DEC94380-D1BE-4C27-93A1-564753ECA36E}"/>
              </a:ext>
            </a:extLst>
          </p:cNvPr>
          <p:cNvSpPr txBox="1"/>
          <p:nvPr/>
        </p:nvSpPr>
        <p:spPr>
          <a:xfrm>
            <a:off x="5396039" y="6032145"/>
            <a:ext cx="1399922" cy="276999"/>
          </a:xfrm>
          <a:prstGeom prst="rect">
            <a:avLst/>
          </a:prstGeom>
          <a:solidFill>
            <a:srgbClr val="BEE0DF"/>
          </a:solidFill>
          <a:ln>
            <a:solidFill>
              <a:srgbClr val="BEE0DF"/>
            </a:solidFill>
          </a:ln>
        </p:spPr>
        <p:txBody>
          <a:bodyPr wrap="square" rtlCol="0">
            <a:spAutoFit/>
          </a:bodyPr>
          <a:lstStyle/>
          <a:p>
            <a:pPr algn="ctr"/>
            <a:r>
              <a:rPr lang="cs-CZ" sz="1200" dirty="0"/>
              <a:t>Ochrana plic</a:t>
            </a:r>
          </a:p>
        </p:txBody>
      </p:sp>
      <p:sp>
        <p:nvSpPr>
          <p:cNvPr id="19" name="TextovéPole 18">
            <a:extLst>
              <a:ext uri="{FF2B5EF4-FFF2-40B4-BE49-F238E27FC236}">
                <a16:creationId xmlns:a16="http://schemas.microsoft.com/office/drawing/2014/main" id="{90CE5010-7665-4EB0-A000-57450D12D50E}"/>
              </a:ext>
            </a:extLst>
          </p:cNvPr>
          <p:cNvSpPr txBox="1"/>
          <p:nvPr/>
        </p:nvSpPr>
        <p:spPr>
          <a:xfrm>
            <a:off x="5368312" y="6024219"/>
            <a:ext cx="1399922" cy="276999"/>
          </a:xfrm>
          <a:prstGeom prst="rect">
            <a:avLst/>
          </a:prstGeom>
          <a:solidFill>
            <a:srgbClr val="BEE0DF"/>
          </a:solidFill>
          <a:ln>
            <a:solidFill>
              <a:srgbClr val="BEE0DF"/>
            </a:solidFill>
          </a:ln>
        </p:spPr>
        <p:txBody>
          <a:bodyPr wrap="square" rtlCol="0">
            <a:spAutoFit/>
          </a:bodyPr>
          <a:lstStyle/>
          <a:p>
            <a:pPr algn="ctr"/>
            <a:r>
              <a:rPr lang="cs-CZ" sz="1200" dirty="0" err="1"/>
              <a:t>Lung</a:t>
            </a:r>
            <a:r>
              <a:rPr lang="cs-CZ" sz="1200" dirty="0"/>
              <a:t> </a:t>
            </a:r>
            <a:r>
              <a:rPr lang="cs-CZ" sz="1200" dirty="0" err="1"/>
              <a:t>protection</a:t>
            </a:r>
            <a:endParaRPr lang="cs-CZ" sz="1200" dirty="0"/>
          </a:p>
        </p:txBody>
      </p:sp>
      <p:sp>
        <p:nvSpPr>
          <p:cNvPr id="21" name="TextovéPole 20">
            <a:extLst>
              <a:ext uri="{FF2B5EF4-FFF2-40B4-BE49-F238E27FC236}">
                <a16:creationId xmlns:a16="http://schemas.microsoft.com/office/drawing/2014/main" id="{E4D31BB5-2219-4A0B-B2B7-8C3EC1DB2C47}"/>
              </a:ext>
            </a:extLst>
          </p:cNvPr>
          <p:cNvSpPr txBox="1"/>
          <p:nvPr/>
        </p:nvSpPr>
        <p:spPr>
          <a:xfrm>
            <a:off x="5368312" y="4579536"/>
            <a:ext cx="1399922" cy="830997"/>
          </a:xfrm>
          <a:prstGeom prst="rect">
            <a:avLst/>
          </a:prstGeom>
          <a:solidFill>
            <a:srgbClr val="CFE9E7"/>
          </a:solidFill>
        </p:spPr>
        <p:txBody>
          <a:bodyPr wrap="square" rtlCol="0">
            <a:spAutoFit/>
          </a:bodyPr>
          <a:lstStyle/>
          <a:p>
            <a:pPr algn="ctr"/>
            <a:r>
              <a:rPr lang="cs-CZ" sz="1200" dirty="0"/>
              <a:t>antioxidační, protizánětlivý, </a:t>
            </a:r>
            <a:r>
              <a:rPr lang="cs-CZ" sz="1200" dirty="0" err="1"/>
              <a:t>vazodilatační</a:t>
            </a:r>
            <a:r>
              <a:rPr lang="cs-CZ" sz="1200" dirty="0"/>
              <a:t>, </a:t>
            </a:r>
            <a:r>
              <a:rPr lang="cs-CZ" sz="1200" dirty="0" err="1"/>
              <a:t>antifibrotický</a:t>
            </a:r>
            <a:endParaRPr lang="cs-CZ" sz="1200" dirty="0"/>
          </a:p>
        </p:txBody>
      </p:sp>
      <p:sp>
        <p:nvSpPr>
          <p:cNvPr id="22" name="TextovéPole 21">
            <a:extLst>
              <a:ext uri="{FF2B5EF4-FFF2-40B4-BE49-F238E27FC236}">
                <a16:creationId xmlns:a16="http://schemas.microsoft.com/office/drawing/2014/main" id="{9F045858-B3C4-4F5A-B738-495613E95334}"/>
              </a:ext>
            </a:extLst>
          </p:cNvPr>
          <p:cNvSpPr txBox="1"/>
          <p:nvPr/>
        </p:nvSpPr>
        <p:spPr>
          <a:xfrm>
            <a:off x="5368312" y="4591494"/>
            <a:ext cx="1399922" cy="830997"/>
          </a:xfrm>
          <a:prstGeom prst="rect">
            <a:avLst/>
          </a:prstGeom>
          <a:solidFill>
            <a:srgbClr val="CFE9E7"/>
          </a:solidFill>
        </p:spPr>
        <p:txBody>
          <a:bodyPr wrap="square" rtlCol="0">
            <a:spAutoFit/>
          </a:bodyPr>
          <a:lstStyle/>
          <a:p>
            <a:pPr algn="ctr"/>
            <a:r>
              <a:rPr lang="cs-CZ" sz="1200" dirty="0"/>
              <a:t>antioxidant, </a:t>
            </a:r>
          </a:p>
          <a:p>
            <a:pPr algn="ctr"/>
            <a:r>
              <a:rPr lang="cs-CZ" sz="1200" dirty="0"/>
              <a:t>anti-</a:t>
            </a:r>
            <a:r>
              <a:rPr lang="cs-CZ" sz="1200" dirty="0" err="1"/>
              <a:t>inflammatory</a:t>
            </a:r>
            <a:r>
              <a:rPr lang="cs-CZ" sz="1200" dirty="0"/>
              <a:t>, </a:t>
            </a:r>
            <a:r>
              <a:rPr lang="cs-CZ" sz="1200" dirty="0" err="1"/>
              <a:t>vasodilation</a:t>
            </a:r>
            <a:r>
              <a:rPr lang="cs-CZ" sz="1200" dirty="0"/>
              <a:t>, </a:t>
            </a:r>
            <a:r>
              <a:rPr lang="cs-CZ" sz="1200" dirty="0" err="1"/>
              <a:t>antifibrotic</a:t>
            </a:r>
            <a:endParaRPr lang="cs-CZ" sz="1200" dirty="0"/>
          </a:p>
        </p:txBody>
      </p:sp>
      <p:cxnSp>
        <p:nvCxnSpPr>
          <p:cNvPr id="8" name="Přímá spojnice se šipkou 7">
            <a:extLst>
              <a:ext uri="{FF2B5EF4-FFF2-40B4-BE49-F238E27FC236}">
                <a16:creationId xmlns:a16="http://schemas.microsoft.com/office/drawing/2014/main" id="{8E46A70A-154C-4581-B004-272A35882330}"/>
              </a:ext>
            </a:extLst>
          </p:cNvPr>
          <p:cNvCxnSpPr>
            <a:cxnSpLocks/>
          </p:cNvCxnSpPr>
          <p:nvPr/>
        </p:nvCxnSpPr>
        <p:spPr>
          <a:xfrm>
            <a:off x="7993977" y="1109461"/>
            <a:ext cx="0" cy="299926"/>
          </a:xfrm>
          <a:prstGeom prst="straightConnector1">
            <a:avLst/>
          </a:prstGeom>
          <a:ln w="76200">
            <a:solidFill>
              <a:srgbClr val="B6B6B6"/>
            </a:solidFill>
            <a:tailEnd type="triangle"/>
          </a:ln>
        </p:spPr>
        <p:style>
          <a:lnRef idx="1">
            <a:schemeClr val="accent1"/>
          </a:lnRef>
          <a:fillRef idx="0">
            <a:schemeClr val="accent1"/>
          </a:fillRef>
          <a:effectRef idx="0">
            <a:schemeClr val="accent1"/>
          </a:effectRef>
          <a:fontRef idx="minor">
            <a:schemeClr val="tx1"/>
          </a:fontRef>
        </p:style>
      </p:cxnSp>
      <p:sp>
        <p:nvSpPr>
          <p:cNvPr id="41" name="Obdélník 40">
            <a:extLst>
              <a:ext uri="{FF2B5EF4-FFF2-40B4-BE49-F238E27FC236}">
                <a16:creationId xmlns:a16="http://schemas.microsoft.com/office/drawing/2014/main" id="{80EDFF98-0160-48E4-BB53-BA8F624E812C}"/>
              </a:ext>
            </a:extLst>
          </p:cNvPr>
          <p:cNvSpPr/>
          <p:nvPr/>
        </p:nvSpPr>
        <p:spPr>
          <a:xfrm>
            <a:off x="6762661" y="2419383"/>
            <a:ext cx="521511" cy="425217"/>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bdélník 41">
            <a:extLst>
              <a:ext uri="{FF2B5EF4-FFF2-40B4-BE49-F238E27FC236}">
                <a16:creationId xmlns:a16="http://schemas.microsoft.com/office/drawing/2014/main" id="{62264333-7B04-45B9-A754-9DA8DB41CF7D}"/>
              </a:ext>
            </a:extLst>
          </p:cNvPr>
          <p:cNvSpPr/>
          <p:nvPr/>
        </p:nvSpPr>
        <p:spPr>
          <a:xfrm>
            <a:off x="6762662" y="1674920"/>
            <a:ext cx="572316" cy="383711"/>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2" name="Ovál 1031">
            <a:extLst>
              <a:ext uri="{FF2B5EF4-FFF2-40B4-BE49-F238E27FC236}">
                <a16:creationId xmlns:a16="http://schemas.microsoft.com/office/drawing/2014/main" id="{993023D5-6295-4AE1-80D2-ECC2266255B3}"/>
              </a:ext>
            </a:extLst>
          </p:cNvPr>
          <p:cNvSpPr/>
          <p:nvPr/>
        </p:nvSpPr>
        <p:spPr>
          <a:xfrm>
            <a:off x="6665373" y="1219296"/>
            <a:ext cx="669603" cy="443666"/>
          </a:xfrm>
          <a:prstGeom prst="ellipse">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ál 43">
            <a:extLst>
              <a:ext uri="{FF2B5EF4-FFF2-40B4-BE49-F238E27FC236}">
                <a16:creationId xmlns:a16="http://schemas.microsoft.com/office/drawing/2014/main" id="{E9759BFC-DDF3-489A-A66A-B83F22D9B9B7}"/>
              </a:ext>
            </a:extLst>
          </p:cNvPr>
          <p:cNvSpPr/>
          <p:nvPr/>
        </p:nvSpPr>
        <p:spPr>
          <a:xfrm>
            <a:off x="6630161" y="2160338"/>
            <a:ext cx="669603" cy="443666"/>
          </a:xfrm>
          <a:prstGeom prst="ellipse">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4" name="Skupina 1033">
            <a:extLst>
              <a:ext uri="{FF2B5EF4-FFF2-40B4-BE49-F238E27FC236}">
                <a16:creationId xmlns:a16="http://schemas.microsoft.com/office/drawing/2014/main" id="{65587D75-491B-4E83-918E-D23B72389A2C}"/>
              </a:ext>
            </a:extLst>
          </p:cNvPr>
          <p:cNvGrpSpPr/>
          <p:nvPr/>
        </p:nvGrpSpPr>
        <p:grpSpPr>
          <a:xfrm>
            <a:off x="6535479" y="1390479"/>
            <a:ext cx="847601" cy="625395"/>
            <a:chOff x="10197839" y="895303"/>
            <a:chExt cx="519768" cy="370173"/>
          </a:xfrm>
        </p:grpSpPr>
        <p:sp>
          <p:nvSpPr>
            <p:cNvPr id="1030" name="Ovál 1029">
              <a:extLst>
                <a:ext uri="{FF2B5EF4-FFF2-40B4-BE49-F238E27FC236}">
                  <a16:creationId xmlns:a16="http://schemas.microsoft.com/office/drawing/2014/main" id="{760F4681-3AD0-46DD-B9CC-CD29971C1FE6}"/>
                </a:ext>
              </a:extLst>
            </p:cNvPr>
            <p:cNvSpPr/>
            <p:nvPr/>
          </p:nvSpPr>
          <p:spPr>
            <a:xfrm>
              <a:off x="10301835" y="907331"/>
              <a:ext cx="375969" cy="228529"/>
            </a:xfrm>
            <a:prstGeom prst="ellipse">
              <a:avLst/>
            </a:prstGeom>
            <a:solidFill>
              <a:srgbClr val="009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33" name="Skupina 1032">
              <a:extLst>
                <a:ext uri="{FF2B5EF4-FFF2-40B4-BE49-F238E27FC236}">
                  <a16:creationId xmlns:a16="http://schemas.microsoft.com/office/drawing/2014/main" id="{97A29011-6BE1-4BB6-B7C9-860E9960EC8D}"/>
                </a:ext>
              </a:extLst>
            </p:cNvPr>
            <p:cNvGrpSpPr/>
            <p:nvPr/>
          </p:nvGrpSpPr>
          <p:grpSpPr>
            <a:xfrm>
              <a:off x="10197839" y="895303"/>
              <a:ext cx="519768" cy="370173"/>
              <a:chOff x="9468584" y="973075"/>
              <a:chExt cx="519768" cy="370173"/>
            </a:xfrm>
          </p:grpSpPr>
          <p:sp>
            <p:nvSpPr>
              <p:cNvPr id="1029" name="Volný tvar: obrazec 1028">
                <a:extLst>
                  <a:ext uri="{FF2B5EF4-FFF2-40B4-BE49-F238E27FC236}">
                    <a16:creationId xmlns:a16="http://schemas.microsoft.com/office/drawing/2014/main" id="{A064334A-E9B0-4E26-B0DA-A290C46B8F24}"/>
                  </a:ext>
                </a:extLst>
              </p:cNvPr>
              <p:cNvSpPr/>
              <p:nvPr/>
            </p:nvSpPr>
            <p:spPr>
              <a:xfrm>
                <a:off x="9468584" y="1236988"/>
                <a:ext cx="519768" cy="106260"/>
              </a:xfrm>
              <a:custGeom>
                <a:avLst/>
                <a:gdLst>
                  <a:gd name="connsiteX0" fmla="*/ 338839 w 338839"/>
                  <a:gd name="connsiteY0" fmla="*/ 0 h 64997"/>
                  <a:gd name="connsiteX1" fmla="*/ 190307 w 338839"/>
                  <a:gd name="connsiteY1" fmla="*/ 64983 h 64997"/>
                  <a:gd name="connsiteX2" fmla="*/ 0 w 338839"/>
                  <a:gd name="connsiteY2" fmla="*/ 4642 h 64997"/>
                </a:gdLst>
                <a:ahLst/>
                <a:cxnLst>
                  <a:cxn ang="0">
                    <a:pos x="connsiteX0" y="connsiteY0"/>
                  </a:cxn>
                  <a:cxn ang="0">
                    <a:pos x="connsiteX1" y="connsiteY1"/>
                  </a:cxn>
                  <a:cxn ang="0">
                    <a:pos x="connsiteX2" y="connsiteY2"/>
                  </a:cxn>
                </a:cxnLst>
                <a:rect l="l" t="t" r="r" b="b"/>
                <a:pathLst>
                  <a:path w="338839" h="64997">
                    <a:moveTo>
                      <a:pt x="338839" y="0"/>
                    </a:moveTo>
                    <a:cubicBezTo>
                      <a:pt x="292809" y="32104"/>
                      <a:pt x="246780" y="64209"/>
                      <a:pt x="190307" y="64983"/>
                    </a:cubicBezTo>
                    <a:cubicBezTo>
                      <a:pt x="133834" y="65757"/>
                      <a:pt x="66917" y="35199"/>
                      <a:pt x="0" y="4642"/>
                    </a:cubicBezTo>
                  </a:path>
                </a:pathLst>
              </a:custGeom>
              <a:noFill/>
              <a:ln w="76200">
                <a:solidFill>
                  <a:srgbClr val="47AFAF"/>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1" name="TextovéPole 1030">
                <a:extLst>
                  <a:ext uri="{FF2B5EF4-FFF2-40B4-BE49-F238E27FC236}">
                    <a16:creationId xmlns:a16="http://schemas.microsoft.com/office/drawing/2014/main" id="{35FE5A63-5E6E-43B1-923D-F78C32FB45D9}"/>
                  </a:ext>
                </a:extLst>
              </p:cNvPr>
              <p:cNvSpPr txBox="1"/>
              <p:nvPr/>
            </p:nvSpPr>
            <p:spPr>
              <a:xfrm>
                <a:off x="9532778" y="973075"/>
                <a:ext cx="455574" cy="218609"/>
              </a:xfrm>
              <a:prstGeom prst="rect">
                <a:avLst/>
              </a:prstGeom>
              <a:noFill/>
            </p:spPr>
            <p:txBody>
              <a:bodyPr wrap="square" rtlCol="0">
                <a:spAutoFit/>
              </a:bodyPr>
              <a:lstStyle/>
              <a:p>
                <a:r>
                  <a:rPr lang="cs-CZ" dirty="0">
                    <a:solidFill>
                      <a:schemeClr val="bg1"/>
                    </a:solidFill>
                  </a:rPr>
                  <a:t>ACE2</a:t>
                </a:r>
                <a:endParaRPr lang="en-US" dirty="0">
                  <a:solidFill>
                    <a:schemeClr val="bg1"/>
                  </a:solidFill>
                </a:endParaRPr>
              </a:p>
            </p:txBody>
          </p:sp>
        </p:grpSp>
      </p:grpSp>
      <p:grpSp>
        <p:nvGrpSpPr>
          <p:cNvPr id="47" name="Skupina 46">
            <a:extLst>
              <a:ext uri="{FF2B5EF4-FFF2-40B4-BE49-F238E27FC236}">
                <a16:creationId xmlns:a16="http://schemas.microsoft.com/office/drawing/2014/main" id="{639AEB45-AA4B-40DE-B335-8E56CFB80218}"/>
              </a:ext>
            </a:extLst>
          </p:cNvPr>
          <p:cNvGrpSpPr/>
          <p:nvPr/>
        </p:nvGrpSpPr>
        <p:grpSpPr>
          <a:xfrm>
            <a:off x="6522639" y="2406546"/>
            <a:ext cx="777125" cy="653736"/>
            <a:chOff x="10197839" y="907331"/>
            <a:chExt cx="540754" cy="380142"/>
          </a:xfrm>
        </p:grpSpPr>
        <p:sp>
          <p:nvSpPr>
            <p:cNvPr id="48" name="Ovál 47">
              <a:extLst>
                <a:ext uri="{FF2B5EF4-FFF2-40B4-BE49-F238E27FC236}">
                  <a16:creationId xmlns:a16="http://schemas.microsoft.com/office/drawing/2014/main" id="{1F2F6B58-052F-4584-B8AD-A45816400413}"/>
                </a:ext>
              </a:extLst>
            </p:cNvPr>
            <p:cNvSpPr/>
            <p:nvPr/>
          </p:nvSpPr>
          <p:spPr>
            <a:xfrm>
              <a:off x="10301835" y="907331"/>
              <a:ext cx="375969" cy="228529"/>
            </a:xfrm>
            <a:prstGeom prst="ellipse">
              <a:avLst/>
            </a:prstGeom>
            <a:solidFill>
              <a:srgbClr val="009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Skupina 48">
              <a:extLst>
                <a:ext uri="{FF2B5EF4-FFF2-40B4-BE49-F238E27FC236}">
                  <a16:creationId xmlns:a16="http://schemas.microsoft.com/office/drawing/2014/main" id="{1BD06A59-B414-45D5-B73F-6ADA75E7371A}"/>
                </a:ext>
              </a:extLst>
            </p:cNvPr>
            <p:cNvGrpSpPr/>
            <p:nvPr/>
          </p:nvGrpSpPr>
          <p:grpSpPr>
            <a:xfrm>
              <a:off x="10197839" y="928106"/>
              <a:ext cx="540754" cy="359367"/>
              <a:chOff x="9468584" y="1005878"/>
              <a:chExt cx="540754" cy="359367"/>
            </a:xfrm>
          </p:grpSpPr>
          <p:sp>
            <p:nvSpPr>
              <p:cNvPr id="50" name="Volný tvar: obrazec 49">
                <a:extLst>
                  <a:ext uri="{FF2B5EF4-FFF2-40B4-BE49-F238E27FC236}">
                    <a16:creationId xmlns:a16="http://schemas.microsoft.com/office/drawing/2014/main" id="{260A9AC7-FB31-4E45-978E-737FE8FA8457}"/>
                  </a:ext>
                </a:extLst>
              </p:cNvPr>
              <p:cNvSpPr/>
              <p:nvPr/>
            </p:nvSpPr>
            <p:spPr>
              <a:xfrm>
                <a:off x="9468584" y="1236988"/>
                <a:ext cx="519768" cy="106260"/>
              </a:xfrm>
              <a:custGeom>
                <a:avLst/>
                <a:gdLst>
                  <a:gd name="connsiteX0" fmla="*/ 338839 w 338839"/>
                  <a:gd name="connsiteY0" fmla="*/ 0 h 64997"/>
                  <a:gd name="connsiteX1" fmla="*/ 190307 w 338839"/>
                  <a:gd name="connsiteY1" fmla="*/ 64983 h 64997"/>
                  <a:gd name="connsiteX2" fmla="*/ 0 w 338839"/>
                  <a:gd name="connsiteY2" fmla="*/ 4642 h 64997"/>
                </a:gdLst>
                <a:ahLst/>
                <a:cxnLst>
                  <a:cxn ang="0">
                    <a:pos x="connsiteX0" y="connsiteY0"/>
                  </a:cxn>
                  <a:cxn ang="0">
                    <a:pos x="connsiteX1" y="connsiteY1"/>
                  </a:cxn>
                  <a:cxn ang="0">
                    <a:pos x="connsiteX2" y="connsiteY2"/>
                  </a:cxn>
                </a:cxnLst>
                <a:rect l="l" t="t" r="r" b="b"/>
                <a:pathLst>
                  <a:path w="338839" h="64997">
                    <a:moveTo>
                      <a:pt x="338839" y="0"/>
                    </a:moveTo>
                    <a:cubicBezTo>
                      <a:pt x="292809" y="32104"/>
                      <a:pt x="246780" y="64209"/>
                      <a:pt x="190307" y="64983"/>
                    </a:cubicBezTo>
                    <a:cubicBezTo>
                      <a:pt x="133834" y="65757"/>
                      <a:pt x="66917" y="35199"/>
                      <a:pt x="0" y="4642"/>
                    </a:cubicBezTo>
                  </a:path>
                </a:pathLst>
              </a:custGeom>
              <a:noFill/>
              <a:ln w="76200">
                <a:solidFill>
                  <a:srgbClr val="47AFAF"/>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ovéPole 50">
                <a:extLst>
                  <a:ext uri="{FF2B5EF4-FFF2-40B4-BE49-F238E27FC236}">
                    <a16:creationId xmlns:a16="http://schemas.microsoft.com/office/drawing/2014/main" id="{9F712454-F72B-4CD3-BFFF-7354A757C678}"/>
                  </a:ext>
                </a:extLst>
              </p:cNvPr>
              <p:cNvSpPr txBox="1"/>
              <p:nvPr/>
            </p:nvSpPr>
            <p:spPr>
              <a:xfrm>
                <a:off x="9553764" y="1005878"/>
                <a:ext cx="455574" cy="359367"/>
              </a:xfrm>
              <a:prstGeom prst="rect">
                <a:avLst/>
              </a:prstGeom>
              <a:noFill/>
            </p:spPr>
            <p:txBody>
              <a:bodyPr wrap="square" rtlCol="0">
                <a:spAutoFit/>
              </a:bodyPr>
              <a:lstStyle/>
              <a:p>
                <a:r>
                  <a:rPr lang="cs-CZ" sz="1400" dirty="0">
                    <a:solidFill>
                      <a:schemeClr val="bg1"/>
                    </a:solidFill>
                  </a:rPr>
                  <a:t>ACE2</a:t>
                </a:r>
                <a:endParaRPr lang="en-US" sz="1400" dirty="0">
                  <a:solidFill>
                    <a:schemeClr val="bg1"/>
                  </a:solidFill>
                </a:endParaRPr>
              </a:p>
            </p:txBody>
          </p:sp>
        </p:grpSp>
      </p:grpSp>
      <p:sp>
        <p:nvSpPr>
          <p:cNvPr id="1043" name="Obdélník 1042">
            <a:extLst>
              <a:ext uri="{FF2B5EF4-FFF2-40B4-BE49-F238E27FC236}">
                <a16:creationId xmlns:a16="http://schemas.microsoft.com/office/drawing/2014/main" id="{D2D8E7B7-A0DF-4D19-90CD-E8E214C72923}"/>
              </a:ext>
            </a:extLst>
          </p:cNvPr>
          <p:cNvSpPr/>
          <p:nvPr/>
        </p:nvSpPr>
        <p:spPr>
          <a:xfrm>
            <a:off x="5490256" y="3974264"/>
            <a:ext cx="1328508" cy="475656"/>
          </a:xfrm>
          <a:prstGeom prst="rect">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bdélník 62">
            <a:extLst>
              <a:ext uri="{FF2B5EF4-FFF2-40B4-BE49-F238E27FC236}">
                <a16:creationId xmlns:a16="http://schemas.microsoft.com/office/drawing/2014/main" id="{139E056B-5565-4203-A995-81B0FDF494D0}"/>
              </a:ext>
            </a:extLst>
          </p:cNvPr>
          <p:cNvSpPr/>
          <p:nvPr/>
        </p:nvSpPr>
        <p:spPr>
          <a:xfrm>
            <a:off x="5412240" y="5616807"/>
            <a:ext cx="1328508" cy="344805"/>
          </a:xfrm>
          <a:prstGeom prst="rect">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Přímá spojnice se šipkou 63">
            <a:extLst>
              <a:ext uri="{FF2B5EF4-FFF2-40B4-BE49-F238E27FC236}">
                <a16:creationId xmlns:a16="http://schemas.microsoft.com/office/drawing/2014/main" id="{150479CE-E249-496A-8445-DFD12F762F86}"/>
              </a:ext>
            </a:extLst>
          </p:cNvPr>
          <p:cNvCxnSpPr>
            <a:cxnSpLocks/>
          </p:cNvCxnSpPr>
          <p:nvPr/>
        </p:nvCxnSpPr>
        <p:spPr>
          <a:xfrm>
            <a:off x="6402758" y="3974264"/>
            <a:ext cx="0" cy="527367"/>
          </a:xfrm>
          <a:prstGeom prst="straightConnector1">
            <a:avLst/>
          </a:prstGeom>
          <a:ln w="28575">
            <a:solidFill>
              <a:srgbClr val="47AFAF"/>
            </a:solidFill>
            <a:tailEnd type="triangle"/>
          </a:ln>
        </p:spPr>
        <p:style>
          <a:lnRef idx="1">
            <a:schemeClr val="accent1"/>
          </a:lnRef>
          <a:fillRef idx="0">
            <a:schemeClr val="accent1"/>
          </a:fillRef>
          <a:effectRef idx="0">
            <a:schemeClr val="accent1"/>
          </a:effectRef>
          <a:fontRef idx="minor">
            <a:schemeClr val="tx1"/>
          </a:fontRef>
        </p:style>
      </p:cxnSp>
      <p:cxnSp>
        <p:nvCxnSpPr>
          <p:cNvPr id="66" name="Přímá spojnice se šipkou 65">
            <a:extLst>
              <a:ext uri="{FF2B5EF4-FFF2-40B4-BE49-F238E27FC236}">
                <a16:creationId xmlns:a16="http://schemas.microsoft.com/office/drawing/2014/main" id="{7E514F86-EBDC-4B86-9DAA-D10CFE9578AE}"/>
              </a:ext>
            </a:extLst>
          </p:cNvPr>
          <p:cNvCxnSpPr>
            <a:cxnSpLocks/>
          </p:cNvCxnSpPr>
          <p:nvPr/>
        </p:nvCxnSpPr>
        <p:spPr>
          <a:xfrm>
            <a:off x="5756799" y="3974264"/>
            <a:ext cx="0" cy="527367"/>
          </a:xfrm>
          <a:prstGeom prst="straightConnector1">
            <a:avLst/>
          </a:prstGeom>
          <a:ln w="12700">
            <a:solidFill>
              <a:srgbClr val="47AFAF"/>
            </a:solidFill>
            <a:tailEnd type="triangle"/>
          </a:ln>
        </p:spPr>
        <p:style>
          <a:lnRef idx="1">
            <a:schemeClr val="accent1"/>
          </a:lnRef>
          <a:fillRef idx="0">
            <a:schemeClr val="accent1"/>
          </a:fillRef>
          <a:effectRef idx="0">
            <a:schemeClr val="accent1"/>
          </a:effectRef>
          <a:fontRef idx="minor">
            <a:schemeClr val="tx1"/>
          </a:fontRef>
        </p:style>
      </p:cxnSp>
      <p:cxnSp>
        <p:nvCxnSpPr>
          <p:cNvPr id="67" name="Přímá spojnice se šipkou 66">
            <a:extLst>
              <a:ext uri="{FF2B5EF4-FFF2-40B4-BE49-F238E27FC236}">
                <a16:creationId xmlns:a16="http://schemas.microsoft.com/office/drawing/2014/main" id="{6BCF077A-F3B9-4FEC-8A99-9ED455929466}"/>
              </a:ext>
            </a:extLst>
          </p:cNvPr>
          <p:cNvCxnSpPr>
            <a:cxnSpLocks/>
            <a:stCxn id="63" idx="0"/>
            <a:endCxn id="63" idx="2"/>
          </p:cNvCxnSpPr>
          <p:nvPr/>
        </p:nvCxnSpPr>
        <p:spPr>
          <a:xfrm>
            <a:off x="6076494" y="5616807"/>
            <a:ext cx="0" cy="344805"/>
          </a:xfrm>
          <a:prstGeom prst="straightConnector1">
            <a:avLst/>
          </a:prstGeom>
          <a:ln w="12700">
            <a:solidFill>
              <a:srgbClr val="47AFAF"/>
            </a:solidFill>
            <a:tailEnd type="triangle"/>
          </a:ln>
        </p:spPr>
        <p:style>
          <a:lnRef idx="1">
            <a:schemeClr val="accent1"/>
          </a:lnRef>
          <a:fillRef idx="0">
            <a:schemeClr val="accent1"/>
          </a:fillRef>
          <a:effectRef idx="0">
            <a:schemeClr val="accent1"/>
          </a:effectRef>
          <a:fontRef idx="minor">
            <a:schemeClr val="tx1"/>
          </a:fontRef>
        </p:style>
      </p:cxnSp>
      <p:sp>
        <p:nvSpPr>
          <p:cNvPr id="52" name="TextovéPole 51">
            <a:extLst>
              <a:ext uri="{FF2B5EF4-FFF2-40B4-BE49-F238E27FC236}">
                <a16:creationId xmlns:a16="http://schemas.microsoft.com/office/drawing/2014/main" id="{A89E268F-E392-4681-B2AC-DB3208FE08C7}"/>
              </a:ext>
            </a:extLst>
          </p:cNvPr>
          <p:cNvSpPr txBox="1"/>
          <p:nvPr/>
        </p:nvSpPr>
        <p:spPr>
          <a:xfrm>
            <a:off x="7431185" y="2480740"/>
            <a:ext cx="1194248" cy="461665"/>
          </a:xfrm>
          <a:prstGeom prst="rect">
            <a:avLst/>
          </a:prstGeom>
          <a:solidFill>
            <a:srgbClr val="F9DFCB"/>
          </a:solidFill>
        </p:spPr>
        <p:txBody>
          <a:bodyPr wrap="square" rtlCol="0">
            <a:spAutoFit/>
          </a:bodyPr>
          <a:lstStyle/>
          <a:p>
            <a:pPr algn="ctr"/>
            <a:r>
              <a:rPr lang="cs-CZ" sz="1200" dirty="0"/>
              <a:t>Angiotensin II</a:t>
            </a:r>
          </a:p>
          <a:p>
            <a:pPr algn="ctr"/>
            <a:r>
              <a:rPr lang="cs-CZ" sz="1200" dirty="0"/>
              <a:t>(</a:t>
            </a:r>
            <a:r>
              <a:rPr lang="cs-CZ" sz="1200" dirty="0" err="1"/>
              <a:t>Ang</a:t>
            </a:r>
            <a:r>
              <a:rPr lang="cs-CZ" sz="1200" dirty="0"/>
              <a:t> 1-8)</a:t>
            </a:r>
          </a:p>
        </p:txBody>
      </p:sp>
      <p:sp>
        <p:nvSpPr>
          <p:cNvPr id="3" name="Šipka: dolů 2">
            <a:extLst>
              <a:ext uri="{FF2B5EF4-FFF2-40B4-BE49-F238E27FC236}">
                <a16:creationId xmlns:a16="http://schemas.microsoft.com/office/drawing/2014/main" id="{930BF83F-1EE3-416B-8DD1-5C58CDA8328B}"/>
              </a:ext>
            </a:extLst>
          </p:cNvPr>
          <p:cNvSpPr/>
          <p:nvPr/>
        </p:nvSpPr>
        <p:spPr>
          <a:xfrm rot="955931">
            <a:off x="5846607" y="1755585"/>
            <a:ext cx="245287" cy="1691280"/>
          </a:xfrm>
          <a:prstGeom prst="downArrow">
            <a:avLst/>
          </a:prstGeom>
          <a:solidFill>
            <a:srgbClr val="0095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Šipka: dolů 53">
            <a:extLst>
              <a:ext uri="{FF2B5EF4-FFF2-40B4-BE49-F238E27FC236}">
                <a16:creationId xmlns:a16="http://schemas.microsoft.com/office/drawing/2014/main" id="{7B3BC148-CB49-44BA-9426-6ABCDF4AA3F1}"/>
              </a:ext>
            </a:extLst>
          </p:cNvPr>
          <p:cNvSpPr/>
          <p:nvPr/>
        </p:nvSpPr>
        <p:spPr>
          <a:xfrm>
            <a:off x="6287987" y="2839717"/>
            <a:ext cx="204493" cy="562448"/>
          </a:xfrm>
          <a:prstGeom prst="downArrow">
            <a:avLst/>
          </a:prstGeom>
          <a:solidFill>
            <a:srgbClr val="0095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Šipka: dolů 54">
            <a:extLst>
              <a:ext uri="{FF2B5EF4-FFF2-40B4-BE49-F238E27FC236}">
                <a16:creationId xmlns:a16="http://schemas.microsoft.com/office/drawing/2014/main" id="{52F492D5-058E-48F3-A0CE-6D0874D67CC7}"/>
              </a:ext>
            </a:extLst>
          </p:cNvPr>
          <p:cNvSpPr/>
          <p:nvPr/>
        </p:nvSpPr>
        <p:spPr>
          <a:xfrm>
            <a:off x="5678503" y="3974264"/>
            <a:ext cx="204493" cy="562448"/>
          </a:xfrm>
          <a:prstGeom prst="downArrow">
            <a:avLst/>
          </a:prstGeom>
          <a:solidFill>
            <a:srgbClr val="0095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Šipka: dolů 55">
            <a:extLst>
              <a:ext uri="{FF2B5EF4-FFF2-40B4-BE49-F238E27FC236}">
                <a16:creationId xmlns:a16="http://schemas.microsoft.com/office/drawing/2014/main" id="{9CD11609-71B1-4EEB-9EFE-B7C27686B127}"/>
              </a:ext>
            </a:extLst>
          </p:cNvPr>
          <p:cNvSpPr/>
          <p:nvPr/>
        </p:nvSpPr>
        <p:spPr>
          <a:xfrm>
            <a:off x="6365631" y="3974265"/>
            <a:ext cx="122279" cy="542664"/>
          </a:xfrm>
          <a:prstGeom prst="downArrow">
            <a:avLst/>
          </a:prstGeom>
          <a:solidFill>
            <a:srgbClr val="0095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Šipka: dolů 57">
            <a:extLst>
              <a:ext uri="{FF2B5EF4-FFF2-40B4-BE49-F238E27FC236}">
                <a16:creationId xmlns:a16="http://schemas.microsoft.com/office/drawing/2014/main" id="{CA1B8420-BE2F-42EC-8717-D219FE482FA3}"/>
              </a:ext>
            </a:extLst>
          </p:cNvPr>
          <p:cNvSpPr/>
          <p:nvPr/>
        </p:nvSpPr>
        <p:spPr>
          <a:xfrm>
            <a:off x="5993842" y="5614881"/>
            <a:ext cx="184898" cy="358200"/>
          </a:xfrm>
          <a:prstGeom prst="downArrow">
            <a:avLst/>
          </a:prstGeom>
          <a:solidFill>
            <a:srgbClr val="0095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ovéPole 5">
            <a:extLst>
              <a:ext uri="{FF2B5EF4-FFF2-40B4-BE49-F238E27FC236}">
                <a16:creationId xmlns:a16="http://schemas.microsoft.com/office/drawing/2014/main" id="{44798819-B269-4CC8-AF62-65170B9855D9}"/>
              </a:ext>
            </a:extLst>
          </p:cNvPr>
          <p:cNvSpPr txBox="1"/>
          <p:nvPr/>
        </p:nvSpPr>
        <p:spPr>
          <a:xfrm>
            <a:off x="9716757" y="344436"/>
            <a:ext cx="2047612" cy="369332"/>
          </a:xfrm>
          <a:prstGeom prst="rect">
            <a:avLst/>
          </a:prstGeom>
          <a:solidFill>
            <a:srgbClr val="FFFF00"/>
          </a:solidFill>
        </p:spPr>
        <p:txBody>
          <a:bodyPr wrap="none" rtlCol="0">
            <a:spAutoFit/>
          </a:bodyPr>
          <a:lstStyle/>
          <a:p>
            <a:r>
              <a:rPr lang="cs-CZ" dirty="0"/>
              <a:t>In </a:t>
            </a:r>
            <a:r>
              <a:rPr lang="cs-CZ" dirty="0" err="1"/>
              <a:t>inflamatory</a:t>
            </a:r>
            <a:r>
              <a:rPr lang="cs-CZ" dirty="0"/>
              <a:t> </a:t>
            </a:r>
            <a:r>
              <a:rPr lang="cs-CZ" dirty="0" err="1"/>
              <a:t>lungs</a:t>
            </a:r>
            <a:endParaRPr lang="en-US" dirty="0"/>
          </a:p>
        </p:txBody>
      </p:sp>
      <p:sp>
        <p:nvSpPr>
          <p:cNvPr id="9" name="Obdélník 8">
            <a:extLst>
              <a:ext uri="{FF2B5EF4-FFF2-40B4-BE49-F238E27FC236}">
                <a16:creationId xmlns:a16="http://schemas.microsoft.com/office/drawing/2014/main" id="{21E02FC0-AAB8-45F1-8EFC-4CCD3F1F63F4}"/>
              </a:ext>
            </a:extLst>
          </p:cNvPr>
          <p:cNvSpPr/>
          <p:nvPr/>
        </p:nvSpPr>
        <p:spPr>
          <a:xfrm rot="21110366">
            <a:off x="4321352" y="3847907"/>
            <a:ext cx="686269" cy="830997"/>
          </a:xfrm>
          <a:prstGeom prst="rect">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ál 58">
            <a:extLst>
              <a:ext uri="{FF2B5EF4-FFF2-40B4-BE49-F238E27FC236}">
                <a16:creationId xmlns:a16="http://schemas.microsoft.com/office/drawing/2014/main" id="{0413CDA7-4B02-4ACE-9C05-324A84767E33}"/>
              </a:ext>
            </a:extLst>
          </p:cNvPr>
          <p:cNvSpPr/>
          <p:nvPr/>
        </p:nvSpPr>
        <p:spPr>
          <a:xfrm>
            <a:off x="6398519" y="2107302"/>
            <a:ext cx="599351" cy="276999"/>
          </a:xfrm>
          <a:prstGeom prst="ellipse">
            <a:avLst/>
          </a:prstGeom>
          <a:solidFill>
            <a:srgbClr val="D96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100" dirty="0"/>
              <a:t>ACE</a:t>
            </a:r>
            <a:endParaRPr lang="en-US" sz="1100" dirty="0"/>
          </a:p>
        </p:txBody>
      </p:sp>
      <p:cxnSp>
        <p:nvCxnSpPr>
          <p:cNvPr id="60" name="Přímá spojnice se šipkou 59">
            <a:extLst>
              <a:ext uri="{FF2B5EF4-FFF2-40B4-BE49-F238E27FC236}">
                <a16:creationId xmlns:a16="http://schemas.microsoft.com/office/drawing/2014/main" id="{C30F692F-8672-42BE-B850-255E3C1E5318}"/>
              </a:ext>
            </a:extLst>
          </p:cNvPr>
          <p:cNvCxnSpPr/>
          <p:nvPr/>
        </p:nvCxnSpPr>
        <p:spPr>
          <a:xfrm>
            <a:off x="6382235" y="1857147"/>
            <a:ext cx="0" cy="70038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Obdélník 52">
            <a:extLst>
              <a:ext uri="{FF2B5EF4-FFF2-40B4-BE49-F238E27FC236}">
                <a16:creationId xmlns:a16="http://schemas.microsoft.com/office/drawing/2014/main" id="{736A5E04-20FC-4DAE-8964-16143D285D32}"/>
              </a:ext>
            </a:extLst>
          </p:cNvPr>
          <p:cNvSpPr/>
          <p:nvPr/>
        </p:nvSpPr>
        <p:spPr>
          <a:xfrm>
            <a:off x="2687501" y="570920"/>
            <a:ext cx="2091711" cy="1104000"/>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bdélník 56">
            <a:extLst>
              <a:ext uri="{FF2B5EF4-FFF2-40B4-BE49-F238E27FC236}">
                <a16:creationId xmlns:a16="http://schemas.microsoft.com/office/drawing/2014/main" id="{EA04FCB3-0ABB-4A63-AA1F-96FB3ABBA8D1}"/>
              </a:ext>
            </a:extLst>
          </p:cNvPr>
          <p:cNvSpPr/>
          <p:nvPr/>
        </p:nvSpPr>
        <p:spPr>
          <a:xfrm>
            <a:off x="3634283" y="1125125"/>
            <a:ext cx="1063267" cy="1104000"/>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a:p>
            <a:pPr algn="ctr"/>
            <a:endParaRPr lang="cs-CZ" dirty="0"/>
          </a:p>
          <a:p>
            <a:pPr algn="ctr"/>
            <a:endParaRPr lang="en-US" dirty="0"/>
          </a:p>
        </p:txBody>
      </p:sp>
    </p:spTree>
    <p:extLst>
      <p:ext uri="{BB962C8B-B14F-4D97-AF65-F5344CB8AC3E}">
        <p14:creationId xmlns:p14="http://schemas.microsoft.com/office/powerpoint/2010/main" val="658879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AA830DD-0B7A-43B7-A294-4A479B3D8C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5355" y="16715"/>
            <a:ext cx="8251268" cy="6693841"/>
          </a:xfrm>
          <a:prstGeom prst="rect">
            <a:avLst/>
          </a:prstGeom>
          <a:noFill/>
          <a:extLst>
            <a:ext uri="{909E8E84-426E-40DD-AFC4-6F175D3DCCD1}">
              <a14:hiddenFill xmlns:a14="http://schemas.microsoft.com/office/drawing/2010/main">
                <a:solidFill>
                  <a:srgbClr val="FFFFFF"/>
                </a:solidFill>
              </a14:hiddenFill>
            </a:ext>
          </a:extLst>
        </p:spPr>
      </p:pic>
      <p:sp>
        <p:nvSpPr>
          <p:cNvPr id="5" name="Ovál 4">
            <a:extLst>
              <a:ext uri="{FF2B5EF4-FFF2-40B4-BE49-F238E27FC236}">
                <a16:creationId xmlns:a16="http://schemas.microsoft.com/office/drawing/2014/main" id="{A9780EE6-02BF-417F-82A7-9A9C5D45E9A7}"/>
              </a:ext>
            </a:extLst>
          </p:cNvPr>
          <p:cNvSpPr/>
          <p:nvPr/>
        </p:nvSpPr>
        <p:spPr>
          <a:xfrm>
            <a:off x="7135148" y="166212"/>
            <a:ext cx="1836892" cy="943249"/>
          </a:xfrm>
          <a:prstGeom prst="ellipse">
            <a:avLst/>
          </a:prstGeom>
          <a:solidFill>
            <a:srgbClr val="CCE2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ovéPole 3">
            <a:extLst>
              <a:ext uri="{FF2B5EF4-FFF2-40B4-BE49-F238E27FC236}">
                <a16:creationId xmlns:a16="http://schemas.microsoft.com/office/drawing/2014/main" id="{69816117-6FB5-4C80-B582-90622CB171F0}"/>
              </a:ext>
            </a:extLst>
          </p:cNvPr>
          <p:cNvSpPr txBox="1"/>
          <p:nvPr/>
        </p:nvSpPr>
        <p:spPr>
          <a:xfrm>
            <a:off x="7539238" y="344436"/>
            <a:ext cx="1086195" cy="646331"/>
          </a:xfrm>
          <a:prstGeom prst="rect">
            <a:avLst/>
          </a:prstGeom>
          <a:solidFill>
            <a:srgbClr val="CCE2F8"/>
          </a:solidFill>
        </p:spPr>
        <p:txBody>
          <a:bodyPr wrap="none" rtlCol="0">
            <a:spAutoFit/>
          </a:bodyPr>
          <a:lstStyle/>
          <a:p>
            <a:pPr algn="ctr"/>
            <a:r>
              <a:rPr lang="cs-CZ" sz="1200" dirty="0"/>
              <a:t>Poškození plic </a:t>
            </a:r>
          </a:p>
          <a:p>
            <a:pPr algn="ctr"/>
            <a:r>
              <a:rPr lang="cs-CZ" sz="1200" dirty="0"/>
              <a:t>např. infekcí,</a:t>
            </a:r>
          </a:p>
          <a:p>
            <a:pPr algn="ctr"/>
            <a:r>
              <a:rPr lang="cs-CZ" sz="1200" dirty="0"/>
              <a:t>Sepse</a:t>
            </a:r>
            <a:endParaRPr lang="en-US" sz="1200" dirty="0"/>
          </a:p>
        </p:txBody>
      </p:sp>
      <p:sp>
        <p:nvSpPr>
          <p:cNvPr id="7" name="TextovéPole 6">
            <a:extLst>
              <a:ext uri="{FF2B5EF4-FFF2-40B4-BE49-F238E27FC236}">
                <a16:creationId xmlns:a16="http://schemas.microsoft.com/office/drawing/2014/main" id="{DD04B1A0-CA56-43C3-94D7-BCA3D8B59212}"/>
              </a:ext>
            </a:extLst>
          </p:cNvPr>
          <p:cNvSpPr txBox="1"/>
          <p:nvPr/>
        </p:nvSpPr>
        <p:spPr>
          <a:xfrm>
            <a:off x="7321268" y="4526464"/>
            <a:ext cx="1399922" cy="1015663"/>
          </a:xfrm>
          <a:prstGeom prst="rect">
            <a:avLst/>
          </a:prstGeom>
          <a:solidFill>
            <a:srgbClr val="F9DFCB"/>
          </a:solidFill>
        </p:spPr>
        <p:txBody>
          <a:bodyPr wrap="square" rtlCol="0">
            <a:spAutoFit/>
          </a:bodyPr>
          <a:lstStyle/>
          <a:p>
            <a:pPr algn="ctr"/>
            <a:r>
              <a:rPr lang="cs-CZ" sz="1200" dirty="0" err="1"/>
              <a:t>prooxidační</a:t>
            </a:r>
            <a:r>
              <a:rPr lang="cs-CZ" sz="1200" dirty="0"/>
              <a:t>, prozánětlivý, vazokonstrikce, prosakování cév, </a:t>
            </a:r>
            <a:r>
              <a:rPr lang="cs-CZ" sz="1200" dirty="0" err="1"/>
              <a:t>profibrotický</a:t>
            </a:r>
            <a:endParaRPr lang="cs-CZ" sz="1200" dirty="0"/>
          </a:p>
        </p:txBody>
      </p:sp>
      <p:sp>
        <p:nvSpPr>
          <p:cNvPr id="10" name="TextovéPole 9">
            <a:extLst>
              <a:ext uri="{FF2B5EF4-FFF2-40B4-BE49-F238E27FC236}">
                <a16:creationId xmlns:a16="http://schemas.microsoft.com/office/drawing/2014/main" id="{6A472FD8-B53E-4910-A3B9-092940818217}"/>
              </a:ext>
            </a:extLst>
          </p:cNvPr>
          <p:cNvSpPr txBox="1"/>
          <p:nvPr/>
        </p:nvSpPr>
        <p:spPr>
          <a:xfrm>
            <a:off x="7293541" y="4551296"/>
            <a:ext cx="1399922" cy="1015663"/>
          </a:xfrm>
          <a:prstGeom prst="rect">
            <a:avLst/>
          </a:prstGeom>
          <a:solidFill>
            <a:srgbClr val="F9DFCB"/>
          </a:solidFill>
        </p:spPr>
        <p:txBody>
          <a:bodyPr wrap="square" rtlCol="0">
            <a:spAutoFit/>
          </a:bodyPr>
          <a:lstStyle/>
          <a:p>
            <a:pPr algn="ctr"/>
            <a:r>
              <a:rPr lang="cs-CZ" sz="1200" dirty="0" err="1"/>
              <a:t>prooxidative</a:t>
            </a:r>
            <a:r>
              <a:rPr lang="cs-CZ" sz="1200" dirty="0"/>
              <a:t>, </a:t>
            </a:r>
            <a:r>
              <a:rPr lang="cs-CZ" sz="1200" dirty="0" err="1"/>
              <a:t>proinflammatory</a:t>
            </a:r>
            <a:r>
              <a:rPr lang="cs-CZ" sz="1200" dirty="0"/>
              <a:t>, </a:t>
            </a:r>
            <a:r>
              <a:rPr lang="cs-CZ" sz="1200" dirty="0" err="1"/>
              <a:t>vasoconstriction</a:t>
            </a:r>
            <a:r>
              <a:rPr lang="cs-CZ" sz="1200" dirty="0"/>
              <a:t>, </a:t>
            </a:r>
            <a:r>
              <a:rPr lang="cs-CZ" sz="1200" dirty="0" err="1"/>
              <a:t>vascular</a:t>
            </a:r>
            <a:r>
              <a:rPr lang="cs-CZ" sz="1200" dirty="0"/>
              <a:t> </a:t>
            </a:r>
            <a:r>
              <a:rPr lang="cs-CZ" sz="1200" dirty="0" err="1"/>
              <a:t>leakage</a:t>
            </a:r>
            <a:r>
              <a:rPr lang="cs-CZ" sz="1200" dirty="0"/>
              <a:t>, </a:t>
            </a:r>
            <a:r>
              <a:rPr lang="cs-CZ" sz="1200" dirty="0" err="1"/>
              <a:t>profibrotic</a:t>
            </a:r>
            <a:endParaRPr lang="cs-CZ" sz="1200" dirty="0"/>
          </a:p>
        </p:txBody>
      </p:sp>
      <p:sp>
        <p:nvSpPr>
          <p:cNvPr id="11" name="TextovéPole 10">
            <a:extLst>
              <a:ext uri="{FF2B5EF4-FFF2-40B4-BE49-F238E27FC236}">
                <a16:creationId xmlns:a16="http://schemas.microsoft.com/office/drawing/2014/main" id="{E2D94849-69CE-46BF-B2D0-03218B523FE4}"/>
              </a:ext>
            </a:extLst>
          </p:cNvPr>
          <p:cNvSpPr txBox="1"/>
          <p:nvPr/>
        </p:nvSpPr>
        <p:spPr>
          <a:xfrm>
            <a:off x="7321268" y="5963829"/>
            <a:ext cx="1399922" cy="276999"/>
          </a:xfrm>
          <a:prstGeom prst="rect">
            <a:avLst/>
          </a:prstGeom>
          <a:solidFill>
            <a:srgbClr val="ECAA88"/>
          </a:solidFill>
        </p:spPr>
        <p:txBody>
          <a:bodyPr wrap="square" rtlCol="0">
            <a:spAutoFit/>
          </a:bodyPr>
          <a:lstStyle/>
          <a:p>
            <a:pPr algn="ctr"/>
            <a:r>
              <a:rPr lang="cs-CZ" sz="1200" dirty="0"/>
              <a:t>Poškození plic</a:t>
            </a:r>
          </a:p>
        </p:txBody>
      </p:sp>
      <p:sp>
        <p:nvSpPr>
          <p:cNvPr id="12" name="TextovéPole 11">
            <a:extLst>
              <a:ext uri="{FF2B5EF4-FFF2-40B4-BE49-F238E27FC236}">
                <a16:creationId xmlns:a16="http://schemas.microsoft.com/office/drawing/2014/main" id="{02F48F79-A2F0-4C84-8B0C-A25C34A9B0DE}"/>
              </a:ext>
            </a:extLst>
          </p:cNvPr>
          <p:cNvSpPr txBox="1"/>
          <p:nvPr/>
        </p:nvSpPr>
        <p:spPr>
          <a:xfrm>
            <a:off x="7293541" y="6024220"/>
            <a:ext cx="1399922" cy="276999"/>
          </a:xfrm>
          <a:prstGeom prst="rect">
            <a:avLst/>
          </a:prstGeom>
          <a:solidFill>
            <a:srgbClr val="ECAA88"/>
          </a:solidFill>
        </p:spPr>
        <p:txBody>
          <a:bodyPr wrap="square" rtlCol="0">
            <a:spAutoFit/>
          </a:bodyPr>
          <a:lstStyle/>
          <a:p>
            <a:pPr algn="ctr"/>
            <a:r>
              <a:rPr lang="cs-CZ" sz="1200" dirty="0" err="1"/>
              <a:t>Lung</a:t>
            </a:r>
            <a:r>
              <a:rPr lang="cs-CZ" sz="1200" dirty="0"/>
              <a:t> </a:t>
            </a:r>
            <a:r>
              <a:rPr lang="cs-CZ" sz="1200" dirty="0" err="1"/>
              <a:t>damage</a:t>
            </a:r>
            <a:endParaRPr lang="cs-CZ" sz="1200" dirty="0"/>
          </a:p>
        </p:txBody>
      </p:sp>
      <p:sp>
        <p:nvSpPr>
          <p:cNvPr id="13" name="TextovéPole 12">
            <a:extLst>
              <a:ext uri="{FF2B5EF4-FFF2-40B4-BE49-F238E27FC236}">
                <a16:creationId xmlns:a16="http://schemas.microsoft.com/office/drawing/2014/main" id="{6A43882B-1C4F-4639-AC5E-B350D0E68D33}"/>
              </a:ext>
            </a:extLst>
          </p:cNvPr>
          <p:cNvSpPr txBox="1"/>
          <p:nvPr/>
        </p:nvSpPr>
        <p:spPr>
          <a:xfrm>
            <a:off x="7395646" y="319308"/>
            <a:ext cx="1321025" cy="646331"/>
          </a:xfrm>
          <a:prstGeom prst="rect">
            <a:avLst/>
          </a:prstGeom>
          <a:solidFill>
            <a:srgbClr val="CCE2F8"/>
          </a:solidFill>
        </p:spPr>
        <p:txBody>
          <a:bodyPr wrap="square" rtlCol="0">
            <a:spAutoFit/>
          </a:bodyPr>
          <a:lstStyle/>
          <a:p>
            <a:pPr algn="ctr"/>
            <a:r>
              <a:rPr lang="en-US" sz="1200" dirty="0"/>
              <a:t>Lung damage e.g. through infection</a:t>
            </a:r>
            <a:r>
              <a:rPr lang="cs-CZ" sz="1200" dirty="0"/>
              <a:t>, S</a:t>
            </a:r>
            <a:r>
              <a:rPr lang="en-US" sz="1200" dirty="0" err="1"/>
              <a:t>epsis</a:t>
            </a:r>
            <a:endParaRPr lang="en-US" sz="1200" dirty="0"/>
          </a:p>
        </p:txBody>
      </p:sp>
      <p:sp>
        <p:nvSpPr>
          <p:cNvPr id="14" name="TextovéPole 13">
            <a:extLst>
              <a:ext uri="{FF2B5EF4-FFF2-40B4-BE49-F238E27FC236}">
                <a16:creationId xmlns:a16="http://schemas.microsoft.com/office/drawing/2014/main" id="{6B535E80-6B9C-48D4-A249-D6D18B83A8FD}"/>
              </a:ext>
            </a:extLst>
          </p:cNvPr>
          <p:cNvSpPr txBox="1"/>
          <p:nvPr/>
        </p:nvSpPr>
        <p:spPr>
          <a:xfrm>
            <a:off x="7431185" y="1366048"/>
            <a:ext cx="1194248" cy="461665"/>
          </a:xfrm>
          <a:prstGeom prst="rect">
            <a:avLst/>
          </a:prstGeom>
          <a:solidFill>
            <a:srgbClr val="F9DFCB"/>
          </a:solidFill>
        </p:spPr>
        <p:txBody>
          <a:bodyPr wrap="square" rtlCol="0">
            <a:spAutoFit/>
          </a:bodyPr>
          <a:lstStyle/>
          <a:p>
            <a:pPr algn="ctr"/>
            <a:r>
              <a:rPr lang="cs-CZ" sz="1200" dirty="0"/>
              <a:t>Angiotenzin I</a:t>
            </a:r>
          </a:p>
          <a:p>
            <a:pPr algn="ctr"/>
            <a:r>
              <a:rPr lang="cs-CZ" sz="1200" dirty="0"/>
              <a:t>(</a:t>
            </a:r>
            <a:r>
              <a:rPr lang="cs-CZ" sz="1200" dirty="0" err="1"/>
              <a:t>Ang</a:t>
            </a:r>
            <a:r>
              <a:rPr lang="cs-CZ" sz="1200" dirty="0"/>
              <a:t> 1-10)</a:t>
            </a:r>
          </a:p>
        </p:txBody>
      </p:sp>
      <p:sp>
        <p:nvSpPr>
          <p:cNvPr id="15" name="TextovéPole 14">
            <a:extLst>
              <a:ext uri="{FF2B5EF4-FFF2-40B4-BE49-F238E27FC236}">
                <a16:creationId xmlns:a16="http://schemas.microsoft.com/office/drawing/2014/main" id="{C9C22F2D-EA6B-47D5-AFE3-AFAB2F365664}"/>
              </a:ext>
            </a:extLst>
          </p:cNvPr>
          <p:cNvSpPr txBox="1"/>
          <p:nvPr/>
        </p:nvSpPr>
        <p:spPr>
          <a:xfrm>
            <a:off x="7423093" y="2459502"/>
            <a:ext cx="1194248" cy="461665"/>
          </a:xfrm>
          <a:prstGeom prst="rect">
            <a:avLst/>
          </a:prstGeom>
          <a:solidFill>
            <a:srgbClr val="F9DFCB"/>
          </a:solidFill>
        </p:spPr>
        <p:txBody>
          <a:bodyPr wrap="square" rtlCol="0">
            <a:spAutoFit/>
          </a:bodyPr>
          <a:lstStyle/>
          <a:p>
            <a:pPr algn="ctr"/>
            <a:r>
              <a:rPr lang="cs-CZ" sz="1200" dirty="0"/>
              <a:t>Angiotenzin II</a:t>
            </a:r>
          </a:p>
          <a:p>
            <a:pPr algn="ctr"/>
            <a:r>
              <a:rPr lang="cs-CZ" sz="1200" dirty="0"/>
              <a:t>(</a:t>
            </a:r>
            <a:r>
              <a:rPr lang="cs-CZ" sz="1200" dirty="0" err="1"/>
              <a:t>Ang</a:t>
            </a:r>
            <a:r>
              <a:rPr lang="cs-CZ" sz="1200" dirty="0"/>
              <a:t> 1-8)</a:t>
            </a:r>
          </a:p>
        </p:txBody>
      </p:sp>
      <p:sp>
        <p:nvSpPr>
          <p:cNvPr id="16" name="TextovéPole 15">
            <a:extLst>
              <a:ext uri="{FF2B5EF4-FFF2-40B4-BE49-F238E27FC236}">
                <a16:creationId xmlns:a16="http://schemas.microsoft.com/office/drawing/2014/main" id="{497A897D-5BE8-444D-B5EE-B226FBBFA950}"/>
              </a:ext>
            </a:extLst>
          </p:cNvPr>
          <p:cNvSpPr txBox="1"/>
          <p:nvPr/>
        </p:nvSpPr>
        <p:spPr>
          <a:xfrm>
            <a:off x="7423093" y="1395482"/>
            <a:ext cx="1194248" cy="461665"/>
          </a:xfrm>
          <a:prstGeom prst="rect">
            <a:avLst/>
          </a:prstGeom>
          <a:solidFill>
            <a:srgbClr val="F9DFCB"/>
          </a:solidFill>
        </p:spPr>
        <p:txBody>
          <a:bodyPr wrap="square" rtlCol="0">
            <a:spAutoFit/>
          </a:bodyPr>
          <a:lstStyle/>
          <a:p>
            <a:pPr algn="ctr"/>
            <a:r>
              <a:rPr lang="cs-CZ" sz="1200" dirty="0"/>
              <a:t>Angiotensin I</a:t>
            </a:r>
          </a:p>
          <a:p>
            <a:pPr algn="ctr"/>
            <a:r>
              <a:rPr lang="cs-CZ" sz="1200" dirty="0"/>
              <a:t>(</a:t>
            </a:r>
            <a:r>
              <a:rPr lang="cs-CZ" sz="1200" dirty="0" err="1"/>
              <a:t>Ang</a:t>
            </a:r>
            <a:r>
              <a:rPr lang="cs-CZ" sz="1200" dirty="0"/>
              <a:t> 1-10)</a:t>
            </a:r>
          </a:p>
        </p:txBody>
      </p:sp>
      <p:sp>
        <p:nvSpPr>
          <p:cNvPr id="18" name="TextovéPole 17">
            <a:extLst>
              <a:ext uri="{FF2B5EF4-FFF2-40B4-BE49-F238E27FC236}">
                <a16:creationId xmlns:a16="http://schemas.microsoft.com/office/drawing/2014/main" id="{DEC94380-D1BE-4C27-93A1-564753ECA36E}"/>
              </a:ext>
            </a:extLst>
          </p:cNvPr>
          <p:cNvSpPr txBox="1"/>
          <p:nvPr/>
        </p:nvSpPr>
        <p:spPr>
          <a:xfrm>
            <a:off x="5396039" y="6032145"/>
            <a:ext cx="1399922" cy="276999"/>
          </a:xfrm>
          <a:prstGeom prst="rect">
            <a:avLst/>
          </a:prstGeom>
          <a:solidFill>
            <a:srgbClr val="BEE0DF"/>
          </a:solidFill>
          <a:ln>
            <a:solidFill>
              <a:srgbClr val="BEE0DF"/>
            </a:solidFill>
          </a:ln>
        </p:spPr>
        <p:txBody>
          <a:bodyPr wrap="square" rtlCol="0">
            <a:spAutoFit/>
          </a:bodyPr>
          <a:lstStyle/>
          <a:p>
            <a:pPr algn="ctr"/>
            <a:r>
              <a:rPr lang="cs-CZ" sz="1200" dirty="0"/>
              <a:t>Ochrana plic</a:t>
            </a:r>
          </a:p>
        </p:txBody>
      </p:sp>
      <p:sp>
        <p:nvSpPr>
          <p:cNvPr id="19" name="TextovéPole 18">
            <a:extLst>
              <a:ext uri="{FF2B5EF4-FFF2-40B4-BE49-F238E27FC236}">
                <a16:creationId xmlns:a16="http://schemas.microsoft.com/office/drawing/2014/main" id="{90CE5010-7665-4EB0-A000-57450D12D50E}"/>
              </a:ext>
            </a:extLst>
          </p:cNvPr>
          <p:cNvSpPr txBox="1"/>
          <p:nvPr/>
        </p:nvSpPr>
        <p:spPr>
          <a:xfrm>
            <a:off x="5368312" y="6024219"/>
            <a:ext cx="1399922" cy="276999"/>
          </a:xfrm>
          <a:prstGeom prst="rect">
            <a:avLst/>
          </a:prstGeom>
          <a:solidFill>
            <a:srgbClr val="BEE0DF"/>
          </a:solidFill>
          <a:ln>
            <a:solidFill>
              <a:srgbClr val="BEE0DF"/>
            </a:solidFill>
          </a:ln>
        </p:spPr>
        <p:txBody>
          <a:bodyPr wrap="square" rtlCol="0">
            <a:spAutoFit/>
          </a:bodyPr>
          <a:lstStyle/>
          <a:p>
            <a:pPr algn="ctr"/>
            <a:r>
              <a:rPr lang="cs-CZ" sz="1200" dirty="0" err="1"/>
              <a:t>Lung</a:t>
            </a:r>
            <a:r>
              <a:rPr lang="cs-CZ" sz="1200" dirty="0"/>
              <a:t> </a:t>
            </a:r>
            <a:r>
              <a:rPr lang="cs-CZ" sz="1200" dirty="0" err="1"/>
              <a:t>protection</a:t>
            </a:r>
            <a:endParaRPr lang="cs-CZ" sz="1200" dirty="0"/>
          </a:p>
        </p:txBody>
      </p:sp>
      <p:sp>
        <p:nvSpPr>
          <p:cNvPr id="21" name="TextovéPole 20">
            <a:extLst>
              <a:ext uri="{FF2B5EF4-FFF2-40B4-BE49-F238E27FC236}">
                <a16:creationId xmlns:a16="http://schemas.microsoft.com/office/drawing/2014/main" id="{E4D31BB5-2219-4A0B-B2B7-8C3EC1DB2C47}"/>
              </a:ext>
            </a:extLst>
          </p:cNvPr>
          <p:cNvSpPr txBox="1"/>
          <p:nvPr/>
        </p:nvSpPr>
        <p:spPr>
          <a:xfrm>
            <a:off x="5368312" y="4579536"/>
            <a:ext cx="1399922" cy="830997"/>
          </a:xfrm>
          <a:prstGeom prst="rect">
            <a:avLst/>
          </a:prstGeom>
          <a:solidFill>
            <a:srgbClr val="CFE9E7"/>
          </a:solidFill>
        </p:spPr>
        <p:txBody>
          <a:bodyPr wrap="square" rtlCol="0">
            <a:spAutoFit/>
          </a:bodyPr>
          <a:lstStyle/>
          <a:p>
            <a:pPr algn="ctr"/>
            <a:r>
              <a:rPr lang="cs-CZ" sz="1200" dirty="0"/>
              <a:t>antioxidační, protizánětlivý, </a:t>
            </a:r>
            <a:r>
              <a:rPr lang="cs-CZ" sz="1200" dirty="0" err="1"/>
              <a:t>vazodilatační</a:t>
            </a:r>
            <a:r>
              <a:rPr lang="cs-CZ" sz="1200" dirty="0"/>
              <a:t>, </a:t>
            </a:r>
            <a:r>
              <a:rPr lang="cs-CZ" sz="1200" dirty="0" err="1"/>
              <a:t>antifibrotický</a:t>
            </a:r>
            <a:endParaRPr lang="cs-CZ" sz="1200" dirty="0"/>
          </a:p>
        </p:txBody>
      </p:sp>
      <p:sp>
        <p:nvSpPr>
          <p:cNvPr id="22" name="TextovéPole 21">
            <a:extLst>
              <a:ext uri="{FF2B5EF4-FFF2-40B4-BE49-F238E27FC236}">
                <a16:creationId xmlns:a16="http://schemas.microsoft.com/office/drawing/2014/main" id="{9F045858-B3C4-4F5A-B738-495613E95334}"/>
              </a:ext>
            </a:extLst>
          </p:cNvPr>
          <p:cNvSpPr txBox="1"/>
          <p:nvPr/>
        </p:nvSpPr>
        <p:spPr>
          <a:xfrm>
            <a:off x="5368312" y="4591494"/>
            <a:ext cx="1399922" cy="830997"/>
          </a:xfrm>
          <a:prstGeom prst="rect">
            <a:avLst/>
          </a:prstGeom>
          <a:solidFill>
            <a:srgbClr val="CFE9E7"/>
          </a:solidFill>
        </p:spPr>
        <p:txBody>
          <a:bodyPr wrap="square" rtlCol="0">
            <a:spAutoFit/>
          </a:bodyPr>
          <a:lstStyle/>
          <a:p>
            <a:pPr algn="ctr"/>
            <a:r>
              <a:rPr lang="cs-CZ" sz="1200" dirty="0"/>
              <a:t>antioxidant, </a:t>
            </a:r>
          </a:p>
          <a:p>
            <a:pPr algn="ctr"/>
            <a:r>
              <a:rPr lang="cs-CZ" sz="1200" dirty="0"/>
              <a:t>anti-</a:t>
            </a:r>
            <a:r>
              <a:rPr lang="cs-CZ" sz="1200" dirty="0" err="1"/>
              <a:t>inflammatory</a:t>
            </a:r>
            <a:r>
              <a:rPr lang="cs-CZ" sz="1200" dirty="0"/>
              <a:t>, </a:t>
            </a:r>
            <a:r>
              <a:rPr lang="cs-CZ" sz="1200" dirty="0" err="1"/>
              <a:t>vasodilation</a:t>
            </a:r>
            <a:r>
              <a:rPr lang="cs-CZ" sz="1200" dirty="0"/>
              <a:t>, </a:t>
            </a:r>
            <a:r>
              <a:rPr lang="cs-CZ" sz="1200" dirty="0" err="1"/>
              <a:t>antifibrotic</a:t>
            </a:r>
            <a:endParaRPr lang="cs-CZ" sz="1200" dirty="0"/>
          </a:p>
        </p:txBody>
      </p:sp>
      <p:cxnSp>
        <p:nvCxnSpPr>
          <p:cNvPr id="8" name="Přímá spojnice se šipkou 7">
            <a:extLst>
              <a:ext uri="{FF2B5EF4-FFF2-40B4-BE49-F238E27FC236}">
                <a16:creationId xmlns:a16="http://schemas.microsoft.com/office/drawing/2014/main" id="{8E46A70A-154C-4581-B004-272A35882330}"/>
              </a:ext>
            </a:extLst>
          </p:cNvPr>
          <p:cNvCxnSpPr>
            <a:cxnSpLocks/>
          </p:cNvCxnSpPr>
          <p:nvPr/>
        </p:nvCxnSpPr>
        <p:spPr>
          <a:xfrm>
            <a:off x="7993977" y="1109461"/>
            <a:ext cx="0" cy="299926"/>
          </a:xfrm>
          <a:prstGeom prst="straightConnector1">
            <a:avLst/>
          </a:prstGeom>
          <a:ln w="76200">
            <a:solidFill>
              <a:srgbClr val="B6B6B6"/>
            </a:solidFill>
            <a:tailEnd type="triangle"/>
          </a:ln>
        </p:spPr>
        <p:style>
          <a:lnRef idx="1">
            <a:schemeClr val="accent1"/>
          </a:lnRef>
          <a:fillRef idx="0">
            <a:schemeClr val="accent1"/>
          </a:fillRef>
          <a:effectRef idx="0">
            <a:schemeClr val="accent1"/>
          </a:effectRef>
          <a:fontRef idx="minor">
            <a:schemeClr val="tx1"/>
          </a:fontRef>
        </p:style>
      </p:cxnSp>
      <p:sp>
        <p:nvSpPr>
          <p:cNvPr id="41" name="Obdélník 40">
            <a:extLst>
              <a:ext uri="{FF2B5EF4-FFF2-40B4-BE49-F238E27FC236}">
                <a16:creationId xmlns:a16="http://schemas.microsoft.com/office/drawing/2014/main" id="{80EDFF98-0160-48E4-BB53-BA8F624E812C}"/>
              </a:ext>
            </a:extLst>
          </p:cNvPr>
          <p:cNvSpPr/>
          <p:nvPr/>
        </p:nvSpPr>
        <p:spPr>
          <a:xfrm>
            <a:off x="6762661" y="2419383"/>
            <a:ext cx="521511" cy="425217"/>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bdélník 41">
            <a:extLst>
              <a:ext uri="{FF2B5EF4-FFF2-40B4-BE49-F238E27FC236}">
                <a16:creationId xmlns:a16="http://schemas.microsoft.com/office/drawing/2014/main" id="{62264333-7B04-45B9-A754-9DA8DB41CF7D}"/>
              </a:ext>
            </a:extLst>
          </p:cNvPr>
          <p:cNvSpPr/>
          <p:nvPr/>
        </p:nvSpPr>
        <p:spPr>
          <a:xfrm>
            <a:off x="6762662" y="1674920"/>
            <a:ext cx="572316" cy="383711"/>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2" name="Ovál 1031">
            <a:extLst>
              <a:ext uri="{FF2B5EF4-FFF2-40B4-BE49-F238E27FC236}">
                <a16:creationId xmlns:a16="http://schemas.microsoft.com/office/drawing/2014/main" id="{993023D5-6295-4AE1-80D2-ECC2266255B3}"/>
              </a:ext>
            </a:extLst>
          </p:cNvPr>
          <p:cNvSpPr/>
          <p:nvPr/>
        </p:nvSpPr>
        <p:spPr>
          <a:xfrm>
            <a:off x="6665373" y="1219296"/>
            <a:ext cx="669603" cy="443666"/>
          </a:xfrm>
          <a:prstGeom prst="ellipse">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ál 43">
            <a:extLst>
              <a:ext uri="{FF2B5EF4-FFF2-40B4-BE49-F238E27FC236}">
                <a16:creationId xmlns:a16="http://schemas.microsoft.com/office/drawing/2014/main" id="{E9759BFC-DDF3-489A-A66A-B83F22D9B9B7}"/>
              </a:ext>
            </a:extLst>
          </p:cNvPr>
          <p:cNvSpPr/>
          <p:nvPr/>
        </p:nvSpPr>
        <p:spPr>
          <a:xfrm>
            <a:off x="6630161" y="2160338"/>
            <a:ext cx="669603" cy="443666"/>
          </a:xfrm>
          <a:prstGeom prst="ellipse">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4" name="Skupina 1033">
            <a:extLst>
              <a:ext uri="{FF2B5EF4-FFF2-40B4-BE49-F238E27FC236}">
                <a16:creationId xmlns:a16="http://schemas.microsoft.com/office/drawing/2014/main" id="{65587D75-491B-4E83-918E-D23B72389A2C}"/>
              </a:ext>
            </a:extLst>
          </p:cNvPr>
          <p:cNvGrpSpPr/>
          <p:nvPr/>
        </p:nvGrpSpPr>
        <p:grpSpPr>
          <a:xfrm>
            <a:off x="6535479" y="1390479"/>
            <a:ext cx="847601" cy="625395"/>
            <a:chOff x="10197839" y="895303"/>
            <a:chExt cx="519768" cy="370173"/>
          </a:xfrm>
        </p:grpSpPr>
        <p:sp>
          <p:nvSpPr>
            <p:cNvPr id="1030" name="Ovál 1029">
              <a:extLst>
                <a:ext uri="{FF2B5EF4-FFF2-40B4-BE49-F238E27FC236}">
                  <a16:creationId xmlns:a16="http://schemas.microsoft.com/office/drawing/2014/main" id="{760F4681-3AD0-46DD-B9CC-CD29971C1FE6}"/>
                </a:ext>
              </a:extLst>
            </p:cNvPr>
            <p:cNvSpPr/>
            <p:nvPr/>
          </p:nvSpPr>
          <p:spPr>
            <a:xfrm>
              <a:off x="10301835" y="907331"/>
              <a:ext cx="375969" cy="228529"/>
            </a:xfrm>
            <a:prstGeom prst="ellipse">
              <a:avLst/>
            </a:prstGeom>
            <a:solidFill>
              <a:srgbClr val="009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33" name="Skupina 1032">
              <a:extLst>
                <a:ext uri="{FF2B5EF4-FFF2-40B4-BE49-F238E27FC236}">
                  <a16:creationId xmlns:a16="http://schemas.microsoft.com/office/drawing/2014/main" id="{97A29011-6BE1-4BB6-B7C9-860E9960EC8D}"/>
                </a:ext>
              </a:extLst>
            </p:cNvPr>
            <p:cNvGrpSpPr/>
            <p:nvPr/>
          </p:nvGrpSpPr>
          <p:grpSpPr>
            <a:xfrm>
              <a:off x="10197839" y="895303"/>
              <a:ext cx="519768" cy="370173"/>
              <a:chOff x="9468584" y="973075"/>
              <a:chExt cx="519768" cy="370173"/>
            </a:xfrm>
          </p:grpSpPr>
          <p:sp>
            <p:nvSpPr>
              <p:cNvPr id="1029" name="Volný tvar: obrazec 1028">
                <a:extLst>
                  <a:ext uri="{FF2B5EF4-FFF2-40B4-BE49-F238E27FC236}">
                    <a16:creationId xmlns:a16="http://schemas.microsoft.com/office/drawing/2014/main" id="{A064334A-E9B0-4E26-B0DA-A290C46B8F24}"/>
                  </a:ext>
                </a:extLst>
              </p:cNvPr>
              <p:cNvSpPr/>
              <p:nvPr/>
            </p:nvSpPr>
            <p:spPr>
              <a:xfrm>
                <a:off x="9468584" y="1236988"/>
                <a:ext cx="519768" cy="106260"/>
              </a:xfrm>
              <a:custGeom>
                <a:avLst/>
                <a:gdLst>
                  <a:gd name="connsiteX0" fmla="*/ 338839 w 338839"/>
                  <a:gd name="connsiteY0" fmla="*/ 0 h 64997"/>
                  <a:gd name="connsiteX1" fmla="*/ 190307 w 338839"/>
                  <a:gd name="connsiteY1" fmla="*/ 64983 h 64997"/>
                  <a:gd name="connsiteX2" fmla="*/ 0 w 338839"/>
                  <a:gd name="connsiteY2" fmla="*/ 4642 h 64997"/>
                </a:gdLst>
                <a:ahLst/>
                <a:cxnLst>
                  <a:cxn ang="0">
                    <a:pos x="connsiteX0" y="connsiteY0"/>
                  </a:cxn>
                  <a:cxn ang="0">
                    <a:pos x="connsiteX1" y="connsiteY1"/>
                  </a:cxn>
                  <a:cxn ang="0">
                    <a:pos x="connsiteX2" y="connsiteY2"/>
                  </a:cxn>
                </a:cxnLst>
                <a:rect l="l" t="t" r="r" b="b"/>
                <a:pathLst>
                  <a:path w="338839" h="64997">
                    <a:moveTo>
                      <a:pt x="338839" y="0"/>
                    </a:moveTo>
                    <a:cubicBezTo>
                      <a:pt x="292809" y="32104"/>
                      <a:pt x="246780" y="64209"/>
                      <a:pt x="190307" y="64983"/>
                    </a:cubicBezTo>
                    <a:cubicBezTo>
                      <a:pt x="133834" y="65757"/>
                      <a:pt x="66917" y="35199"/>
                      <a:pt x="0" y="4642"/>
                    </a:cubicBezTo>
                  </a:path>
                </a:pathLst>
              </a:custGeom>
              <a:noFill/>
              <a:ln w="76200">
                <a:solidFill>
                  <a:srgbClr val="47AFAF"/>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1" name="TextovéPole 1030">
                <a:extLst>
                  <a:ext uri="{FF2B5EF4-FFF2-40B4-BE49-F238E27FC236}">
                    <a16:creationId xmlns:a16="http://schemas.microsoft.com/office/drawing/2014/main" id="{35FE5A63-5E6E-43B1-923D-F78C32FB45D9}"/>
                  </a:ext>
                </a:extLst>
              </p:cNvPr>
              <p:cNvSpPr txBox="1"/>
              <p:nvPr/>
            </p:nvSpPr>
            <p:spPr>
              <a:xfrm>
                <a:off x="9532778" y="973075"/>
                <a:ext cx="455574" cy="218609"/>
              </a:xfrm>
              <a:prstGeom prst="rect">
                <a:avLst/>
              </a:prstGeom>
              <a:noFill/>
            </p:spPr>
            <p:txBody>
              <a:bodyPr wrap="square" rtlCol="0">
                <a:spAutoFit/>
              </a:bodyPr>
              <a:lstStyle/>
              <a:p>
                <a:r>
                  <a:rPr lang="cs-CZ" dirty="0">
                    <a:solidFill>
                      <a:schemeClr val="bg1"/>
                    </a:solidFill>
                  </a:rPr>
                  <a:t>ACE2</a:t>
                </a:r>
                <a:endParaRPr lang="en-US" dirty="0">
                  <a:solidFill>
                    <a:schemeClr val="bg1"/>
                  </a:solidFill>
                </a:endParaRPr>
              </a:p>
            </p:txBody>
          </p:sp>
        </p:grpSp>
      </p:grpSp>
      <p:grpSp>
        <p:nvGrpSpPr>
          <p:cNvPr id="47" name="Skupina 46">
            <a:extLst>
              <a:ext uri="{FF2B5EF4-FFF2-40B4-BE49-F238E27FC236}">
                <a16:creationId xmlns:a16="http://schemas.microsoft.com/office/drawing/2014/main" id="{639AEB45-AA4B-40DE-B335-8E56CFB80218}"/>
              </a:ext>
            </a:extLst>
          </p:cNvPr>
          <p:cNvGrpSpPr/>
          <p:nvPr/>
        </p:nvGrpSpPr>
        <p:grpSpPr>
          <a:xfrm>
            <a:off x="6522639" y="2406546"/>
            <a:ext cx="777125" cy="653736"/>
            <a:chOff x="10197839" y="907331"/>
            <a:chExt cx="540754" cy="380142"/>
          </a:xfrm>
        </p:grpSpPr>
        <p:sp>
          <p:nvSpPr>
            <p:cNvPr id="48" name="Ovál 47">
              <a:extLst>
                <a:ext uri="{FF2B5EF4-FFF2-40B4-BE49-F238E27FC236}">
                  <a16:creationId xmlns:a16="http://schemas.microsoft.com/office/drawing/2014/main" id="{1F2F6B58-052F-4584-B8AD-A45816400413}"/>
                </a:ext>
              </a:extLst>
            </p:cNvPr>
            <p:cNvSpPr/>
            <p:nvPr/>
          </p:nvSpPr>
          <p:spPr>
            <a:xfrm>
              <a:off x="10301835" y="907331"/>
              <a:ext cx="375969" cy="228529"/>
            </a:xfrm>
            <a:prstGeom prst="ellipse">
              <a:avLst/>
            </a:prstGeom>
            <a:solidFill>
              <a:srgbClr val="009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Skupina 48">
              <a:extLst>
                <a:ext uri="{FF2B5EF4-FFF2-40B4-BE49-F238E27FC236}">
                  <a16:creationId xmlns:a16="http://schemas.microsoft.com/office/drawing/2014/main" id="{1BD06A59-B414-45D5-B73F-6ADA75E7371A}"/>
                </a:ext>
              </a:extLst>
            </p:cNvPr>
            <p:cNvGrpSpPr/>
            <p:nvPr/>
          </p:nvGrpSpPr>
          <p:grpSpPr>
            <a:xfrm>
              <a:off x="10197839" y="928106"/>
              <a:ext cx="540754" cy="359367"/>
              <a:chOff x="9468584" y="1005878"/>
              <a:chExt cx="540754" cy="359367"/>
            </a:xfrm>
          </p:grpSpPr>
          <p:sp>
            <p:nvSpPr>
              <p:cNvPr id="50" name="Volný tvar: obrazec 49">
                <a:extLst>
                  <a:ext uri="{FF2B5EF4-FFF2-40B4-BE49-F238E27FC236}">
                    <a16:creationId xmlns:a16="http://schemas.microsoft.com/office/drawing/2014/main" id="{260A9AC7-FB31-4E45-978E-737FE8FA8457}"/>
                  </a:ext>
                </a:extLst>
              </p:cNvPr>
              <p:cNvSpPr/>
              <p:nvPr/>
            </p:nvSpPr>
            <p:spPr>
              <a:xfrm>
                <a:off x="9468584" y="1236988"/>
                <a:ext cx="519768" cy="106260"/>
              </a:xfrm>
              <a:custGeom>
                <a:avLst/>
                <a:gdLst>
                  <a:gd name="connsiteX0" fmla="*/ 338839 w 338839"/>
                  <a:gd name="connsiteY0" fmla="*/ 0 h 64997"/>
                  <a:gd name="connsiteX1" fmla="*/ 190307 w 338839"/>
                  <a:gd name="connsiteY1" fmla="*/ 64983 h 64997"/>
                  <a:gd name="connsiteX2" fmla="*/ 0 w 338839"/>
                  <a:gd name="connsiteY2" fmla="*/ 4642 h 64997"/>
                </a:gdLst>
                <a:ahLst/>
                <a:cxnLst>
                  <a:cxn ang="0">
                    <a:pos x="connsiteX0" y="connsiteY0"/>
                  </a:cxn>
                  <a:cxn ang="0">
                    <a:pos x="connsiteX1" y="connsiteY1"/>
                  </a:cxn>
                  <a:cxn ang="0">
                    <a:pos x="connsiteX2" y="connsiteY2"/>
                  </a:cxn>
                </a:cxnLst>
                <a:rect l="l" t="t" r="r" b="b"/>
                <a:pathLst>
                  <a:path w="338839" h="64997">
                    <a:moveTo>
                      <a:pt x="338839" y="0"/>
                    </a:moveTo>
                    <a:cubicBezTo>
                      <a:pt x="292809" y="32104"/>
                      <a:pt x="246780" y="64209"/>
                      <a:pt x="190307" y="64983"/>
                    </a:cubicBezTo>
                    <a:cubicBezTo>
                      <a:pt x="133834" y="65757"/>
                      <a:pt x="66917" y="35199"/>
                      <a:pt x="0" y="4642"/>
                    </a:cubicBezTo>
                  </a:path>
                </a:pathLst>
              </a:custGeom>
              <a:noFill/>
              <a:ln w="76200">
                <a:solidFill>
                  <a:srgbClr val="47AFAF"/>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ovéPole 50">
                <a:extLst>
                  <a:ext uri="{FF2B5EF4-FFF2-40B4-BE49-F238E27FC236}">
                    <a16:creationId xmlns:a16="http://schemas.microsoft.com/office/drawing/2014/main" id="{9F712454-F72B-4CD3-BFFF-7354A757C678}"/>
                  </a:ext>
                </a:extLst>
              </p:cNvPr>
              <p:cNvSpPr txBox="1"/>
              <p:nvPr/>
            </p:nvSpPr>
            <p:spPr>
              <a:xfrm>
                <a:off x="9553764" y="1005878"/>
                <a:ext cx="455574" cy="359367"/>
              </a:xfrm>
              <a:prstGeom prst="rect">
                <a:avLst/>
              </a:prstGeom>
              <a:noFill/>
            </p:spPr>
            <p:txBody>
              <a:bodyPr wrap="square" rtlCol="0">
                <a:spAutoFit/>
              </a:bodyPr>
              <a:lstStyle/>
              <a:p>
                <a:r>
                  <a:rPr lang="cs-CZ" sz="1400" dirty="0">
                    <a:solidFill>
                      <a:schemeClr val="bg1"/>
                    </a:solidFill>
                  </a:rPr>
                  <a:t>ACE2</a:t>
                </a:r>
                <a:endParaRPr lang="en-US" sz="1400" dirty="0">
                  <a:solidFill>
                    <a:schemeClr val="bg1"/>
                  </a:solidFill>
                </a:endParaRPr>
              </a:p>
            </p:txBody>
          </p:sp>
        </p:grpSp>
      </p:grpSp>
      <p:sp>
        <p:nvSpPr>
          <p:cNvPr id="1043" name="Obdélník 1042">
            <a:extLst>
              <a:ext uri="{FF2B5EF4-FFF2-40B4-BE49-F238E27FC236}">
                <a16:creationId xmlns:a16="http://schemas.microsoft.com/office/drawing/2014/main" id="{D2D8E7B7-A0DF-4D19-90CD-E8E214C72923}"/>
              </a:ext>
            </a:extLst>
          </p:cNvPr>
          <p:cNvSpPr/>
          <p:nvPr/>
        </p:nvSpPr>
        <p:spPr>
          <a:xfrm>
            <a:off x="5490256" y="3974264"/>
            <a:ext cx="1328508" cy="475656"/>
          </a:xfrm>
          <a:prstGeom prst="rect">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bdélník 62">
            <a:extLst>
              <a:ext uri="{FF2B5EF4-FFF2-40B4-BE49-F238E27FC236}">
                <a16:creationId xmlns:a16="http://schemas.microsoft.com/office/drawing/2014/main" id="{139E056B-5565-4203-A995-81B0FDF494D0}"/>
              </a:ext>
            </a:extLst>
          </p:cNvPr>
          <p:cNvSpPr/>
          <p:nvPr/>
        </p:nvSpPr>
        <p:spPr>
          <a:xfrm>
            <a:off x="5412240" y="5616807"/>
            <a:ext cx="1328508" cy="344805"/>
          </a:xfrm>
          <a:prstGeom prst="rect">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Přímá spojnice se šipkou 63">
            <a:extLst>
              <a:ext uri="{FF2B5EF4-FFF2-40B4-BE49-F238E27FC236}">
                <a16:creationId xmlns:a16="http://schemas.microsoft.com/office/drawing/2014/main" id="{150479CE-E249-496A-8445-DFD12F762F86}"/>
              </a:ext>
            </a:extLst>
          </p:cNvPr>
          <p:cNvCxnSpPr>
            <a:cxnSpLocks/>
          </p:cNvCxnSpPr>
          <p:nvPr/>
        </p:nvCxnSpPr>
        <p:spPr>
          <a:xfrm>
            <a:off x="6402758" y="3974264"/>
            <a:ext cx="0" cy="527367"/>
          </a:xfrm>
          <a:prstGeom prst="straightConnector1">
            <a:avLst/>
          </a:prstGeom>
          <a:ln w="28575">
            <a:solidFill>
              <a:srgbClr val="47AFAF"/>
            </a:solidFill>
            <a:tailEnd type="triangle"/>
          </a:ln>
        </p:spPr>
        <p:style>
          <a:lnRef idx="1">
            <a:schemeClr val="accent1"/>
          </a:lnRef>
          <a:fillRef idx="0">
            <a:schemeClr val="accent1"/>
          </a:fillRef>
          <a:effectRef idx="0">
            <a:schemeClr val="accent1"/>
          </a:effectRef>
          <a:fontRef idx="minor">
            <a:schemeClr val="tx1"/>
          </a:fontRef>
        </p:style>
      </p:cxnSp>
      <p:cxnSp>
        <p:nvCxnSpPr>
          <p:cNvPr id="66" name="Přímá spojnice se šipkou 65">
            <a:extLst>
              <a:ext uri="{FF2B5EF4-FFF2-40B4-BE49-F238E27FC236}">
                <a16:creationId xmlns:a16="http://schemas.microsoft.com/office/drawing/2014/main" id="{7E514F86-EBDC-4B86-9DAA-D10CFE9578AE}"/>
              </a:ext>
            </a:extLst>
          </p:cNvPr>
          <p:cNvCxnSpPr>
            <a:cxnSpLocks/>
          </p:cNvCxnSpPr>
          <p:nvPr/>
        </p:nvCxnSpPr>
        <p:spPr>
          <a:xfrm>
            <a:off x="5756799" y="3974264"/>
            <a:ext cx="0" cy="527367"/>
          </a:xfrm>
          <a:prstGeom prst="straightConnector1">
            <a:avLst/>
          </a:prstGeom>
          <a:ln w="12700">
            <a:solidFill>
              <a:srgbClr val="47AFAF"/>
            </a:solidFill>
            <a:tailEnd type="triangle"/>
          </a:ln>
        </p:spPr>
        <p:style>
          <a:lnRef idx="1">
            <a:schemeClr val="accent1"/>
          </a:lnRef>
          <a:fillRef idx="0">
            <a:schemeClr val="accent1"/>
          </a:fillRef>
          <a:effectRef idx="0">
            <a:schemeClr val="accent1"/>
          </a:effectRef>
          <a:fontRef idx="minor">
            <a:schemeClr val="tx1"/>
          </a:fontRef>
        </p:style>
      </p:cxnSp>
      <p:cxnSp>
        <p:nvCxnSpPr>
          <p:cNvPr id="67" name="Přímá spojnice se šipkou 66">
            <a:extLst>
              <a:ext uri="{FF2B5EF4-FFF2-40B4-BE49-F238E27FC236}">
                <a16:creationId xmlns:a16="http://schemas.microsoft.com/office/drawing/2014/main" id="{6BCF077A-F3B9-4FEC-8A99-9ED455929466}"/>
              </a:ext>
            </a:extLst>
          </p:cNvPr>
          <p:cNvCxnSpPr>
            <a:cxnSpLocks/>
            <a:stCxn id="63" idx="0"/>
            <a:endCxn id="63" idx="2"/>
          </p:cNvCxnSpPr>
          <p:nvPr/>
        </p:nvCxnSpPr>
        <p:spPr>
          <a:xfrm>
            <a:off x="6076494" y="5616807"/>
            <a:ext cx="0" cy="344805"/>
          </a:xfrm>
          <a:prstGeom prst="straightConnector1">
            <a:avLst/>
          </a:prstGeom>
          <a:ln w="12700">
            <a:solidFill>
              <a:srgbClr val="47AFAF"/>
            </a:solidFill>
            <a:tailEnd type="triangle"/>
          </a:ln>
        </p:spPr>
        <p:style>
          <a:lnRef idx="1">
            <a:schemeClr val="accent1"/>
          </a:lnRef>
          <a:fillRef idx="0">
            <a:schemeClr val="accent1"/>
          </a:fillRef>
          <a:effectRef idx="0">
            <a:schemeClr val="accent1"/>
          </a:effectRef>
          <a:fontRef idx="minor">
            <a:schemeClr val="tx1"/>
          </a:fontRef>
        </p:style>
      </p:cxnSp>
      <p:sp>
        <p:nvSpPr>
          <p:cNvPr id="52" name="TextovéPole 51">
            <a:extLst>
              <a:ext uri="{FF2B5EF4-FFF2-40B4-BE49-F238E27FC236}">
                <a16:creationId xmlns:a16="http://schemas.microsoft.com/office/drawing/2014/main" id="{A89E268F-E392-4681-B2AC-DB3208FE08C7}"/>
              </a:ext>
            </a:extLst>
          </p:cNvPr>
          <p:cNvSpPr txBox="1"/>
          <p:nvPr/>
        </p:nvSpPr>
        <p:spPr>
          <a:xfrm>
            <a:off x="7431185" y="2480740"/>
            <a:ext cx="1194248" cy="461665"/>
          </a:xfrm>
          <a:prstGeom prst="rect">
            <a:avLst/>
          </a:prstGeom>
          <a:solidFill>
            <a:srgbClr val="F9DFCB"/>
          </a:solidFill>
        </p:spPr>
        <p:txBody>
          <a:bodyPr wrap="square" rtlCol="0">
            <a:spAutoFit/>
          </a:bodyPr>
          <a:lstStyle/>
          <a:p>
            <a:pPr algn="ctr"/>
            <a:r>
              <a:rPr lang="cs-CZ" sz="1200" dirty="0"/>
              <a:t>Angiotensin II</a:t>
            </a:r>
          </a:p>
          <a:p>
            <a:pPr algn="ctr"/>
            <a:r>
              <a:rPr lang="cs-CZ" sz="1200" dirty="0"/>
              <a:t>(</a:t>
            </a:r>
            <a:r>
              <a:rPr lang="cs-CZ" sz="1200" dirty="0" err="1"/>
              <a:t>Ang</a:t>
            </a:r>
            <a:r>
              <a:rPr lang="cs-CZ" sz="1200" dirty="0"/>
              <a:t> 1-8)</a:t>
            </a:r>
          </a:p>
        </p:txBody>
      </p:sp>
      <p:sp>
        <p:nvSpPr>
          <p:cNvPr id="3" name="Šipka: dolů 2">
            <a:extLst>
              <a:ext uri="{FF2B5EF4-FFF2-40B4-BE49-F238E27FC236}">
                <a16:creationId xmlns:a16="http://schemas.microsoft.com/office/drawing/2014/main" id="{930BF83F-1EE3-416B-8DD1-5C58CDA8328B}"/>
              </a:ext>
            </a:extLst>
          </p:cNvPr>
          <p:cNvSpPr/>
          <p:nvPr/>
        </p:nvSpPr>
        <p:spPr>
          <a:xfrm rot="955931">
            <a:off x="5846607" y="1755585"/>
            <a:ext cx="245287" cy="1691280"/>
          </a:xfrm>
          <a:prstGeom prst="downArrow">
            <a:avLst/>
          </a:prstGeom>
          <a:solidFill>
            <a:srgbClr val="0095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Šipka: dolů 53">
            <a:extLst>
              <a:ext uri="{FF2B5EF4-FFF2-40B4-BE49-F238E27FC236}">
                <a16:creationId xmlns:a16="http://schemas.microsoft.com/office/drawing/2014/main" id="{7B3BC148-CB49-44BA-9426-6ABCDF4AA3F1}"/>
              </a:ext>
            </a:extLst>
          </p:cNvPr>
          <p:cNvSpPr/>
          <p:nvPr/>
        </p:nvSpPr>
        <p:spPr>
          <a:xfrm>
            <a:off x="6287987" y="2839717"/>
            <a:ext cx="204493" cy="562448"/>
          </a:xfrm>
          <a:prstGeom prst="downArrow">
            <a:avLst/>
          </a:prstGeom>
          <a:solidFill>
            <a:srgbClr val="0095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Šipka: dolů 55">
            <a:extLst>
              <a:ext uri="{FF2B5EF4-FFF2-40B4-BE49-F238E27FC236}">
                <a16:creationId xmlns:a16="http://schemas.microsoft.com/office/drawing/2014/main" id="{9CD11609-71B1-4EEB-9EFE-B7C27686B127}"/>
              </a:ext>
            </a:extLst>
          </p:cNvPr>
          <p:cNvSpPr/>
          <p:nvPr/>
        </p:nvSpPr>
        <p:spPr>
          <a:xfrm>
            <a:off x="6365631" y="3974265"/>
            <a:ext cx="122279" cy="542664"/>
          </a:xfrm>
          <a:prstGeom prst="downArrow">
            <a:avLst/>
          </a:prstGeom>
          <a:solidFill>
            <a:srgbClr val="0095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Šipka: dolů 57">
            <a:extLst>
              <a:ext uri="{FF2B5EF4-FFF2-40B4-BE49-F238E27FC236}">
                <a16:creationId xmlns:a16="http://schemas.microsoft.com/office/drawing/2014/main" id="{CA1B8420-BE2F-42EC-8717-D219FE482FA3}"/>
              </a:ext>
            </a:extLst>
          </p:cNvPr>
          <p:cNvSpPr/>
          <p:nvPr/>
        </p:nvSpPr>
        <p:spPr>
          <a:xfrm>
            <a:off x="5993842" y="5614881"/>
            <a:ext cx="184898" cy="358200"/>
          </a:xfrm>
          <a:prstGeom prst="downArrow">
            <a:avLst/>
          </a:prstGeom>
          <a:solidFill>
            <a:srgbClr val="0095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ovéPole 5">
            <a:extLst>
              <a:ext uri="{FF2B5EF4-FFF2-40B4-BE49-F238E27FC236}">
                <a16:creationId xmlns:a16="http://schemas.microsoft.com/office/drawing/2014/main" id="{44798819-B269-4CC8-AF62-65170B9855D9}"/>
              </a:ext>
            </a:extLst>
          </p:cNvPr>
          <p:cNvSpPr txBox="1"/>
          <p:nvPr/>
        </p:nvSpPr>
        <p:spPr>
          <a:xfrm>
            <a:off x="9716757" y="344436"/>
            <a:ext cx="2047612" cy="369332"/>
          </a:xfrm>
          <a:prstGeom prst="rect">
            <a:avLst/>
          </a:prstGeom>
          <a:solidFill>
            <a:srgbClr val="FFFF00"/>
          </a:solidFill>
        </p:spPr>
        <p:txBody>
          <a:bodyPr wrap="none" rtlCol="0">
            <a:spAutoFit/>
          </a:bodyPr>
          <a:lstStyle/>
          <a:p>
            <a:r>
              <a:rPr lang="cs-CZ" dirty="0"/>
              <a:t>In </a:t>
            </a:r>
            <a:r>
              <a:rPr lang="cs-CZ" dirty="0" err="1"/>
              <a:t>inflamatory</a:t>
            </a:r>
            <a:r>
              <a:rPr lang="cs-CZ" dirty="0"/>
              <a:t> </a:t>
            </a:r>
            <a:r>
              <a:rPr lang="cs-CZ" dirty="0" err="1"/>
              <a:t>lungs</a:t>
            </a:r>
            <a:endParaRPr lang="en-US" dirty="0"/>
          </a:p>
        </p:txBody>
      </p:sp>
      <p:sp>
        <p:nvSpPr>
          <p:cNvPr id="53" name="TextovéPole 52">
            <a:extLst>
              <a:ext uri="{FF2B5EF4-FFF2-40B4-BE49-F238E27FC236}">
                <a16:creationId xmlns:a16="http://schemas.microsoft.com/office/drawing/2014/main" id="{26B96006-DC6D-4A67-BC36-D2A3E765D9FA}"/>
              </a:ext>
            </a:extLst>
          </p:cNvPr>
          <p:cNvSpPr txBox="1"/>
          <p:nvPr/>
        </p:nvSpPr>
        <p:spPr>
          <a:xfrm>
            <a:off x="4865196" y="4218913"/>
            <a:ext cx="873039" cy="261610"/>
          </a:xfrm>
          <a:prstGeom prst="rect">
            <a:avLst/>
          </a:prstGeom>
          <a:solidFill>
            <a:srgbClr val="E3E3E3"/>
          </a:solidFill>
        </p:spPr>
        <p:txBody>
          <a:bodyPr wrap="square" rtlCol="0">
            <a:spAutoFit/>
          </a:bodyPr>
          <a:lstStyle/>
          <a:p>
            <a:pPr algn="ctr"/>
            <a:r>
              <a:rPr lang="cs-CZ" sz="1100" dirty="0" err="1"/>
              <a:t>sensitizes</a:t>
            </a:r>
            <a:endParaRPr lang="cs-CZ" sz="1100" dirty="0"/>
          </a:p>
        </p:txBody>
      </p:sp>
      <p:sp>
        <p:nvSpPr>
          <p:cNvPr id="26" name="Obdélník 25">
            <a:extLst>
              <a:ext uri="{FF2B5EF4-FFF2-40B4-BE49-F238E27FC236}">
                <a16:creationId xmlns:a16="http://schemas.microsoft.com/office/drawing/2014/main" id="{EFD72F96-B8F5-45D4-97C0-07A2107D73F0}"/>
              </a:ext>
            </a:extLst>
          </p:cNvPr>
          <p:cNvSpPr/>
          <p:nvPr/>
        </p:nvSpPr>
        <p:spPr>
          <a:xfrm>
            <a:off x="1377436" y="597046"/>
            <a:ext cx="3244806" cy="1277608"/>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bdélník 71">
            <a:extLst>
              <a:ext uri="{FF2B5EF4-FFF2-40B4-BE49-F238E27FC236}">
                <a16:creationId xmlns:a16="http://schemas.microsoft.com/office/drawing/2014/main" id="{1C751E77-0E64-4729-9CE9-528E2562BF47}"/>
              </a:ext>
            </a:extLst>
          </p:cNvPr>
          <p:cNvSpPr/>
          <p:nvPr/>
        </p:nvSpPr>
        <p:spPr>
          <a:xfrm>
            <a:off x="3592078" y="1796892"/>
            <a:ext cx="627128" cy="363446"/>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Ovál 76">
            <a:extLst>
              <a:ext uri="{FF2B5EF4-FFF2-40B4-BE49-F238E27FC236}">
                <a16:creationId xmlns:a16="http://schemas.microsoft.com/office/drawing/2014/main" id="{7C7C8C17-7ABC-4521-8E99-6A338BD72413}"/>
              </a:ext>
            </a:extLst>
          </p:cNvPr>
          <p:cNvSpPr/>
          <p:nvPr/>
        </p:nvSpPr>
        <p:spPr>
          <a:xfrm>
            <a:off x="5456515" y="254126"/>
            <a:ext cx="1284233" cy="674735"/>
          </a:xfrm>
          <a:prstGeom prst="ellipse">
            <a:avLst/>
          </a:prstGeom>
          <a:solidFill>
            <a:schemeClr val="bg1">
              <a:lumMod val="85000"/>
            </a:schemeClr>
          </a:solidFill>
          <a:ln>
            <a:solidFill>
              <a:srgbClr val="E3E3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100" b="1" dirty="0" err="1">
                <a:solidFill>
                  <a:schemeClr val="tx1"/>
                </a:solidFill>
              </a:rPr>
              <a:t>Degradation</a:t>
            </a:r>
            <a:endParaRPr lang="en-US" sz="1100" b="1" dirty="0">
              <a:solidFill>
                <a:schemeClr val="tx1"/>
              </a:solidFill>
            </a:endParaRPr>
          </a:p>
        </p:txBody>
      </p:sp>
      <p:sp>
        <p:nvSpPr>
          <p:cNvPr id="78" name="Šipka: doprava 77">
            <a:extLst>
              <a:ext uri="{FF2B5EF4-FFF2-40B4-BE49-F238E27FC236}">
                <a16:creationId xmlns:a16="http://schemas.microsoft.com/office/drawing/2014/main" id="{5AD78806-C566-459B-B47D-8FD0BBCB6E38}"/>
              </a:ext>
            </a:extLst>
          </p:cNvPr>
          <p:cNvSpPr/>
          <p:nvPr/>
        </p:nvSpPr>
        <p:spPr>
          <a:xfrm rot="17348909">
            <a:off x="4613895" y="1716693"/>
            <a:ext cx="1846269" cy="171732"/>
          </a:xfrm>
          <a:prstGeom prst="rightArrow">
            <a:avLst/>
          </a:prstGeom>
          <a:solidFill>
            <a:srgbClr val="0095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Šipka: doprava 78">
            <a:extLst>
              <a:ext uri="{FF2B5EF4-FFF2-40B4-BE49-F238E27FC236}">
                <a16:creationId xmlns:a16="http://schemas.microsoft.com/office/drawing/2014/main" id="{A54213E9-1F11-4B8E-883C-CF3C2EC52EE0}"/>
              </a:ext>
            </a:extLst>
          </p:cNvPr>
          <p:cNvSpPr/>
          <p:nvPr/>
        </p:nvSpPr>
        <p:spPr>
          <a:xfrm rot="5217909">
            <a:off x="4259916" y="1836840"/>
            <a:ext cx="1366516" cy="178543"/>
          </a:xfrm>
          <a:prstGeom prst="rightArrow">
            <a:avLst/>
          </a:prstGeom>
          <a:solidFill>
            <a:srgbClr val="0095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ál 79">
            <a:extLst>
              <a:ext uri="{FF2B5EF4-FFF2-40B4-BE49-F238E27FC236}">
                <a16:creationId xmlns:a16="http://schemas.microsoft.com/office/drawing/2014/main" id="{83A639F4-773B-41F7-8CBC-1AA6503F78BF}"/>
              </a:ext>
            </a:extLst>
          </p:cNvPr>
          <p:cNvSpPr/>
          <p:nvPr/>
        </p:nvSpPr>
        <p:spPr>
          <a:xfrm>
            <a:off x="4219206" y="715132"/>
            <a:ext cx="1284233" cy="674735"/>
          </a:xfrm>
          <a:prstGeom prst="ellipse">
            <a:avLst/>
          </a:prstGeom>
          <a:solidFill>
            <a:schemeClr val="accent4">
              <a:lumMod val="40000"/>
              <a:lumOff val="60000"/>
            </a:schemeClr>
          </a:solidFill>
          <a:ln>
            <a:solidFill>
              <a:srgbClr val="E3E3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solidFill>
                <a:schemeClr val="tx1"/>
              </a:solidFill>
            </a:endParaRPr>
          </a:p>
        </p:txBody>
      </p:sp>
      <p:sp>
        <p:nvSpPr>
          <p:cNvPr id="81" name="TextovéPole 80">
            <a:extLst>
              <a:ext uri="{FF2B5EF4-FFF2-40B4-BE49-F238E27FC236}">
                <a16:creationId xmlns:a16="http://schemas.microsoft.com/office/drawing/2014/main" id="{E5BEA1C0-02EC-4009-8793-C97EF9418E0D}"/>
              </a:ext>
            </a:extLst>
          </p:cNvPr>
          <p:cNvSpPr txBox="1"/>
          <p:nvPr/>
        </p:nvSpPr>
        <p:spPr>
          <a:xfrm>
            <a:off x="4338013" y="833606"/>
            <a:ext cx="1063112" cy="430887"/>
          </a:xfrm>
          <a:prstGeom prst="rect">
            <a:avLst/>
          </a:prstGeom>
          <a:noFill/>
        </p:spPr>
        <p:txBody>
          <a:bodyPr wrap="none" rtlCol="0">
            <a:spAutoFit/>
          </a:bodyPr>
          <a:lstStyle/>
          <a:p>
            <a:r>
              <a:rPr lang="cs-CZ" sz="1100" b="1" dirty="0" err="1"/>
              <a:t>Kalikrein</a:t>
            </a:r>
            <a:r>
              <a:rPr lang="cs-CZ" sz="1100" b="1" dirty="0"/>
              <a:t>-kinin </a:t>
            </a:r>
          </a:p>
          <a:p>
            <a:pPr algn="ctr"/>
            <a:r>
              <a:rPr lang="cs-CZ" sz="1100" b="1" dirty="0" err="1"/>
              <a:t>system</a:t>
            </a:r>
            <a:endParaRPr lang="en-US" sz="1100" b="1" dirty="0"/>
          </a:p>
        </p:txBody>
      </p:sp>
      <p:sp>
        <p:nvSpPr>
          <p:cNvPr id="82" name="Ovál 81">
            <a:extLst>
              <a:ext uri="{FF2B5EF4-FFF2-40B4-BE49-F238E27FC236}">
                <a16:creationId xmlns:a16="http://schemas.microsoft.com/office/drawing/2014/main" id="{00C14BB3-FA60-4989-BC7B-25F48360D9C8}"/>
              </a:ext>
            </a:extLst>
          </p:cNvPr>
          <p:cNvSpPr/>
          <p:nvPr/>
        </p:nvSpPr>
        <p:spPr>
          <a:xfrm>
            <a:off x="5202314" y="1574121"/>
            <a:ext cx="634006" cy="36309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cs-CZ" sz="1200" dirty="0"/>
              <a:t>ACE</a:t>
            </a:r>
            <a:endParaRPr lang="en-US" sz="1200" dirty="0"/>
          </a:p>
        </p:txBody>
      </p:sp>
      <p:sp>
        <p:nvSpPr>
          <p:cNvPr id="83" name="Ovál 82">
            <a:extLst>
              <a:ext uri="{FF2B5EF4-FFF2-40B4-BE49-F238E27FC236}">
                <a16:creationId xmlns:a16="http://schemas.microsoft.com/office/drawing/2014/main" id="{198C9026-EFC4-4C86-A463-12A906DFA637}"/>
              </a:ext>
            </a:extLst>
          </p:cNvPr>
          <p:cNvSpPr/>
          <p:nvPr/>
        </p:nvSpPr>
        <p:spPr>
          <a:xfrm>
            <a:off x="4451742" y="2598207"/>
            <a:ext cx="1172321" cy="674735"/>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100" b="1" dirty="0"/>
              <a:t>Bradykinin</a:t>
            </a:r>
            <a:endParaRPr lang="en-US" sz="1100" b="1" dirty="0"/>
          </a:p>
        </p:txBody>
      </p:sp>
      <p:sp>
        <p:nvSpPr>
          <p:cNvPr id="84" name="Obdélník 83">
            <a:extLst>
              <a:ext uri="{FF2B5EF4-FFF2-40B4-BE49-F238E27FC236}">
                <a16:creationId xmlns:a16="http://schemas.microsoft.com/office/drawing/2014/main" id="{180F07A5-093C-4F73-9EAD-40C604FC23C2}"/>
              </a:ext>
            </a:extLst>
          </p:cNvPr>
          <p:cNvSpPr/>
          <p:nvPr/>
        </p:nvSpPr>
        <p:spPr>
          <a:xfrm rot="21110366">
            <a:off x="4321352" y="3847907"/>
            <a:ext cx="686269" cy="830997"/>
          </a:xfrm>
          <a:prstGeom prst="rect">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Vývojový diagram: uložená data 8">
            <a:extLst>
              <a:ext uri="{FF2B5EF4-FFF2-40B4-BE49-F238E27FC236}">
                <a16:creationId xmlns:a16="http://schemas.microsoft.com/office/drawing/2014/main" id="{2700A164-BC6A-4C4F-838B-BFFEE25CC6CF}"/>
              </a:ext>
            </a:extLst>
          </p:cNvPr>
          <p:cNvSpPr/>
          <p:nvPr/>
        </p:nvSpPr>
        <p:spPr>
          <a:xfrm rot="16200000">
            <a:off x="4724636" y="3075775"/>
            <a:ext cx="670885" cy="873038"/>
          </a:xfrm>
          <a:prstGeom prst="flowChartOnlineStorag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ovéPole 44">
            <a:extLst>
              <a:ext uri="{FF2B5EF4-FFF2-40B4-BE49-F238E27FC236}">
                <a16:creationId xmlns:a16="http://schemas.microsoft.com/office/drawing/2014/main" id="{B6CA8FC0-6312-4EAE-B7EA-2082BF25A9A3}"/>
              </a:ext>
            </a:extLst>
          </p:cNvPr>
          <p:cNvSpPr txBox="1"/>
          <p:nvPr/>
        </p:nvSpPr>
        <p:spPr>
          <a:xfrm>
            <a:off x="4692977" y="3339951"/>
            <a:ext cx="797279" cy="430887"/>
          </a:xfrm>
          <a:prstGeom prst="rect">
            <a:avLst/>
          </a:prstGeom>
          <a:solidFill>
            <a:srgbClr val="FF0000"/>
          </a:solidFill>
        </p:spPr>
        <p:txBody>
          <a:bodyPr wrap="square" rtlCol="0">
            <a:spAutoFit/>
          </a:bodyPr>
          <a:lstStyle/>
          <a:p>
            <a:pPr algn="ctr"/>
            <a:r>
              <a:rPr lang="cs-CZ" sz="1100" dirty="0">
                <a:solidFill>
                  <a:schemeClr val="bg1"/>
                </a:solidFill>
              </a:rPr>
              <a:t>Bradykinin </a:t>
            </a:r>
            <a:r>
              <a:rPr lang="cs-CZ" sz="1100" dirty="0" err="1">
                <a:solidFill>
                  <a:schemeClr val="bg1"/>
                </a:solidFill>
              </a:rPr>
              <a:t>receptors</a:t>
            </a:r>
            <a:endParaRPr lang="cs-CZ" sz="1100" dirty="0">
              <a:solidFill>
                <a:schemeClr val="bg1"/>
              </a:solidFill>
            </a:endParaRPr>
          </a:p>
        </p:txBody>
      </p:sp>
      <p:sp>
        <p:nvSpPr>
          <p:cNvPr id="55" name="Šipka: dolů 54">
            <a:extLst>
              <a:ext uri="{FF2B5EF4-FFF2-40B4-BE49-F238E27FC236}">
                <a16:creationId xmlns:a16="http://schemas.microsoft.com/office/drawing/2014/main" id="{52F492D5-058E-48F3-A0CE-6D0874D67CC7}"/>
              </a:ext>
            </a:extLst>
          </p:cNvPr>
          <p:cNvSpPr/>
          <p:nvPr/>
        </p:nvSpPr>
        <p:spPr>
          <a:xfrm>
            <a:off x="5678503" y="3974264"/>
            <a:ext cx="204493" cy="562448"/>
          </a:xfrm>
          <a:prstGeom prst="downArrow">
            <a:avLst/>
          </a:prstGeom>
          <a:solidFill>
            <a:srgbClr val="0095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Šipka: zahnutá doleva 16">
            <a:extLst>
              <a:ext uri="{FF2B5EF4-FFF2-40B4-BE49-F238E27FC236}">
                <a16:creationId xmlns:a16="http://schemas.microsoft.com/office/drawing/2014/main" id="{A18F16A3-EC51-4DB1-AE86-6384B7EFAB00}"/>
              </a:ext>
            </a:extLst>
          </p:cNvPr>
          <p:cNvSpPr/>
          <p:nvPr/>
        </p:nvSpPr>
        <p:spPr>
          <a:xfrm rot="6140503">
            <a:off x="5108511" y="3787534"/>
            <a:ext cx="402474" cy="620177"/>
          </a:xfrm>
          <a:prstGeom prst="curvedLeftArrow">
            <a:avLst/>
          </a:prstGeom>
          <a:solidFill>
            <a:srgbClr val="0095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 name="Ovál 84">
            <a:extLst>
              <a:ext uri="{FF2B5EF4-FFF2-40B4-BE49-F238E27FC236}">
                <a16:creationId xmlns:a16="http://schemas.microsoft.com/office/drawing/2014/main" id="{EC67488E-C149-48D1-B913-CB2906E5F6C3}"/>
              </a:ext>
            </a:extLst>
          </p:cNvPr>
          <p:cNvSpPr/>
          <p:nvPr/>
        </p:nvSpPr>
        <p:spPr>
          <a:xfrm>
            <a:off x="6398519" y="2107302"/>
            <a:ext cx="599351" cy="276999"/>
          </a:xfrm>
          <a:prstGeom prst="ellipse">
            <a:avLst/>
          </a:prstGeom>
          <a:solidFill>
            <a:srgbClr val="D96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100" dirty="0"/>
              <a:t>ACE</a:t>
            </a:r>
            <a:endParaRPr lang="en-US" sz="1100" dirty="0"/>
          </a:p>
        </p:txBody>
      </p:sp>
      <p:cxnSp>
        <p:nvCxnSpPr>
          <p:cNvPr id="86" name="Přímá spojnice se šipkou 85">
            <a:extLst>
              <a:ext uri="{FF2B5EF4-FFF2-40B4-BE49-F238E27FC236}">
                <a16:creationId xmlns:a16="http://schemas.microsoft.com/office/drawing/2014/main" id="{9B3DAC55-333E-4EF5-8B64-9C26FB31B36E}"/>
              </a:ext>
            </a:extLst>
          </p:cNvPr>
          <p:cNvCxnSpPr/>
          <p:nvPr/>
        </p:nvCxnSpPr>
        <p:spPr>
          <a:xfrm>
            <a:off x="6382235" y="1857147"/>
            <a:ext cx="0" cy="70038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234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500"/>
                                        <p:tgtEl>
                                          <p:spTgt spid="7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fade">
                                      <p:cBhvr>
                                        <p:cTn id="10" dur="500"/>
                                        <p:tgtEl>
                                          <p:spTgt spid="7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9"/>
                                        </p:tgtEl>
                                        <p:attrNameLst>
                                          <p:attrName>style.visibility</p:attrName>
                                        </p:attrNameLst>
                                      </p:cBhvr>
                                      <p:to>
                                        <p:strVal val="visible"/>
                                      </p:to>
                                    </p:set>
                                    <p:animEffect transition="in" filter="fade">
                                      <p:cBhvr>
                                        <p:cTn id="13" dur="500"/>
                                        <p:tgtEl>
                                          <p:spTgt spid="7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0"/>
                                        </p:tgtEl>
                                        <p:attrNameLst>
                                          <p:attrName>style.visibility</p:attrName>
                                        </p:attrNameLst>
                                      </p:cBhvr>
                                      <p:to>
                                        <p:strVal val="visible"/>
                                      </p:to>
                                    </p:set>
                                    <p:animEffect transition="in" filter="fade">
                                      <p:cBhvr>
                                        <p:cTn id="16" dur="500"/>
                                        <p:tgtEl>
                                          <p:spTgt spid="8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1"/>
                                        </p:tgtEl>
                                        <p:attrNameLst>
                                          <p:attrName>style.visibility</p:attrName>
                                        </p:attrNameLst>
                                      </p:cBhvr>
                                      <p:to>
                                        <p:strVal val="visible"/>
                                      </p:to>
                                    </p:set>
                                    <p:animEffect transition="in" filter="fade">
                                      <p:cBhvr>
                                        <p:cTn id="19" dur="500"/>
                                        <p:tgtEl>
                                          <p:spTgt spid="8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2"/>
                                        </p:tgtEl>
                                        <p:attrNameLst>
                                          <p:attrName>style.visibility</p:attrName>
                                        </p:attrNameLst>
                                      </p:cBhvr>
                                      <p:to>
                                        <p:strVal val="visible"/>
                                      </p:to>
                                    </p:set>
                                    <p:animEffect transition="in" filter="fade">
                                      <p:cBhvr>
                                        <p:cTn id="22" dur="500"/>
                                        <p:tgtEl>
                                          <p:spTgt spid="8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3"/>
                                        </p:tgtEl>
                                        <p:attrNameLst>
                                          <p:attrName>style.visibility</p:attrName>
                                        </p:attrNameLst>
                                      </p:cBhvr>
                                      <p:to>
                                        <p:strVal val="visible"/>
                                      </p:to>
                                    </p:set>
                                    <p:animEffect transition="in" filter="fade">
                                      <p:cBhvr>
                                        <p:cTn id="25"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8" grpId="0" animBg="1"/>
      <p:bldP spid="79" grpId="0" animBg="1"/>
      <p:bldP spid="80" grpId="0" animBg="1"/>
      <p:bldP spid="81" grpId="0"/>
      <p:bldP spid="82" grpId="0" animBg="1"/>
      <p:bldP spid="8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AA830DD-0B7A-43B7-A294-4A479B3D8C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5355" y="16715"/>
            <a:ext cx="8251268" cy="6693841"/>
          </a:xfrm>
          <a:prstGeom prst="rect">
            <a:avLst/>
          </a:prstGeom>
          <a:noFill/>
          <a:extLst>
            <a:ext uri="{909E8E84-426E-40DD-AFC4-6F175D3DCCD1}">
              <a14:hiddenFill xmlns:a14="http://schemas.microsoft.com/office/drawing/2010/main">
                <a:solidFill>
                  <a:srgbClr val="FFFFFF"/>
                </a:solidFill>
              </a14:hiddenFill>
            </a:ext>
          </a:extLst>
        </p:spPr>
      </p:pic>
      <p:sp>
        <p:nvSpPr>
          <p:cNvPr id="5" name="Ovál 4">
            <a:extLst>
              <a:ext uri="{FF2B5EF4-FFF2-40B4-BE49-F238E27FC236}">
                <a16:creationId xmlns:a16="http://schemas.microsoft.com/office/drawing/2014/main" id="{A9780EE6-02BF-417F-82A7-9A9C5D45E9A7}"/>
              </a:ext>
            </a:extLst>
          </p:cNvPr>
          <p:cNvSpPr/>
          <p:nvPr/>
        </p:nvSpPr>
        <p:spPr>
          <a:xfrm>
            <a:off x="7135148" y="166212"/>
            <a:ext cx="1836892" cy="943249"/>
          </a:xfrm>
          <a:prstGeom prst="ellipse">
            <a:avLst/>
          </a:prstGeom>
          <a:solidFill>
            <a:srgbClr val="CCE2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ovéPole 3">
            <a:extLst>
              <a:ext uri="{FF2B5EF4-FFF2-40B4-BE49-F238E27FC236}">
                <a16:creationId xmlns:a16="http://schemas.microsoft.com/office/drawing/2014/main" id="{69816117-6FB5-4C80-B582-90622CB171F0}"/>
              </a:ext>
            </a:extLst>
          </p:cNvPr>
          <p:cNvSpPr txBox="1"/>
          <p:nvPr/>
        </p:nvSpPr>
        <p:spPr>
          <a:xfrm>
            <a:off x="7539238" y="344436"/>
            <a:ext cx="1086195" cy="646331"/>
          </a:xfrm>
          <a:prstGeom prst="rect">
            <a:avLst/>
          </a:prstGeom>
          <a:solidFill>
            <a:srgbClr val="CCE2F8"/>
          </a:solidFill>
        </p:spPr>
        <p:txBody>
          <a:bodyPr wrap="none" rtlCol="0">
            <a:spAutoFit/>
          </a:bodyPr>
          <a:lstStyle/>
          <a:p>
            <a:pPr algn="ctr"/>
            <a:r>
              <a:rPr lang="cs-CZ" sz="1200" dirty="0"/>
              <a:t>Poškození plic </a:t>
            </a:r>
          </a:p>
          <a:p>
            <a:pPr algn="ctr"/>
            <a:r>
              <a:rPr lang="cs-CZ" sz="1200" dirty="0"/>
              <a:t>např. infekcí,</a:t>
            </a:r>
          </a:p>
          <a:p>
            <a:pPr algn="ctr"/>
            <a:r>
              <a:rPr lang="cs-CZ" sz="1200" dirty="0"/>
              <a:t>Sepse</a:t>
            </a:r>
            <a:endParaRPr lang="en-US" sz="1200" dirty="0"/>
          </a:p>
        </p:txBody>
      </p:sp>
      <p:sp>
        <p:nvSpPr>
          <p:cNvPr id="7" name="TextovéPole 6">
            <a:extLst>
              <a:ext uri="{FF2B5EF4-FFF2-40B4-BE49-F238E27FC236}">
                <a16:creationId xmlns:a16="http://schemas.microsoft.com/office/drawing/2014/main" id="{DD04B1A0-CA56-43C3-94D7-BCA3D8B59212}"/>
              </a:ext>
            </a:extLst>
          </p:cNvPr>
          <p:cNvSpPr txBox="1"/>
          <p:nvPr/>
        </p:nvSpPr>
        <p:spPr>
          <a:xfrm>
            <a:off x="7321268" y="4526464"/>
            <a:ext cx="1399922" cy="1015663"/>
          </a:xfrm>
          <a:prstGeom prst="rect">
            <a:avLst/>
          </a:prstGeom>
          <a:solidFill>
            <a:srgbClr val="F9DFCB"/>
          </a:solidFill>
        </p:spPr>
        <p:txBody>
          <a:bodyPr wrap="square" rtlCol="0">
            <a:spAutoFit/>
          </a:bodyPr>
          <a:lstStyle/>
          <a:p>
            <a:pPr algn="ctr"/>
            <a:r>
              <a:rPr lang="cs-CZ" sz="1200" dirty="0" err="1"/>
              <a:t>prooxidační</a:t>
            </a:r>
            <a:r>
              <a:rPr lang="cs-CZ" sz="1200" dirty="0"/>
              <a:t>, prozánětlivý, vazokonstrikce, prosakování cév, </a:t>
            </a:r>
            <a:r>
              <a:rPr lang="cs-CZ" sz="1200" dirty="0" err="1"/>
              <a:t>profibrotický</a:t>
            </a:r>
            <a:endParaRPr lang="cs-CZ" sz="1200" dirty="0"/>
          </a:p>
        </p:txBody>
      </p:sp>
      <p:sp>
        <p:nvSpPr>
          <p:cNvPr id="10" name="TextovéPole 9">
            <a:extLst>
              <a:ext uri="{FF2B5EF4-FFF2-40B4-BE49-F238E27FC236}">
                <a16:creationId xmlns:a16="http://schemas.microsoft.com/office/drawing/2014/main" id="{6A472FD8-B53E-4910-A3B9-092940818217}"/>
              </a:ext>
            </a:extLst>
          </p:cNvPr>
          <p:cNvSpPr txBox="1"/>
          <p:nvPr/>
        </p:nvSpPr>
        <p:spPr>
          <a:xfrm>
            <a:off x="7293541" y="4551296"/>
            <a:ext cx="1399922" cy="1015663"/>
          </a:xfrm>
          <a:prstGeom prst="rect">
            <a:avLst/>
          </a:prstGeom>
          <a:solidFill>
            <a:srgbClr val="F9DFCB"/>
          </a:solidFill>
        </p:spPr>
        <p:txBody>
          <a:bodyPr wrap="square" rtlCol="0">
            <a:spAutoFit/>
          </a:bodyPr>
          <a:lstStyle/>
          <a:p>
            <a:pPr algn="ctr"/>
            <a:r>
              <a:rPr lang="cs-CZ" sz="1200" dirty="0" err="1"/>
              <a:t>prooxidative</a:t>
            </a:r>
            <a:r>
              <a:rPr lang="cs-CZ" sz="1200" dirty="0"/>
              <a:t>, </a:t>
            </a:r>
            <a:r>
              <a:rPr lang="cs-CZ" sz="1200" dirty="0" err="1"/>
              <a:t>proinflammatory</a:t>
            </a:r>
            <a:r>
              <a:rPr lang="cs-CZ" sz="1200" dirty="0"/>
              <a:t>, </a:t>
            </a:r>
            <a:r>
              <a:rPr lang="cs-CZ" sz="1200" dirty="0" err="1"/>
              <a:t>vasoconstriction</a:t>
            </a:r>
            <a:r>
              <a:rPr lang="cs-CZ" sz="1200" dirty="0"/>
              <a:t>, </a:t>
            </a:r>
            <a:r>
              <a:rPr lang="cs-CZ" sz="1200" dirty="0" err="1"/>
              <a:t>vascular</a:t>
            </a:r>
            <a:r>
              <a:rPr lang="cs-CZ" sz="1200" dirty="0"/>
              <a:t> </a:t>
            </a:r>
            <a:r>
              <a:rPr lang="cs-CZ" sz="1200" dirty="0" err="1"/>
              <a:t>leakage</a:t>
            </a:r>
            <a:r>
              <a:rPr lang="cs-CZ" sz="1200" dirty="0"/>
              <a:t>, </a:t>
            </a:r>
            <a:r>
              <a:rPr lang="cs-CZ" sz="1200" dirty="0" err="1"/>
              <a:t>profibrotic</a:t>
            </a:r>
            <a:endParaRPr lang="cs-CZ" sz="1200" dirty="0"/>
          </a:p>
        </p:txBody>
      </p:sp>
      <p:sp>
        <p:nvSpPr>
          <p:cNvPr id="11" name="TextovéPole 10">
            <a:extLst>
              <a:ext uri="{FF2B5EF4-FFF2-40B4-BE49-F238E27FC236}">
                <a16:creationId xmlns:a16="http://schemas.microsoft.com/office/drawing/2014/main" id="{E2D94849-69CE-46BF-B2D0-03218B523FE4}"/>
              </a:ext>
            </a:extLst>
          </p:cNvPr>
          <p:cNvSpPr txBox="1"/>
          <p:nvPr/>
        </p:nvSpPr>
        <p:spPr>
          <a:xfrm>
            <a:off x="7321268" y="5963829"/>
            <a:ext cx="1399922" cy="276999"/>
          </a:xfrm>
          <a:prstGeom prst="rect">
            <a:avLst/>
          </a:prstGeom>
          <a:solidFill>
            <a:srgbClr val="ECAA88"/>
          </a:solidFill>
        </p:spPr>
        <p:txBody>
          <a:bodyPr wrap="square" rtlCol="0">
            <a:spAutoFit/>
          </a:bodyPr>
          <a:lstStyle/>
          <a:p>
            <a:pPr algn="ctr"/>
            <a:r>
              <a:rPr lang="cs-CZ" sz="1200" dirty="0"/>
              <a:t>Poškození plic</a:t>
            </a:r>
          </a:p>
        </p:txBody>
      </p:sp>
      <p:sp>
        <p:nvSpPr>
          <p:cNvPr id="12" name="TextovéPole 11">
            <a:extLst>
              <a:ext uri="{FF2B5EF4-FFF2-40B4-BE49-F238E27FC236}">
                <a16:creationId xmlns:a16="http://schemas.microsoft.com/office/drawing/2014/main" id="{02F48F79-A2F0-4C84-8B0C-A25C34A9B0DE}"/>
              </a:ext>
            </a:extLst>
          </p:cNvPr>
          <p:cNvSpPr txBox="1"/>
          <p:nvPr/>
        </p:nvSpPr>
        <p:spPr>
          <a:xfrm>
            <a:off x="7293541" y="6024220"/>
            <a:ext cx="1399922" cy="276999"/>
          </a:xfrm>
          <a:prstGeom prst="rect">
            <a:avLst/>
          </a:prstGeom>
          <a:solidFill>
            <a:srgbClr val="ECAA88"/>
          </a:solidFill>
        </p:spPr>
        <p:txBody>
          <a:bodyPr wrap="square" rtlCol="0">
            <a:spAutoFit/>
          </a:bodyPr>
          <a:lstStyle/>
          <a:p>
            <a:pPr algn="ctr"/>
            <a:r>
              <a:rPr lang="cs-CZ" sz="1200" dirty="0" err="1"/>
              <a:t>Lung</a:t>
            </a:r>
            <a:r>
              <a:rPr lang="cs-CZ" sz="1200" dirty="0"/>
              <a:t> </a:t>
            </a:r>
            <a:r>
              <a:rPr lang="cs-CZ" sz="1200" dirty="0" err="1"/>
              <a:t>damage</a:t>
            </a:r>
            <a:endParaRPr lang="cs-CZ" sz="1200" dirty="0"/>
          </a:p>
        </p:txBody>
      </p:sp>
      <p:sp>
        <p:nvSpPr>
          <p:cNvPr id="13" name="TextovéPole 12">
            <a:extLst>
              <a:ext uri="{FF2B5EF4-FFF2-40B4-BE49-F238E27FC236}">
                <a16:creationId xmlns:a16="http://schemas.microsoft.com/office/drawing/2014/main" id="{6A43882B-1C4F-4639-AC5E-B350D0E68D33}"/>
              </a:ext>
            </a:extLst>
          </p:cNvPr>
          <p:cNvSpPr txBox="1"/>
          <p:nvPr/>
        </p:nvSpPr>
        <p:spPr>
          <a:xfrm>
            <a:off x="7395646" y="319308"/>
            <a:ext cx="1321025" cy="646331"/>
          </a:xfrm>
          <a:prstGeom prst="rect">
            <a:avLst/>
          </a:prstGeom>
          <a:solidFill>
            <a:srgbClr val="CCE2F8"/>
          </a:solidFill>
        </p:spPr>
        <p:txBody>
          <a:bodyPr wrap="square" rtlCol="0">
            <a:spAutoFit/>
          </a:bodyPr>
          <a:lstStyle/>
          <a:p>
            <a:pPr algn="ctr"/>
            <a:r>
              <a:rPr lang="en-US" sz="1200" dirty="0"/>
              <a:t>Lung damage e.g. through infection</a:t>
            </a:r>
            <a:r>
              <a:rPr lang="cs-CZ" sz="1200" dirty="0"/>
              <a:t>, S</a:t>
            </a:r>
            <a:r>
              <a:rPr lang="en-US" sz="1200" dirty="0" err="1"/>
              <a:t>epsis</a:t>
            </a:r>
            <a:endParaRPr lang="en-US" sz="1200" dirty="0"/>
          </a:p>
        </p:txBody>
      </p:sp>
      <p:sp>
        <p:nvSpPr>
          <p:cNvPr id="14" name="TextovéPole 13">
            <a:extLst>
              <a:ext uri="{FF2B5EF4-FFF2-40B4-BE49-F238E27FC236}">
                <a16:creationId xmlns:a16="http://schemas.microsoft.com/office/drawing/2014/main" id="{6B535E80-6B9C-48D4-A249-D6D18B83A8FD}"/>
              </a:ext>
            </a:extLst>
          </p:cNvPr>
          <p:cNvSpPr txBox="1"/>
          <p:nvPr/>
        </p:nvSpPr>
        <p:spPr>
          <a:xfrm>
            <a:off x="7431185" y="1366048"/>
            <a:ext cx="1194248" cy="461665"/>
          </a:xfrm>
          <a:prstGeom prst="rect">
            <a:avLst/>
          </a:prstGeom>
          <a:solidFill>
            <a:srgbClr val="F9DFCB"/>
          </a:solidFill>
        </p:spPr>
        <p:txBody>
          <a:bodyPr wrap="square" rtlCol="0">
            <a:spAutoFit/>
          </a:bodyPr>
          <a:lstStyle/>
          <a:p>
            <a:pPr algn="ctr"/>
            <a:r>
              <a:rPr lang="cs-CZ" sz="1200" dirty="0"/>
              <a:t>Angiotenzin I</a:t>
            </a:r>
          </a:p>
          <a:p>
            <a:pPr algn="ctr"/>
            <a:r>
              <a:rPr lang="cs-CZ" sz="1200" dirty="0"/>
              <a:t>(</a:t>
            </a:r>
            <a:r>
              <a:rPr lang="cs-CZ" sz="1200" dirty="0" err="1"/>
              <a:t>Ang</a:t>
            </a:r>
            <a:r>
              <a:rPr lang="cs-CZ" sz="1200" dirty="0"/>
              <a:t> 1-10)</a:t>
            </a:r>
          </a:p>
        </p:txBody>
      </p:sp>
      <p:sp>
        <p:nvSpPr>
          <p:cNvPr id="15" name="TextovéPole 14">
            <a:extLst>
              <a:ext uri="{FF2B5EF4-FFF2-40B4-BE49-F238E27FC236}">
                <a16:creationId xmlns:a16="http://schemas.microsoft.com/office/drawing/2014/main" id="{C9C22F2D-EA6B-47D5-AFE3-AFAB2F365664}"/>
              </a:ext>
            </a:extLst>
          </p:cNvPr>
          <p:cNvSpPr txBox="1"/>
          <p:nvPr/>
        </p:nvSpPr>
        <p:spPr>
          <a:xfrm>
            <a:off x="7423093" y="2459502"/>
            <a:ext cx="1194248" cy="461665"/>
          </a:xfrm>
          <a:prstGeom prst="rect">
            <a:avLst/>
          </a:prstGeom>
          <a:solidFill>
            <a:srgbClr val="F9DFCB"/>
          </a:solidFill>
        </p:spPr>
        <p:txBody>
          <a:bodyPr wrap="square" rtlCol="0">
            <a:spAutoFit/>
          </a:bodyPr>
          <a:lstStyle/>
          <a:p>
            <a:pPr algn="ctr"/>
            <a:r>
              <a:rPr lang="cs-CZ" sz="1200" dirty="0"/>
              <a:t>Angiotenzin II</a:t>
            </a:r>
          </a:p>
          <a:p>
            <a:pPr algn="ctr"/>
            <a:r>
              <a:rPr lang="cs-CZ" sz="1200" dirty="0"/>
              <a:t>(</a:t>
            </a:r>
            <a:r>
              <a:rPr lang="cs-CZ" sz="1200" dirty="0" err="1"/>
              <a:t>Ang</a:t>
            </a:r>
            <a:r>
              <a:rPr lang="cs-CZ" sz="1200" dirty="0"/>
              <a:t> 1-8)</a:t>
            </a:r>
          </a:p>
        </p:txBody>
      </p:sp>
      <p:sp>
        <p:nvSpPr>
          <p:cNvPr id="16" name="TextovéPole 15">
            <a:extLst>
              <a:ext uri="{FF2B5EF4-FFF2-40B4-BE49-F238E27FC236}">
                <a16:creationId xmlns:a16="http://schemas.microsoft.com/office/drawing/2014/main" id="{497A897D-5BE8-444D-B5EE-B226FBBFA950}"/>
              </a:ext>
            </a:extLst>
          </p:cNvPr>
          <p:cNvSpPr txBox="1"/>
          <p:nvPr/>
        </p:nvSpPr>
        <p:spPr>
          <a:xfrm>
            <a:off x="7423093" y="1395482"/>
            <a:ext cx="1194248" cy="461665"/>
          </a:xfrm>
          <a:prstGeom prst="rect">
            <a:avLst/>
          </a:prstGeom>
          <a:solidFill>
            <a:srgbClr val="F9DFCB"/>
          </a:solidFill>
        </p:spPr>
        <p:txBody>
          <a:bodyPr wrap="square" rtlCol="0">
            <a:spAutoFit/>
          </a:bodyPr>
          <a:lstStyle/>
          <a:p>
            <a:pPr algn="ctr"/>
            <a:r>
              <a:rPr lang="cs-CZ" sz="1200" dirty="0"/>
              <a:t>Angiotensin I</a:t>
            </a:r>
          </a:p>
          <a:p>
            <a:pPr algn="ctr"/>
            <a:r>
              <a:rPr lang="cs-CZ" sz="1200" dirty="0"/>
              <a:t>(</a:t>
            </a:r>
            <a:r>
              <a:rPr lang="cs-CZ" sz="1200" dirty="0" err="1"/>
              <a:t>Ang</a:t>
            </a:r>
            <a:r>
              <a:rPr lang="cs-CZ" sz="1200" dirty="0"/>
              <a:t> 1-10)</a:t>
            </a:r>
          </a:p>
        </p:txBody>
      </p:sp>
      <p:sp>
        <p:nvSpPr>
          <p:cNvPr id="18" name="TextovéPole 17">
            <a:extLst>
              <a:ext uri="{FF2B5EF4-FFF2-40B4-BE49-F238E27FC236}">
                <a16:creationId xmlns:a16="http://schemas.microsoft.com/office/drawing/2014/main" id="{DEC94380-D1BE-4C27-93A1-564753ECA36E}"/>
              </a:ext>
            </a:extLst>
          </p:cNvPr>
          <p:cNvSpPr txBox="1"/>
          <p:nvPr/>
        </p:nvSpPr>
        <p:spPr>
          <a:xfrm>
            <a:off x="5396039" y="6032145"/>
            <a:ext cx="1399922" cy="276999"/>
          </a:xfrm>
          <a:prstGeom prst="rect">
            <a:avLst/>
          </a:prstGeom>
          <a:solidFill>
            <a:srgbClr val="BEE0DF"/>
          </a:solidFill>
          <a:ln>
            <a:solidFill>
              <a:srgbClr val="BEE0DF"/>
            </a:solidFill>
          </a:ln>
        </p:spPr>
        <p:txBody>
          <a:bodyPr wrap="square" rtlCol="0">
            <a:spAutoFit/>
          </a:bodyPr>
          <a:lstStyle/>
          <a:p>
            <a:pPr algn="ctr"/>
            <a:r>
              <a:rPr lang="cs-CZ" sz="1200" dirty="0"/>
              <a:t>Ochrana plic</a:t>
            </a:r>
          </a:p>
        </p:txBody>
      </p:sp>
      <p:sp>
        <p:nvSpPr>
          <p:cNvPr id="19" name="TextovéPole 18">
            <a:extLst>
              <a:ext uri="{FF2B5EF4-FFF2-40B4-BE49-F238E27FC236}">
                <a16:creationId xmlns:a16="http://schemas.microsoft.com/office/drawing/2014/main" id="{90CE5010-7665-4EB0-A000-57450D12D50E}"/>
              </a:ext>
            </a:extLst>
          </p:cNvPr>
          <p:cNvSpPr txBox="1"/>
          <p:nvPr/>
        </p:nvSpPr>
        <p:spPr>
          <a:xfrm>
            <a:off x="5368312" y="6024219"/>
            <a:ext cx="1399922" cy="276999"/>
          </a:xfrm>
          <a:prstGeom prst="rect">
            <a:avLst/>
          </a:prstGeom>
          <a:solidFill>
            <a:srgbClr val="BEE0DF"/>
          </a:solidFill>
          <a:ln>
            <a:solidFill>
              <a:srgbClr val="BEE0DF"/>
            </a:solidFill>
          </a:ln>
        </p:spPr>
        <p:txBody>
          <a:bodyPr wrap="square" rtlCol="0">
            <a:spAutoFit/>
          </a:bodyPr>
          <a:lstStyle/>
          <a:p>
            <a:pPr algn="ctr"/>
            <a:r>
              <a:rPr lang="cs-CZ" sz="1200" dirty="0" err="1"/>
              <a:t>Lung</a:t>
            </a:r>
            <a:r>
              <a:rPr lang="cs-CZ" sz="1200" dirty="0"/>
              <a:t> </a:t>
            </a:r>
            <a:r>
              <a:rPr lang="cs-CZ" sz="1200" dirty="0" err="1"/>
              <a:t>protection</a:t>
            </a:r>
            <a:endParaRPr lang="cs-CZ" sz="1200" dirty="0"/>
          </a:p>
        </p:txBody>
      </p:sp>
      <p:sp>
        <p:nvSpPr>
          <p:cNvPr id="21" name="TextovéPole 20">
            <a:extLst>
              <a:ext uri="{FF2B5EF4-FFF2-40B4-BE49-F238E27FC236}">
                <a16:creationId xmlns:a16="http://schemas.microsoft.com/office/drawing/2014/main" id="{E4D31BB5-2219-4A0B-B2B7-8C3EC1DB2C47}"/>
              </a:ext>
            </a:extLst>
          </p:cNvPr>
          <p:cNvSpPr txBox="1"/>
          <p:nvPr/>
        </p:nvSpPr>
        <p:spPr>
          <a:xfrm>
            <a:off x="5368312" y="4579536"/>
            <a:ext cx="1399922" cy="830997"/>
          </a:xfrm>
          <a:prstGeom prst="rect">
            <a:avLst/>
          </a:prstGeom>
          <a:solidFill>
            <a:srgbClr val="CFE9E7"/>
          </a:solidFill>
        </p:spPr>
        <p:txBody>
          <a:bodyPr wrap="square" rtlCol="0">
            <a:spAutoFit/>
          </a:bodyPr>
          <a:lstStyle/>
          <a:p>
            <a:pPr algn="ctr"/>
            <a:r>
              <a:rPr lang="cs-CZ" sz="1200" dirty="0"/>
              <a:t>antioxidační, protizánětlivý, </a:t>
            </a:r>
            <a:r>
              <a:rPr lang="cs-CZ" sz="1200" dirty="0" err="1"/>
              <a:t>vazodilatační</a:t>
            </a:r>
            <a:r>
              <a:rPr lang="cs-CZ" sz="1200" dirty="0"/>
              <a:t>, </a:t>
            </a:r>
            <a:r>
              <a:rPr lang="cs-CZ" sz="1200" dirty="0" err="1"/>
              <a:t>antifibrotický</a:t>
            </a:r>
            <a:endParaRPr lang="cs-CZ" sz="1200" dirty="0"/>
          </a:p>
        </p:txBody>
      </p:sp>
      <p:sp>
        <p:nvSpPr>
          <p:cNvPr id="22" name="TextovéPole 21">
            <a:extLst>
              <a:ext uri="{FF2B5EF4-FFF2-40B4-BE49-F238E27FC236}">
                <a16:creationId xmlns:a16="http://schemas.microsoft.com/office/drawing/2014/main" id="{9F045858-B3C4-4F5A-B738-495613E95334}"/>
              </a:ext>
            </a:extLst>
          </p:cNvPr>
          <p:cNvSpPr txBox="1"/>
          <p:nvPr/>
        </p:nvSpPr>
        <p:spPr>
          <a:xfrm>
            <a:off x="5368312" y="4591494"/>
            <a:ext cx="1399922" cy="830997"/>
          </a:xfrm>
          <a:prstGeom prst="rect">
            <a:avLst/>
          </a:prstGeom>
          <a:solidFill>
            <a:srgbClr val="CFE9E7"/>
          </a:solidFill>
        </p:spPr>
        <p:txBody>
          <a:bodyPr wrap="square" rtlCol="0">
            <a:spAutoFit/>
          </a:bodyPr>
          <a:lstStyle/>
          <a:p>
            <a:pPr algn="ctr"/>
            <a:r>
              <a:rPr lang="cs-CZ" sz="1200" dirty="0"/>
              <a:t>antioxidant, </a:t>
            </a:r>
          </a:p>
          <a:p>
            <a:pPr algn="ctr"/>
            <a:r>
              <a:rPr lang="cs-CZ" sz="1200" dirty="0"/>
              <a:t>anti-</a:t>
            </a:r>
            <a:r>
              <a:rPr lang="cs-CZ" sz="1200" dirty="0" err="1"/>
              <a:t>inflammatory</a:t>
            </a:r>
            <a:r>
              <a:rPr lang="cs-CZ" sz="1200" dirty="0"/>
              <a:t>, </a:t>
            </a:r>
            <a:r>
              <a:rPr lang="cs-CZ" sz="1200" dirty="0" err="1"/>
              <a:t>vasodilation</a:t>
            </a:r>
            <a:r>
              <a:rPr lang="cs-CZ" sz="1200" dirty="0"/>
              <a:t>, </a:t>
            </a:r>
            <a:r>
              <a:rPr lang="cs-CZ" sz="1200" dirty="0" err="1"/>
              <a:t>antifibrotic</a:t>
            </a:r>
            <a:endParaRPr lang="cs-CZ" sz="1200" dirty="0"/>
          </a:p>
        </p:txBody>
      </p:sp>
      <p:cxnSp>
        <p:nvCxnSpPr>
          <p:cNvPr id="8" name="Přímá spojnice se šipkou 7">
            <a:extLst>
              <a:ext uri="{FF2B5EF4-FFF2-40B4-BE49-F238E27FC236}">
                <a16:creationId xmlns:a16="http://schemas.microsoft.com/office/drawing/2014/main" id="{8E46A70A-154C-4581-B004-272A35882330}"/>
              </a:ext>
            </a:extLst>
          </p:cNvPr>
          <p:cNvCxnSpPr>
            <a:cxnSpLocks/>
          </p:cNvCxnSpPr>
          <p:nvPr/>
        </p:nvCxnSpPr>
        <p:spPr>
          <a:xfrm>
            <a:off x="7993977" y="1109461"/>
            <a:ext cx="0" cy="299926"/>
          </a:xfrm>
          <a:prstGeom prst="straightConnector1">
            <a:avLst/>
          </a:prstGeom>
          <a:ln w="76200">
            <a:solidFill>
              <a:srgbClr val="B6B6B6"/>
            </a:solidFill>
            <a:tailEnd type="triangle"/>
          </a:ln>
        </p:spPr>
        <p:style>
          <a:lnRef idx="1">
            <a:schemeClr val="accent1"/>
          </a:lnRef>
          <a:fillRef idx="0">
            <a:schemeClr val="accent1"/>
          </a:fillRef>
          <a:effectRef idx="0">
            <a:schemeClr val="accent1"/>
          </a:effectRef>
          <a:fontRef idx="minor">
            <a:schemeClr val="tx1"/>
          </a:fontRef>
        </p:style>
      </p:cxnSp>
      <p:sp>
        <p:nvSpPr>
          <p:cNvPr id="41" name="Obdélník 40">
            <a:extLst>
              <a:ext uri="{FF2B5EF4-FFF2-40B4-BE49-F238E27FC236}">
                <a16:creationId xmlns:a16="http://schemas.microsoft.com/office/drawing/2014/main" id="{80EDFF98-0160-48E4-BB53-BA8F624E812C}"/>
              </a:ext>
            </a:extLst>
          </p:cNvPr>
          <p:cNvSpPr/>
          <p:nvPr/>
        </p:nvSpPr>
        <p:spPr>
          <a:xfrm>
            <a:off x="6762661" y="2419383"/>
            <a:ext cx="521511" cy="425217"/>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bdélník 41">
            <a:extLst>
              <a:ext uri="{FF2B5EF4-FFF2-40B4-BE49-F238E27FC236}">
                <a16:creationId xmlns:a16="http://schemas.microsoft.com/office/drawing/2014/main" id="{62264333-7B04-45B9-A754-9DA8DB41CF7D}"/>
              </a:ext>
            </a:extLst>
          </p:cNvPr>
          <p:cNvSpPr/>
          <p:nvPr/>
        </p:nvSpPr>
        <p:spPr>
          <a:xfrm>
            <a:off x="6762662" y="1674920"/>
            <a:ext cx="572316" cy="383711"/>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2" name="Ovál 1031">
            <a:extLst>
              <a:ext uri="{FF2B5EF4-FFF2-40B4-BE49-F238E27FC236}">
                <a16:creationId xmlns:a16="http://schemas.microsoft.com/office/drawing/2014/main" id="{993023D5-6295-4AE1-80D2-ECC2266255B3}"/>
              </a:ext>
            </a:extLst>
          </p:cNvPr>
          <p:cNvSpPr/>
          <p:nvPr/>
        </p:nvSpPr>
        <p:spPr>
          <a:xfrm>
            <a:off x="6665373" y="1219296"/>
            <a:ext cx="669603" cy="443666"/>
          </a:xfrm>
          <a:prstGeom prst="ellipse">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ál 43">
            <a:extLst>
              <a:ext uri="{FF2B5EF4-FFF2-40B4-BE49-F238E27FC236}">
                <a16:creationId xmlns:a16="http://schemas.microsoft.com/office/drawing/2014/main" id="{E9759BFC-DDF3-489A-A66A-B83F22D9B9B7}"/>
              </a:ext>
            </a:extLst>
          </p:cNvPr>
          <p:cNvSpPr/>
          <p:nvPr/>
        </p:nvSpPr>
        <p:spPr>
          <a:xfrm>
            <a:off x="6630161" y="2160338"/>
            <a:ext cx="669603" cy="443666"/>
          </a:xfrm>
          <a:prstGeom prst="ellipse">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4" name="Skupina 1033">
            <a:extLst>
              <a:ext uri="{FF2B5EF4-FFF2-40B4-BE49-F238E27FC236}">
                <a16:creationId xmlns:a16="http://schemas.microsoft.com/office/drawing/2014/main" id="{65587D75-491B-4E83-918E-D23B72389A2C}"/>
              </a:ext>
            </a:extLst>
          </p:cNvPr>
          <p:cNvGrpSpPr/>
          <p:nvPr/>
        </p:nvGrpSpPr>
        <p:grpSpPr>
          <a:xfrm>
            <a:off x="6535479" y="1390479"/>
            <a:ext cx="847601" cy="625395"/>
            <a:chOff x="10197839" y="895303"/>
            <a:chExt cx="519768" cy="370173"/>
          </a:xfrm>
        </p:grpSpPr>
        <p:sp>
          <p:nvSpPr>
            <p:cNvPr id="1030" name="Ovál 1029">
              <a:extLst>
                <a:ext uri="{FF2B5EF4-FFF2-40B4-BE49-F238E27FC236}">
                  <a16:creationId xmlns:a16="http://schemas.microsoft.com/office/drawing/2014/main" id="{760F4681-3AD0-46DD-B9CC-CD29971C1FE6}"/>
                </a:ext>
              </a:extLst>
            </p:cNvPr>
            <p:cNvSpPr/>
            <p:nvPr/>
          </p:nvSpPr>
          <p:spPr>
            <a:xfrm>
              <a:off x="10301835" y="907331"/>
              <a:ext cx="375969" cy="228529"/>
            </a:xfrm>
            <a:prstGeom prst="ellipse">
              <a:avLst/>
            </a:prstGeom>
            <a:solidFill>
              <a:srgbClr val="009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33" name="Skupina 1032">
              <a:extLst>
                <a:ext uri="{FF2B5EF4-FFF2-40B4-BE49-F238E27FC236}">
                  <a16:creationId xmlns:a16="http://schemas.microsoft.com/office/drawing/2014/main" id="{97A29011-6BE1-4BB6-B7C9-860E9960EC8D}"/>
                </a:ext>
              </a:extLst>
            </p:cNvPr>
            <p:cNvGrpSpPr/>
            <p:nvPr/>
          </p:nvGrpSpPr>
          <p:grpSpPr>
            <a:xfrm>
              <a:off x="10197839" y="895303"/>
              <a:ext cx="519768" cy="370173"/>
              <a:chOff x="9468584" y="973075"/>
              <a:chExt cx="519768" cy="370173"/>
            </a:xfrm>
          </p:grpSpPr>
          <p:sp>
            <p:nvSpPr>
              <p:cNvPr id="1029" name="Volný tvar: obrazec 1028">
                <a:extLst>
                  <a:ext uri="{FF2B5EF4-FFF2-40B4-BE49-F238E27FC236}">
                    <a16:creationId xmlns:a16="http://schemas.microsoft.com/office/drawing/2014/main" id="{A064334A-E9B0-4E26-B0DA-A290C46B8F24}"/>
                  </a:ext>
                </a:extLst>
              </p:cNvPr>
              <p:cNvSpPr/>
              <p:nvPr/>
            </p:nvSpPr>
            <p:spPr>
              <a:xfrm>
                <a:off x="9468584" y="1236988"/>
                <a:ext cx="519768" cy="106260"/>
              </a:xfrm>
              <a:custGeom>
                <a:avLst/>
                <a:gdLst>
                  <a:gd name="connsiteX0" fmla="*/ 338839 w 338839"/>
                  <a:gd name="connsiteY0" fmla="*/ 0 h 64997"/>
                  <a:gd name="connsiteX1" fmla="*/ 190307 w 338839"/>
                  <a:gd name="connsiteY1" fmla="*/ 64983 h 64997"/>
                  <a:gd name="connsiteX2" fmla="*/ 0 w 338839"/>
                  <a:gd name="connsiteY2" fmla="*/ 4642 h 64997"/>
                </a:gdLst>
                <a:ahLst/>
                <a:cxnLst>
                  <a:cxn ang="0">
                    <a:pos x="connsiteX0" y="connsiteY0"/>
                  </a:cxn>
                  <a:cxn ang="0">
                    <a:pos x="connsiteX1" y="connsiteY1"/>
                  </a:cxn>
                  <a:cxn ang="0">
                    <a:pos x="connsiteX2" y="connsiteY2"/>
                  </a:cxn>
                </a:cxnLst>
                <a:rect l="l" t="t" r="r" b="b"/>
                <a:pathLst>
                  <a:path w="338839" h="64997">
                    <a:moveTo>
                      <a:pt x="338839" y="0"/>
                    </a:moveTo>
                    <a:cubicBezTo>
                      <a:pt x="292809" y="32104"/>
                      <a:pt x="246780" y="64209"/>
                      <a:pt x="190307" y="64983"/>
                    </a:cubicBezTo>
                    <a:cubicBezTo>
                      <a:pt x="133834" y="65757"/>
                      <a:pt x="66917" y="35199"/>
                      <a:pt x="0" y="4642"/>
                    </a:cubicBezTo>
                  </a:path>
                </a:pathLst>
              </a:custGeom>
              <a:noFill/>
              <a:ln w="76200">
                <a:solidFill>
                  <a:srgbClr val="47AFAF"/>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1" name="TextovéPole 1030">
                <a:extLst>
                  <a:ext uri="{FF2B5EF4-FFF2-40B4-BE49-F238E27FC236}">
                    <a16:creationId xmlns:a16="http://schemas.microsoft.com/office/drawing/2014/main" id="{35FE5A63-5E6E-43B1-923D-F78C32FB45D9}"/>
                  </a:ext>
                </a:extLst>
              </p:cNvPr>
              <p:cNvSpPr txBox="1"/>
              <p:nvPr/>
            </p:nvSpPr>
            <p:spPr>
              <a:xfrm>
                <a:off x="9532778" y="973075"/>
                <a:ext cx="455574" cy="218609"/>
              </a:xfrm>
              <a:prstGeom prst="rect">
                <a:avLst/>
              </a:prstGeom>
              <a:noFill/>
            </p:spPr>
            <p:txBody>
              <a:bodyPr wrap="square" rtlCol="0">
                <a:spAutoFit/>
              </a:bodyPr>
              <a:lstStyle/>
              <a:p>
                <a:r>
                  <a:rPr lang="cs-CZ" dirty="0">
                    <a:solidFill>
                      <a:schemeClr val="bg1"/>
                    </a:solidFill>
                  </a:rPr>
                  <a:t>ACE2</a:t>
                </a:r>
                <a:endParaRPr lang="en-US" dirty="0">
                  <a:solidFill>
                    <a:schemeClr val="bg1"/>
                  </a:solidFill>
                </a:endParaRPr>
              </a:p>
            </p:txBody>
          </p:sp>
        </p:grpSp>
      </p:grpSp>
      <p:grpSp>
        <p:nvGrpSpPr>
          <p:cNvPr id="47" name="Skupina 46">
            <a:extLst>
              <a:ext uri="{FF2B5EF4-FFF2-40B4-BE49-F238E27FC236}">
                <a16:creationId xmlns:a16="http://schemas.microsoft.com/office/drawing/2014/main" id="{639AEB45-AA4B-40DE-B335-8E56CFB80218}"/>
              </a:ext>
            </a:extLst>
          </p:cNvPr>
          <p:cNvGrpSpPr/>
          <p:nvPr/>
        </p:nvGrpSpPr>
        <p:grpSpPr>
          <a:xfrm>
            <a:off x="6522639" y="2406546"/>
            <a:ext cx="777125" cy="653736"/>
            <a:chOff x="10197839" y="907331"/>
            <a:chExt cx="540754" cy="380142"/>
          </a:xfrm>
        </p:grpSpPr>
        <p:sp>
          <p:nvSpPr>
            <p:cNvPr id="48" name="Ovál 47">
              <a:extLst>
                <a:ext uri="{FF2B5EF4-FFF2-40B4-BE49-F238E27FC236}">
                  <a16:creationId xmlns:a16="http://schemas.microsoft.com/office/drawing/2014/main" id="{1F2F6B58-052F-4584-B8AD-A45816400413}"/>
                </a:ext>
              </a:extLst>
            </p:cNvPr>
            <p:cNvSpPr/>
            <p:nvPr/>
          </p:nvSpPr>
          <p:spPr>
            <a:xfrm>
              <a:off x="10301835" y="907331"/>
              <a:ext cx="375969" cy="228529"/>
            </a:xfrm>
            <a:prstGeom prst="ellipse">
              <a:avLst/>
            </a:prstGeom>
            <a:solidFill>
              <a:srgbClr val="009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Skupina 48">
              <a:extLst>
                <a:ext uri="{FF2B5EF4-FFF2-40B4-BE49-F238E27FC236}">
                  <a16:creationId xmlns:a16="http://schemas.microsoft.com/office/drawing/2014/main" id="{1BD06A59-B414-45D5-B73F-6ADA75E7371A}"/>
                </a:ext>
              </a:extLst>
            </p:cNvPr>
            <p:cNvGrpSpPr/>
            <p:nvPr/>
          </p:nvGrpSpPr>
          <p:grpSpPr>
            <a:xfrm>
              <a:off x="10197839" y="928106"/>
              <a:ext cx="540754" cy="359367"/>
              <a:chOff x="9468584" y="1005878"/>
              <a:chExt cx="540754" cy="359367"/>
            </a:xfrm>
          </p:grpSpPr>
          <p:sp>
            <p:nvSpPr>
              <p:cNvPr id="50" name="Volný tvar: obrazec 49">
                <a:extLst>
                  <a:ext uri="{FF2B5EF4-FFF2-40B4-BE49-F238E27FC236}">
                    <a16:creationId xmlns:a16="http://schemas.microsoft.com/office/drawing/2014/main" id="{260A9AC7-FB31-4E45-978E-737FE8FA8457}"/>
                  </a:ext>
                </a:extLst>
              </p:cNvPr>
              <p:cNvSpPr/>
              <p:nvPr/>
            </p:nvSpPr>
            <p:spPr>
              <a:xfrm>
                <a:off x="9468584" y="1236988"/>
                <a:ext cx="519768" cy="106260"/>
              </a:xfrm>
              <a:custGeom>
                <a:avLst/>
                <a:gdLst>
                  <a:gd name="connsiteX0" fmla="*/ 338839 w 338839"/>
                  <a:gd name="connsiteY0" fmla="*/ 0 h 64997"/>
                  <a:gd name="connsiteX1" fmla="*/ 190307 w 338839"/>
                  <a:gd name="connsiteY1" fmla="*/ 64983 h 64997"/>
                  <a:gd name="connsiteX2" fmla="*/ 0 w 338839"/>
                  <a:gd name="connsiteY2" fmla="*/ 4642 h 64997"/>
                </a:gdLst>
                <a:ahLst/>
                <a:cxnLst>
                  <a:cxn ang="0">
                    <a:pos x="connsiteX0" y="connsiteY0"/>
                  </a:cxn>
                  <a:cxn ang="0">
                    <a:pos x="connsiteX1" y="connsiteY1"/>
                  </a:cxn>
                  <a:cxn ang="0">
                    <a:pos x="connsiteX2" y="connsiteY2"/>
                  </a:cxn>
                </a:cxnLst>
                <a:rect l="l" t="t" r="r" b="b"/>
                <a:pathLst>
                  <a:path w="338839" h="64997">
                    <a:moveTo>
                      <a:pt x="338839" y="0"/>
                    </a:moveTo>
                    <a:cubicBezTo>
                      <a:pt x="292809" y="32104"/>
                      <a:pt x="246780" y="64209"/>
                      <a:pt x="190307" y="64983"/>
                    </a:cubicBezTo>
                    <a:cubicBezTo>
                      <a:pt x="133834" y="65757"/>
                      <a:pt x="66917" y="35199"/>
                      <a:pt x="0" y="4642"/>
                    </a:cubicBezTo>
                  </a:path>
                </a:pathLst>
              </a:custGeom>
              <a:noFill/>
              <a:ln w="76200">
                <a:solidFill>
                  <a:srgbClr val="47AFAF"/>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ovéPole 50">
                <a:extLst>
                  <a:ext uri="{FF2B5EF4-FFF2-40B4-BE49-F238E27FC236}">
                    <a16:creationId xmlns:a16="http://schemas.microsoft.com/office/drawing/2014/main" id="{9F712454-F72B-4CD3-BFFF-7354A757C678}"/>
                  </a:ext>
                </a:extLst>
              </p:cNvPr>
              <p:cNvSpPr txBox="1"/>
              <p:nvPr/>
            </p:nvSpPr>
            <p:spPr>
              <a:xfrm>
                <a:off x="9553764" y="1005878"/>
                <a:ext cx="455574" cy="359367"/>
              </a:xfrm>
              <a:prstGeom prst="rect">
                <a:avLst/>
              </a:prstGeom>
              <a:noFill/>
            </p:spPr>
            <p:txBody>
              <a:bodyPr wrap="square" rtlCol="0">
                <a:spAutoFit/>
              </a:bodyPr>
              <a:lstStyle/>
              <a:p>
                <a:r>
                  <a:rPr lang="cs-CZ" sz="1400" dirty="0">
                    <a:solidFill>
                      <a:schemeClr val="bg1"/>
                    </a:solidFill>
                  </a:rPr>
                  <a:t>ACE2</a:t>
                </a:r>
                <a:endParaRPr lang="en-US" sz="1400" dirty="0">
                  <a:solidFill>
                    <a:schemeClr val="bg1"/>
                  </a:solidFill>
                </a:endParaRPr>
              </a:p>
            </p:txBody>
          </p:sp>
        </p:grpSp>
      </p:grpSp>
      <p:sp>
        <p:nvSpPr>
          <p:cNvPr id="1043" name="Obdélník 1042">
            <a:extLst>
              <a:ext uri="{FF2B5EF4-FFF2-40B4-BE49-F238E27FC236}">
                <a16:creationId xmlns:a16="http://schemas.microsoft.com/office/drawing/2014/main" id="{D2D8E7B7-A0DF-4D19-90CD-E8E214C72923}"/>
              </a:ext>
            </a:extLst>
          </p:cNvPr>
          <p:cNvSpPr/>
          <p:nvPr/>
        </p:nvSpPr>
        <p:spPr>
          <a:xfrm>
            <a:off x="5490256" y="3974264"/>
            <a:ext cx="1328508" cy="475656"/>
          </a:xfrm>
          <a:prstGeom prst="rect">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bdélník 62">
            <a:extLst>
              <a:ext uri="{FF2B5EF4-FFF2-40B4-BE49-F238E27FC236}">
                <a16:creationId xmlns:a16="http://schemas.microsoft.com/office/drawing/2014/main" id="{139E056B-5565-4203-A995-81B0FDF494D0}"/>
              </a:ext>
            </a:extLst>
          </p:cNvPr>
          <p:cNvSpPr/>
          <p:nvPr/>
        </p:nvSpPr>
        <p:spPr>
          <a:xfrm>
            <a:off x="5412240" y="5616807"/>
            <a:ext cx="1328508" cy="344805"/>
          </a:xfrm>
          <a:prstGeom prst="rect">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Přímá spojnice se šipkou 63">
            <a:extLst>
              <a:ext uri="{FF2B5EF4-FFF2-40B4-BE49-F238E27FC236}">
                <a16:creationId xmlns:a16="http://schemas.microsoft.com/office/drawing/2014/main" id="{150479CE-E249-496A-8445-DFD12F762F86}"/>
              </a:ext>
            </a:extLst>
          </p:cNvPr>
          <p:cNvCxnSpPr>
            <a:cxnSpLocks/>
          </p:cNvCxnSpPr>
          <p:nvPr/>
        </p:nvCxnSpPr>
        <p:spPr>
          <a:xfrm>
            <a:off x="6402758" y="3974264"/>
            <a:ext cx="0" cy="527367"/>
          </a:xfrm>
          <a:prstGeom prst="straightConnector1">
            <a:avLst/>
          </a:prstGeom>
          <a:ln w="28575">
            <a:solidFill>
              <a:srgbClr val="47AFAF"/>
            </a:solidFill>
            <a:tailEnd type="triangle"/>
          </a:ln>
        </p:spPr>
        <p:style>
          <a:lnRef idx="1">
            <a:schemeClr val="accent1"/>
          </a:lnRef>
          <a:fillRef idx="0">
            <a:schemeClr val="accent1"/>
          </a:fillRef>
          <a:effectRef idx="0">
            <a:schemeClr val="accent1"/>
          </a:effectRef>
          <a:fontRef idx="minor">
            <a:schemeClr val="tx1"/>
          </a:fontRef>
        </p:style>
      </p:cxnSp>
      <p:cxnSp>
        <p:nvCxnSpPr>
          <p:cNvPr id="66" name="Přímá spojnice se šipkou 65">
            <a:extLst>
              <a:ext uri="{FF2B5EF4-FFF2-40B4-BE49-F238E27FC236}">
                <a16:creationId xmlns:a16="http://schemas.microsoft.com/office/drawing/2014/main" id="{7E514F86-EBDC-4B86-9DAA-D10CFE9578AE}"/>
              </a:ext>
            </a:extLst>
          </p:cNvPr>
          <p:cNvCxnSpPr>
            <a:cxnSpLocks/>
          </p:cNvCxnSpPr>
          <p:nvPr/>
        </p:nvCxnSpPr>
        <p:spPr>
          <a:xfrm>
            <a:off x="5756799" y="3974264"/>
            <a:ext cx="0" cy="527367"/>
          </a:xfrm>
          <a:prstGeom prst="straightConnector1">
            <a:avLst/>
          </a:prstGeom>
          <a:ln w="12700">
            <a:solidFill>
              <a:srgbClr val="47AFAF"/>
            </a:solidFill>
            <a:tailEnd type="triangle"/>
          </a:ln>
        </p:spPr>
        <p:style>
          <a:lnRef idx="1">
            <a:schemeClr val="accent1"/>
          </a:lnRef>
          <a:fillRef idx="0">
            <a:schemeClr val="accent1"/>
          </a:fillRef>
          <a:effectRef idx="0">
            <a:schemeClr val="accent1"/>
          </a:effectRef>
          <a:fontRef idx="minor">
            <a:schemeClr val="tx1"/>
          </a:fontRef>
        </p:style>
      </p:cxnSp>
      <p:cxnSp>
        <p:nvCxnSpPr>
          <p:cNvPr id="67" name="Přímá spojnice se šipkou 66">
            <a:extLst>
              <a:ext uri="{FF2B5EF4-FFF2-40B4-BE49-F238E27FC236}">
                <a16:creationId xmlns:a16="http://schemas.microsoft.com/office/drawing/2014/main" id="{6BCF077A-F3B9-4FEC-8A99-9ED455929466}"/>
              </a:ext>
            </a:extLst>
          </p:cNvPr>
          <p:cNvCxnSpPr>
            <a:cxnSpLocks/>
            <a:stCxn id="63" idx="0"/>
            <a:endCxn id="63" idx="2"/>
          </p:cNvCxnSpPr>
          <p:nvPr/>
        </p:nvCxnSpPr>
        <p:spPr>
          <a:xfrm>
            <a:off x="6076494" y="5616807"/>
            <a:ext cx="0" cy="344805"/>
          </a:xfrm>
          <a:prstGeom prst="straightConnector1">
            <a:avLst/>
          </a:prstGeom>
          <a:ln w="12700">
            <a:solidFill>
              <a:srgbClr val="47AFAF"/>
            </a:solidFill>
            <a:tailEnd type="triangle"/>
          </a:ln>
        </p:spPr>
        <p:style>
          <a:lnRef idx="1">
            <a:schemeClr val="accent1"/>
          </a:lnRef>
          <a:fillRef idx="0">
            <a:schemeClr val="accent1"/>
          </a:fillRef>
          <a:effectRef idx="0">
            <a:schemeClr val="accent1"/>
          </a:effectRef>
          <a:fontRef idx="minor">
            <a:schemeClr val="tx1"/>
          </a:fontRef>
        </p:style>
      </p:cxnSp>
      <p:sp>
        <p:nvSpPr>
          <p:cNvPr id="52" name="TextovéPole 51">
            <a:extLst>
              <a:ext uri="{FF2B5EF4-FFF2-40B4-BE49-F238E27FC236}">
                <a16:creationId xmlns:a16="http://schemas.microsoft.com/office/drawing/2014/main" id="{A89E268F-E392-4681-B2AC-DB3208FE08C7}"/>
              </a:ext>
            </a:extLst>
          </p:cNvPr>
          <p:cNvSpPr txBox="1"/>
          <p:nvPr/>
        </p:nvSpPr>
        <p:spPr>
          <a:xfrm>
            <a:off x="7431185" y="2480740"/>
            <a:ext cx="1194248" cy="461665"/>
          </a:xfrm>
          <a:prstGeom prst="rect">
            <a:avLst/>
          </a:prstGeom>
          <a:solidFill>
            <a:srgbClr val="F9DFCB"/>
          </a:solidFill>
        </p:spPr>
        <p:txBody>
          <a:bodyPr wrap="square" rtlCol="0">
            <a:spAutoFit/>
          </a:bodyPr>
          <a:lstStyle/>
          <a:p>
            <a:pPr algn="ctr"/>
            <a:r>
              <a:rPr lang="cs-CZ" sz="1200" dirty="0"/>
              <a:t>Angiotensin II</a:t>
            </a:r>
          </a:p>
          <a:p>
            <a:pPr algn="ctr"/>
            <a:r>
              <a:rPr lang="cs-CZ" sz="1200" dirty="0"/>
              <a:t>(</a:t>
            </a:r>
            <a:r>
              <a:rPr lang="cs-CZ" sz="1200" dirty="0" err="1"/>
              <a:t>Ang</a:t>
            </a:r>
            <a:r>
              <a:rPr lang="cs-CZ" sz="1200" dirty="0"/>
              <a:t> 1-8)</a:t>
            </a:r>
          </a:p>
        </p:txBody>
      </p:sp>
      <p:sp>
        <p:nvSpPr>
          <p:cNvPr id="3" name="Šipka: dolů 2">
            <a:extLst>
              <a:ext uri="{FF2B5EF4-FFF2-40B4-BE49-F238E27FC236}">
                <a16:creationId xmlns:a16="http://schemas.microsoft.com/office/drawing/2014/main" id="{930BF83F-1EE3-416B-8DD1-5C58CDA8328B}"/>
              </a:ext>
            </a:extLst>
          </p:cNvPr>
          <p:cNvSpPr/>
          <p:nvPr/>
        </p:nvSpPr>
        <p:spPr>
          <a:xfrm rot="955931">
            <a:off x="5846607" y="1755585"/>
            <a:ext cx="245287" cy="1691280"/>
          </a:xfrm>
          <a:prstGeom prst="downArrow">
            <a:avLst/>
          </a:prstGeom>
          <a:solidFill>
            <a:srgbClr val="0095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Šipka: dolů 53">
            <a:extLst>
              <a:ext uri="{FF2B5EF4-FFF2-40B4-BE49-F238E27FC236}">
                <a16:creationId xmlns:a16="http://schemas.microsoft.com/office/drawing/2014/main" id="{7B3BC148-CB49-44BA-9426-6ABCDF4AA3F1}"/>
              </a:ext>
            </a:extLst>
          </p:cNvPr>
          <p:cNvSpPr/>
          <p:nvPr/>
        </p:nvSpPr>
        <p:spPr>
          <a:xfrm>
            <a:off x="6287987" y="2839717"/>
            <a:ext cx="204493" cy="562448"/>
          </a:xfrm>
          <a:prstGeom prst="downArrow">
            <a:avLst/>
          </a:prstGeom>
          <a:solidFill>
            <a:srgbClr val="0095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Šipka: dolů 55">
            <a:extLst>
              <a:ext uri="{FF2B5EF4-FFF2-40B4-BE49-F238E27FC236}">
                <a16:creationId xmlns:a16="http://schemas.microsoft.com/office/drawing/2014/main" id="{9CD11609-71B1-4EEB-9EFE-B7C27686B127}"/>
              </a:ext>
            </a:extLst>
          </p:cNvPr>
          <p:cNvSpPr/>
          <p:nvPr/>
        </p:nvSpPr>
        <p:spPr>
          <a:xfrm>
            <a:off x="6365631" y="3974265"/>
            <a:ext cx="122279" cy="542664"/>
          </a:xfrm>
          <a:prstGeom prst="downArrow">
            <a:avLst/>
          </a:prstGeom>
          <a:solidFill>
            <a:srgbClr val="0095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Šipka: dolů 57">
            <a:extLst>
              <a:ext uri="{FF2B5EF4-FFF2-40B4-BE49-F238E27FC236}">
                <a16:creationId xmlns:a16="http://schemas.microsoft.com/office/drawing/2014/main" id="{CA1B8420-BE2F-42EC-8717-D219FE482FA3}"/>
              </a:ext>
            </a:extLst>
          </p:cNvPr>
          <p:cNvSpPr/>
          <p:nvPr/>
        </p:nvSpPr>
        <p:spPr>
          <a:xfrm>
            <a:off x="5993842" y="5614881"/>
            <a:ext cx="184898" cy="358200"/>
          </a:xfrm>
          <a:prstGeom prst="downArrow">
            <a:avLst/>
          </a:prstGeom>
          <a:solidFill>
            <a:srgbClr val="0095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ovéPole 5">
            <a:extLst>
              <a:ext uri="{FF2B5EF4-FFF2-40B4-BE49-F238E27FC236}">
                <a16:creationId xmlns:a16="http://schemas.microsoft.com/office/drawing/2014/main" id="{44798819-B269-4CC8-AF62-65170B9855D9}"/>
              </a:ext>
            </a:extLst>
          </p:cNvPr>
          <p:cNvSpPr txBox="1"/>
          <p:nvPr/>
        </p:nvSpPr>
        <p:spPr>
          <a:xfrm>
            <a:off x="9716757" y="344436"/>
            <a:ext cx="2047612" cy="369332"/>
          </a:xfrm>
          <a:prstGeom prst="rect">
            <a:avLst/>
          </a:prstGeom>
          <a:solidFill>
            <a:srgbClr val="FFFF00"/>
          </a:solidFill>
        </p:spPr>
        <p:txBody>
          <a:bodyPr wrap="none" rtlCol="0">
            <a:spAutoFit/>
          </a:bodyPr>
          <a:lstStyle/>
          <a:p>
            <a:r>
              <a:rPr lang="cs-CZ" dirty="0"/>
              <a:t>In </a:t>
            </a:r>
            <a:r>
              <a:rPr lang="cs-CZ" dirty="0" err="1"/>
              <a:t>inflamatory</a:t>
            </a:r>
            <a:r>
              <a:rPr lang="cs-CZ" dirty="0"/>
              <a:t> </a:t>
            </a:r>
            <a:r>
              <a:rPr lang="cs-CZ" dirty="0" err="1"/>
              <a:t>lungs</a:t>
            </a:r>
            <a:endParaRPr lang="en-US" dirty="0"/>
          </a:p>
        </p:txBody>
      </p:sp>
      <p:sp>
        <p:nvSpPr>
          <p:cNvPr id="53" name="TextovéPole 52">
            <a:extLst>
              <a:ext uri="{FF2B5EF4-FFF2-40B4-BE49-F238E27FC236}">
                <a16:creationId xmlns:a16="http://schemas.microsoft.com/office/drawing/2014/main" id="{26B96006-DC6D-4A67-BC36-D2A3E765D9FA}"/>
              </a:ext>
            </a:extLst>
          </p:cNvPr>
          <p:cNvSpPr txBox="1"/>
          <p:nvPr/>
        </p:nvSpPr>
        <p:spPr>
          <a:xfrm>
            <a:off x="4865196" y="4218913"/>
            <a:ext cx="873039" cy="261610"/>
          </a:xfrm>
          <a:prstGeom prst="rect">
            <a:avLst/>
          </a:prstGeom>
          <a:solidFill>
            <a:srgbClr val="E3E3E3"/>
          </a:solidFill>
        </p:spPr>
        <p:txBody>
          <a:bodyPr wrap="square" rtlCol="0">
            <a:spAutoFit/>
          </a:bodyPr>
          <a:lstStyle/>
          <a:p>
            <a:pPr algn="ctr"/>
            <a:r>
              <a:rPr lang="cs-CZ" sz="1100" dirty="0" err="1"/>
              <a:t>sensitizes</a:t>
            </a:r>
            <a:endParaRPr lang="cs-CZ" sz="1100" dirty="0"/>
          </a:p>
        </p:txBody>
      </p:sp>
      <p:sp>
        <p:nvSpPr>
          <p:cNvPr id="26" name="Obdélník 25">
            <a:extLst>
              <a:ext uri="{FF2B5EF4-FFF2-40B4-BE49-F238E27FC236}">
                <a16:creationId xmlns:a16="http://schemas.microsoft.com/office/drawing/2014/main" id="{EFD72F96-B8F5-45D4-97C0-07A2107D73F0}"/>
              </a:ext>
            </a:extLst>
          </p:cNvPr>
          <p:cNvSpPr/>
          <p:nvPr/>
        </p:nvSpPr>
        <p:spPr>
          <a:xfrm>
            <a:off x="1377436" y="597046"/>
            <a:ext cx="3244806" cy="1277608"/>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ál 68">
            <a:extLst>
              <a:ext uri="{FF2B5EF4-FFF2-40B4-BE49-F238E27FC236}">
                <a16:creationId xmlns:a16="http://schemas.microsoft.com/office/drawing/2014/main" id="{A1272DC4-8E4A-46E9-A32E-3AE8B9D02F7A}"/>
              </a:ext>
            </a:extLst>
          </p:cNvPr>
          <p:cNvSpPr/>
          <p:nvPr/>
        </p:nvSpPr>
        <p:spPr>
          <a:xfrm>
            <a:off x="5456515" y="254126"/>
            <a:ext cx="1284233" cy="674735"/>
          </a:xfrm>
          <a:prstGeom prst="ellipse">
            <a:avLst/>
          </a:prstGeom>
          <a:solidFill>
            <a:schemeClr val="bg1">
              <a:lumMod val="85000"/>
            </a:schemeClr>
          </a:solidFill>
          <a:ln>
            <a:solidFill>
              <a:srgbClr val="E3E3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100" b="1" dirty="0" err="1">
                <a:solidFill>
                  <a:schemeClr val="tx1"/>
                </a:solidFill>
              </a:rPr>
              <a:t>Degradation</a:t>
            </a:r>
            <a:endParaRPr lang="en-US" sz="1100" b="1" dirty="0">
              <a:solidFill>
                <a:schemeClr val="tx1"/>
              </a:solidFill>
            </a:endParaRPr>
          </a:p>
        </p:txBody>
      </p:sp>
      <p:sp>
        <p:nvSpPr>
          <p:cNvPr id="71" name="Šipka: doprava 70">
            <a:extLst>
              <a:ext uri="{FF2B5EF4-FFF2-40B4-BE49-F238E27FC236}">
                <a16:creationId xmlns:a16="http://schemas.microsoft.com/office/drawing/2014/main" id="{4EA12232-41BE-4EE8-A446-F0CF22286751}"/>
              </a:ext>
            </a:extLst>
          </p:cNvPr>
          <p:cNvSpPr/>
          <p:nvPr/>
        </p:nvSpPr>
        <p:spPr>
          <a:xfrm rot="5217909">
            <a:off x="4259916" y="1836840"/>
            <a:ext cx="1366516" cy="178543"/>
          </a:xfrm>
          <a:prstGeom prst="rightArrow">
            <a:avLst/>
          </a:prstGeom>
          <a:solidFill>
            <a:srgbClr val="0095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ál 69">
            <a:extLst>
              <a:ext uri="{FF2B5EF4-FFF2-40B4-BE49-F238E27FC236}">
                <a16:creationId xmlns:a16="http://schemas.microsoft.com/office/drawing/2014/main" id="{87A32158-2947-4BCC-B59A-C02991F093AE}"/>
              </a:ext>
            </a:extLst>
          </p:cNvPr>
          <p:cNvSpPr/>
          <p:nvPr/>
        </p:nvSpPr>
        <p:spPr>
          <a:xfrm>
            <a:off x="4219206" y="715132"/>
            <a:ext cx="1284233" cy="674735"/>
          </a:xfrm>
          <a:prstGeom prst="ellipse">
            <a:avLst/>
          </a:prstGeom>
          <a:solidFill>
            <a:schemeClr val="accent4">
              <a:lumMod val="40000"/>
              <a:lumOff val="60000"/>
            </a:schemeClr>
          </a:solidFill>
          <a:ln>
            <a:solidFill>
              <a:srgbClr val="E3E3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solidFill>
                <a:schemeClr val="tx1"/>
              </a:solidFill>
            </a:endParaRPr>
          </a:p>
        </p:txBody>
      </p:sp>
      <p:sp>
        <p:nvSpPr>
          <p:cNvPr id="33" name="TextovéPole 32">
            <a:extLst>
              <a:ext uri="{FF2B5EF4-FFF2-40B4-BE49-F238E27FC236}">
                <a16:creationId xmlns:a16="http://schemas.microsoft.com/office/drawing/2014/main" id="{F1D93BE6-5804-4003-954D-AB74C6138B83}"/>
              </a:ext>
            </a:extLst>
          </p:cNvPr>
          <p:cNvSpPr txBox="1"/>
          <p:nvPr/>
        </p:nvSpPr>
        <p:spPr>
          <a:xfrm>
            <a:off x="4338013" y="833606"/>
            <a:ext cx="1063112" cy="430887"/>
          </a:xfrm>
          <a:prstGeom prst="rect">
            <a:avLst/>
          </a:prstGeom>
          <a:noFill/>
        </p:spPr>
        <p:txBody>
          <a:bodyPr wrap="none" rtlCol="0">
            <a:spAutoFit/>
          </a:bodyPr>
          <a:lstStyle/>
          <a:p>
            <a:r>
              <a:rPr lang="cs-CZ" sz="1100" b="1" dirty="0" err="1"/>
              <a:t>Kalikrein</a:t>
            </a:r>
            <a:r>
              <a:rPr lang="cs-CZ" sz="1100" b="1" dirty="0"/>
              <a:t>-kinin </a:t>
            </a:r>
          </a:p>
          <a:p>
            <a:pPr algn="ctr"/>
            <a:r>
              <a:rPr lang="cs-CZ" sz="1100" b="1" dirty="0" err="1"/>
              <a:t>system</a:t>
            </a:r>
            <a:endParaRPr lang="en-US" sz="1100" b="1" dirty="0"/>
          </a:p>
        </p:txBody>
      </p:sp>
      <p:sp>
        <p:nvSpPr>
          <p:cNvPr id="72" name="Obdélník 71">
            <a:extLst>
              <a:ext uri="{FF2B5EF4-FFF2-40B4-BE49-F238E27FC236}">
                <a16:creationId xmlns:a16="http://schemas.microsoft.com/office/drawing/2014/main" id="{1C751E77-0E64-4729-9CE9-528E2562BF47}"/>
              </a:ext>
            </a:extLst>
          </p:cNvPr>
          <p:cNvSpPr/>
          <p:nvPr/>
        </p:nvSpPr>
        <p:spPr>
          <a:xfrm>
            <a:off x="3592078" y="1796892"/>
            <a:ext cx="627128" cy="363446"/>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Šipka: doprava 24">
            <a:extLst>
              <a:ext uri="{FF2B5EF4-FFF2-40B4-BE49-F238E27FC236}">
                <a16:creationId xmlns:a16="http://schemas.microsoft.com/office/drawing/2014/main" id="{9F94A704-8C04-4777-9EA6-58AC867E1CDD}"/>
              </a:ext>
            </a:extLst>
          </p:cNvPr>
          <p:cNvSpPr/>
          <p:nvPr/>
        </p:nvSpPr>
        <p:spPr>
          <a:xfrm rot="14031926">
            <a:off x="2973503" y="1798698"/>
            <a:ext cx="2190805" cy="155385"/>
          </a:xfrm>
          <a:prstGeom prst="rightArrow">
            <a:avLst>
              <a:gd name="adj1" fmla="val 56883"/>
              <a:gd name="adj2"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ál 56">
            <a:extLst>
              <a:ext uri="{FF2B5EF4-FFF2-40B4-BE49-F238E27FC236}">
                <a16:creationId xmlns:a16="http://schemas.microsoft.com/office/drawing/2014/main" id="{3C696F53-1579-431F-9A9F-82DE4C2233F2}"/>
              </a:ext>
            </a:extLst>
          </p:cNvPr>
          <p:cNvSpPr/>
          <p:nvPr/>
        </p:nvSpPr>
        <p:spPr>
          <a:xfrm>
            <a:off x="4451742" y="2598207"/>
            <a:ext cx="1172321" cy="674735"/>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100" b="1" dirty="0"/>
              <a:t>Bradykinin</a:t>
            </a:r>
            <a:endParaRPr lang="en-US" sz="1100" b="1" dirty="0"/>
          </a:p>
        </p:txBody>
      </p:sp>
      <p:pic>
        <p:nvPicPr>
          <p:cNvPr id="24" name="Obrázek 23">
            <a:extLst>
              <a:ext uri="{FF2B5EF4-FFF2-40B4-BE49-F238E27FC236}">
                <a16:creationId xmlns:a16="http://schemas.microsoft.com/office/drawing/2014/main" id="{8D8FF9EF-0306-4E36-97F1-4D96D0328C1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451798" y="89740"/>
            <a:ext cx="2673617" cy="906059"/>
          </a:xfrm>
          <a:prstGeom prst="rect">
            <a:avLst/>
          </a:prstGeom>
        </p:spPr>
      </p:pic>
      <p:grpSp>
        <p:nvGrpSpPr>
          <p:cNvPr id="37" name="Skupina 36">
            <a:extLst>
              <a:ext uri="{FF2B5EF4-FFF2-40B4-BE49-F238E27FC236}">
                <a16:creationId xmlns:a16="http://schemas.microsoft.com/office/drawing/2014/main" id="{B90D9F13-50AA-43C7-A917-F479E1BEFCB5}"/>
              </a:ext>
            </a:extLst>
          </p:cNvPr>
          <p:cNvGrpSpPr/>
          <p:nvPr/>
        </p:nvGrpSpPr>
        <p:grpSpPr>
          <a:xfrm>
            <a:off x="58495" y="189000"/>
            <a:ext cx="3318131" cy="1553278"/>
            <a:chOff x="11821" y="591493"/>
            <a:chExt cx="3099789" cy="1311502"/>
          </a:xfrm>
        </p:grpSpPr>
        <p:pic>
          <p:nvPicPr>
            <p:cNvPr id="35" name="Obrázek 34">
              <a:extLst>
                <a:ext uri="{FF2B5EF4-FFF2-40B4-BE49-F238E27FC236}">
                  <a16:creationId xmlns:a16="http://schemas.microsoft.com/office/drawing/2014/main" id="{F73BE4D7-2DE7-427B-B251-7CDC1333A3E7}"/>
                </a:ext>
              </a:extLst>
            </p:cNvPr>
            <p:cNvPicPr>
              <a:picLocks noChangeAspect="1"/>
            </p:cNvPicPr>
            <p:nvPr/>
          </p:nvPicPr>
          <p:blipFill rotWithShape="1">
            <a:blip r:embed="rId5">
              <a:clrChange>
                <a:clrFrom>
                  <a:srgbClr val="FFFFFF"/>
                </a:clrFrom>
                <a:clrTo>
                  <a:srgbClr val="FFFFFF">
                    <a:alpha val="0"/>
                  </a:srgbClr>
                </a:clrTo>
              </a:clrChange>
            </a:blip>
            <a:srcRect l="17407"/>
            <a:stretch/>
          </p:blipFill>
          <p:spPr>
            <a:xfrm>
              <a:off x="11821" y="591493"/>
              <a:ext cx="3099789" cy="1311502"/>
            </a:xfrm>
            <a:prstGeom prst="rect">
              <a:avLst/>
            </a:prstGeom>
          </p:spPr>
        </p:pic>
        <p:sp>
          <p:nvSpPr>
            <p:cNvPr id="36" name="Obdélník 35">
              <a:extLst>
                <a:ext uri="{FF2B5EF4-FFF2-40B4-BE49-F238E27FC236}">
                  <a16:creationId xmlns:a16="http://schemas.microsoft.com/office/drawing/2014/main" id="{BB444D37-A958-408F-8DC8-83E2456D5C27}"/>
                </a:ext>
              </a:extLst>
            </p:cNvPr>
            <p:cNvSpPr/>
            <p:nvPr/>
          </p:nvSpPr>
          <p:spPr>
            <a:xfrm>
              <a:off x="11821" y="1184127"/>
              <a:ext cx="646402" cy="433658"/>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Šipka: doprava 75">
            <a:extLst>
              <a:ext uri="{FF2B5EF4-FFF2-40B4-BE49-F238E27FC236}">
                <a16:creationId xmlns:a16="http://schemas.microsoft.com/office/drawing/2014/main" id="{668098A2-26B6-43A9-AE42-EBB379C906AC}"/>
              </a:ext>
            </a:extLst>
          </p:cNvPr>
          <p:cNvSpPr/>
          <p:nvPr/>
        </p:nvSpPr>
        <p:spPr>
          <a:xfrm rot="17348909">
            <a:off x="4600125" y="1722688"/>
            <a:ext cx="1846269" cy="56325"/>
          </a:xfrm>
          <a:prstGeom prst="rightArrow">
            <a:avLst/>
          </a:prstGeom>
          <a:solidFill>
            <a:srgbClr val="0095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ál 33">
            <a:extLst>
              <a:ext uri="{FF2B5EF4-FFF2-40B4-BE49-F238E27FC236}">
                <a16:creationId xmlns:a16="http://schemas.microsoft.com/office/drawing/2014/main" id="{14E3008E-F1AB-431D-B509-74398C21A720}"/>
              </a:ext>
            </a:extLst>
          </p:cNvPr>
          <p:cNvSpPr/>
          <p:nvPr/>
        </p:nvSpPr>
        <p:spPr>
          <a:xfrm>
            <a:off x="5202314" y="1574122"/>
            <a:ext cx="587376" cy="34196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cs-CZ" sz="1050" dirty="0"/>
              <a:t>ACE</a:t>
            </a:r>
            <a:endParaRPr lang="en-US" sz="1050" dirty="0"/>
          </a:p>
        </p:txBody>
      </p:sp>
      <p:sp>
        <p:nvSpPr>
          <p:cNvPr id="65" name="Obdélník 64">
            <a:extLst>
              <a:ext uri="{FF2B5EF4-FFF2-40B4-BE49-F238E27FC236}">
                <a16:creationId xmlns:a16="http://schemas.microsoft.com/office/drawing/2014/main" id="{51C3F87B-1179-42E1-BADA-B70B58977A15}"/>
              </a:ext>
            </a:extLst>
          </p:cNvPr>
          <p:cNvSpPr/>
          <p:nvPr/>
        </p:nvSpPr>
        <p:spPr>
          <a:xfrm rot="21110366">
            <a:off x="4321352" y="3847907"/>
            <a:ext cx="686269" cy="830997"/>
          </a:xfrm>
          <a:prstGeom prst="rect">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Vývojový diagram: uložená data 8">
            <a:extLst>
              <a:ext uri="{FF2B5EF4-FFF2-40B4-BE49-F238E27FC236}">
                <a16:creationId xmlns:a16="http://schemas.microsoft.com/office/drawing/2014/main" id="{2700A164-BC6A-4C4F-838B-BFFEE25CC6CF}"/>
              </a:ext>
            </a:extLst>
          </p:cNvPr>
          <p:cNvSpPr/>
          <p:nvPr/>
        </p:nvSpPr>
        <p:spPr>
          <a:xfrm rot="16200000">
            <a:off x="4724636" y="3075775"/>
            <a:ext cx="670885" cy="873038"/>
          </a:xfrm>
          <a:prstGeom prst="flowChartOnlineStorag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ovéPole 44">
            <a:extLst>
              <a:ext uri="{FF2B5EF4-FFF2-40B4-BE49-F238E27FC236}">
                <a16:creationId xmlns:a16="http://schemas.microsoft.com/office/drawing/2014/main" id="{B6CA8FC0-6312-4EAE-B7EA-2082BF25A9A3}"/>
              </a:ext>
            </a:extLst>
          </p:cNvPr>
          <p:cNvSpPr txBox="1"/>
          <p:nvPr/>
        </p:nvSpPr>
        <p:spPr>
          <a:xfrm>
            <a:off x="4674116" y="3339951"/>
            <a:ext cx="816140" cy="430887"/>
          </a:xfrm>
          <a:prstGeom prst="rect">
            <a:avLst/>
          </a:prstGeom>
          <a:solidFill>
            <a:srgbClr val="FF0000"/>
          </a:solidFill>
        </p:spPr>
        <p:txBody>
          <a:bodyPr wrap="square" rtlCol="0">
            <a:spAutoFit/>
          </a:bodyPr>
          <a:lstStyle/>
          <a:p>
            <a:pPr algn="ctr"/>
            <a:r>
              <a:rPr lang="cs-CZ" sz="1100" dirty="0">
                <a:solidFill>
                  <a:schemeClr val="bg1"/>
                </a:solidFill>
              </a:rPr>
              <a:t>Bradykinin </a:t>
            </a:r>
            <a:r>
              <a:rPr lang="cs-CZ" sz="1100" dirty="0" err="1">
                <a:solidFill>
                  <a:schemeClr val="bg1"/>
                </a:solidFill>
              </a:rPr>
              <a:t>receptors</a:t>
            </a:r>
            <a:endParaRPr lang="cs-CZ" sz="1100" dirty="0">
              <a:solidFill>
                <a:schemeClr val="bg1"/>
              </a:solidFill>
            </a:endParaRPr>
          </a:p>
        </p:txBody>
      </p:sp>
      <p:sp>
        <p:nvSpPr>
          <p:cNvPr id="55" name="Šipka: dolů 54">
            <a:extLst>
              <a:ext uri="{FF2B5EF4-FFF2-40B4-BE49-F238E27FC236}">
                <a16:creationId xmlns:a16="http://schemas.microsoft.com/office/drawing/2014/main" id="{52F492D5-058E-48F3-A0CE-6D0874D67CC7}"/>
              </a:ext>
            </a:extLst>
          </p:cNvPr>
          <p:cNvSpPr/>
          <p:nvPr/>
        </p:nvSpPr>
        <p:spPr>
          <a:xfrm>
            <a:off x="5678503" y="3974264"/>
            <a:ext cx="204493" cy="562448"/>
          </a:xfrm>
          <a:prstGeom prst="downArrow">
            <a:avLst/>
          </a:prstGeom>
          <a:solidFill>
            <a:srgbClr val="0095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Šipka: zahnutá doleva 16">
            <a:extLst>
              <a:ext uri="{FF2B5EF4-FFF2-40B4-BE49-F238E27FC236}">
                <a16:creationId xmlns:a16="http://schemas.microsoft.com/office/drawing/2014/main" id="{A18F16A3-EC51-4DB1-AE86-6384B7EFAB00}"/>
              </a:ext>
            </a:extLst>
          </p:cNvPr>
          <p:cNvSpPr/>
          <p:nvPr/>
        </p:nvSpPr>
        <p:spPr>
          <a:xfrm rot="6140503">
            <a:off x="5108511" y="3787534"/>
            <a:ext cx="402474" cy="620177"/>
          </a:xfrm>
          <a:prstGeom prst="curvedLeftArrow">
            <a:avLst/>
          </a:prstGeom>
          <a:solidFill>
            <a:srgbClr val="0095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Ovál 67">
            <a:extLst>
              <a:ext uri="{FF2B5EF4-FFF2-40B4-BE49-F238E27FC236}">
                <a16:creationId xmlns:a16="http://schemas.microsoft.com/office/drawing/2014/main" id="{F9FAE4F0-482F-43C8-A0E8-B64C4E0D295B}"/>
              </a:ext>
            </a:extLst>
          </p:cNvPr>
          <p:cNvSpPr/>
          <p:nvPr/>
        </p:nvSpPr>
        <p:spPr>
          <a:xfrm>
            <a:off x="6398519" y="2107302"/>
            <a:ext cx="599351" cy="276999"/>
          </a:xfrm>
          <a:prstGeom prst="ellipse">
            <a:avLst/>
          </a:prstGeom>
          <a:solidFill>
            <a:srgbClr val="D96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100" dirty="0"/>
              <a:t>ACE</a:t>
            </a:r>
            <a:endParaRPr lang="en-US" sz="1100" dirty="0"/>
          </a:p>
        </p:txBody>
      </p:sp>
      <p:cxnSp>
        <p:nvCxnSpPr>
          <p:cNvPr id="73" name="Přímá spojnice se šipkou 72">
            <a:extLst>
              <a:ext uri="{FF2B5EF4-FFF2-40B4-BE49-F238E27FC236}">
                <a16:creationId xmlns:a16="http://schemas.microsoft.com/office/drawing/2014/main" id="{D1ADB427-2DE9-41AE-A0BB-EF0ECE582532}"/>
              </a:ext>
            </a:extLst>
          </p:cNvPr>
          <p:cNvCxnSpPr/>
          <p:nvPr/>
        </p:nvCxnSpPr>
        <p:spPr>
          <a:xfrm>
            <a:off x="6382235" y="1857147"/>
            <a:ext cx="0" cy="70038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337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EE7EA"/>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16718D-5F48-4281-832E-80EB31DE5071}"/>
              </a:ext>
            </a:extLst>
          </p:cNvPr>
          <p:cNvSpPr>
            <a:spLocks noGrp="1"/>
          </p:cNvSpPr>
          <p:nvPr>
            <p:ph type="title"/>
          </p:nvPr>
        </p:nvSpPr>
        <p:spPr>
          <a:xfrm>
            <a:off x="580002" y="5034213"/>
            <a:ext cx="11133158" cy="1325563"/>
          </a:xfrm>
        </p:spPr>
        <p:txBody>
          <a:bodyPr>
            <a:noAutofit/>
          </a:bodyPr>
          <a:lstStyle/>
          <a:p>
            <a:r>
              <a:rPr lang="en-US" sz="1800" dirty="0"/>
              <a:t>The upregulation of hyaluronan synthases and downregulation of hyaluronidases combined with the BK-induced hyperpermeability of the lung microvasculature leads to the formation of a HA-hydrogel that inhibits gas exchange in the alveoli of COVID-19 </a:t>
            </a:r>
            <a:r>
              <a:rPr lang="en-US" sz="1800" dirty="0" err="1"/>
              <a:t>patie</a:t>
            </a:r>
            <a:endParaRPr lang="en-US" sz="1800" dirty="0"/>
          </a:p>
        </p:txBody>
      </p:sp>
      <p:pic>
        <p:nvPicPr>
          <p:cNvPr id="4" name="Obrázek 3">
            <a:extLst>
              <a:ext uri="{FF2B5EF4-FFF2-40B4-BE49-F238E27FC236}">
                <a16:creationId xmlns:a16="http://schemas.microsoft.com/office/drawing/2014/main" id="{7D9E6802-4094-419B-89F9-CFDF6BFF8DCB}"/>
              </a:ext>
            </a:extLst>
          </p:cNvPr>
          <p:cNvPicPr>
            <a:picLocks noChangeAspect="1"/>
          </p:cNvPicPr>
          <p:nvPr/>
        </p:nvPicPr>
        <p:blipFill>
          <a:blip r:embed="rId3"/>
          <a:stretch>
            <a:fillRect/>
          </a:stretch>
        </p:blipFill>
        <p:spPr>
          <a:xfrm>
            <a:off x="0" y="498224"/>
            <a:ext cx="11713160" cy="4036381"/>
          </a:xfrm>
          <a:prstGeom prst="rect">
            <a:avLst/>
          </a:prstGeom>
        </p:spPr>
      </p:pic>
      <p:sp>
        <p:nvSpPr>
          <p:cNvPr id="5" name="TextovéPole 4">
            <a:extLst>
              <a:ext uri="{FF2B5EF4-FFF2-40B4-BE49-F238E27FC236}">
                <a16:creationId xmlns:a16="http://schemas.microsoft.com/office/drawing/2014/main" id="{01AC807E-027E-4E63-B045-9C9FA2DC4702}"/>
              </a:ext>
            </a:extLst>
          </p:cNvPr>
          <p:cNvSpPr txBox="1"/>
          <p:nvPr/>
        </p:nvSpPr>
        <p:spPr>
          <a:xfrm>
            <a:off x="7722159" y="6488668"/>
            <a:ext cx="4364143" cy="369332"/>
          </a:xfrm>
          <a:prstGeom prst="rect">
            <a:avLst/>
          </a:prstGeom>
          <a:noFill/>
        </p:spPr>
        <p:txBody>
          <a:bodyPr wrap="none" rtlCol="0">
            <a:spAutoFit/>
          </a:bodyPr>
          <a:lstStyle/>
          <a:p>
            <a:r>
              <a:rPr lang="pt-BR" dirty="0"/>
              <a:t>DOI: https://elifesciences.org/articles/59177</a:t>
            </a:r>
            <a:endParaRPr lang="en-US" dirty="0"/>
          </a:p>
        </p:txBody>
      </p:sp>
    </p:spTree>
    <p:extLst>
      <p:ext uri="{BB962C8B-B14F-4D97-AF65-F5344CB8AC3E}">
        <p14:creationId xmlns:p14="http://schemas.microsoft.com/office/powerpoint/2010/main" val="1821885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EE7EA"/>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AA830DD-0B7A-43B7-A294-4A479B3D8C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5355" y="16715"/>
            <a:ext cx="8251268" cy="6693841"/>
          </a:xfrm>
          <a:prstGeom prst="rect">
            <a:avLst/>
          </a:prstGeom>
          <a:noFill/>
          <a:extLst>
            <a:ext uri="{909E8E84-426E-40DD-AFC4-6F175D3DCCD1}">
              <a14:hiddenFill xmlns:a14="http://schemas.microsoft.com/office/drawing/2010/main">
                <a:solidFill>
                  <a:srgbClr val="FFFFFF"/>
                </a:solidFill>
              </a14:hiddenFill>
            </a:ext>
          </a:extLst>
        </p:spPr>
      </p:pic>
      <p:sp>
        <p:nvSpPr>
          <p:cNvPr id="5" name="Ovál 4">
            <a:extLst>
              <a:ext uri="{FF2B5EF4-FFF2-40B4-BE49-F238E27FC236}">
                <a16:creationId xmlns:a16="http://schemas.microsoft.com/office/drawing/2014/main" id="{A9780EE6-02BF-417F-82A7-9A9C5D45E9A7}"/>
              </a:ext>
            </a:extLst>
          </p:cNvPr>
          <p:cNvSpPr/>
          <p:nvPr/>
        </p:nvSpPr>
        <p:spPr>
          <a:xfrm>
            <a:off x="7135148" y="166212"/>
            <a:ext cx="1836892" cy="943249"/>
          </a:xfrm>
          <a:prstGeom prst="ellipse">
            <a:avLst/>
          </a:prstGeom>
          <a:solidFill>
            <a:srgbClr val="CCE2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ovéPole 3">
            <a:extLst>
              <a:ext uri="{FF2B5EF4-FFF2-40B4-BE49-F238E27FC236}">
                <a16:creationId xmlns:a16="http://schemas.microsoft.com/office/drawing/2014/main" id="{69816117-6FB5-4C80-B582-90622CB171F0}"/>
              </a:ext>
            </a:extLst>
          </p:cNvPr>
          <p:cNvSpPr txBox="1"/>
          <p:nvPr/>
        </p:nvSpPr>
        <p:spPr>
          <a:xfrm>
            <a:off x="7539238" y="344436"/>
            <a:ext cx="1086195" cy="646331"/>
          </a:xfrm>
          <a:prstGeom prst="rect">
            <a:avLst/>
          </a:prstGeom>
          <a:solidFill>
            <a:srgbClr val="CCE2F8"/>
          </a:solidFill>
        </p:spPr>
        <p:txBody>
          <a:bodyPr wrap="none" rtlCol="0">
            <a:spAutoFit/>
          </a:bodyPr>
          <a:lstStyle/>
          <a:p>
            <a:pPr algn="ctr"/>
            <a:r>
              <a:rPr lang="cs-CZ" sz="1200" dirty="0"/>
              <a:t>Poškození plic </a:t>
            </a:r>
          </a:p>
          <a:p>
            <a:pPr algn="ctr"/>
            <a:r>
              <a:rPr lang="cs-CZ" sz="1200" dirty="0"/>
              <a:t>např. infekcí,</a:t>
            </a:r>
          </a:p>
          <a:p>
            <a:pPr algn="ctr"/>
            <a:r>
              <a:rPr lang="cs-CZ" sz="1200" dirty="0"/>
              <a:t>Sepse</a:t>
            </a:r>
            <a:endParaRPr lang="en-US" sz="1200" dirty="0"/>
          </a:p>
        </p:txBody>
      </p:sp>
      <p:sp>
        <p:nvSpPr>
          <p:cNvPr id="7" name="TextovéPole 6">
            <a:extLst>
              <a:ext uri="{FF2B5EF4-FFF2-40B4-BE49-F238E27FC236}">
                <a16:creationId xmlns:a16="http://schemas.microsoft.com/office/drawing/2014/main" id="{DD04B1A0-CA56-43C3-94D7-BCA3D8B59212}"/>
              </a:ext>
            </a:extLst>
          </p:cNvPr>
          <p:cNvSpPr txBox="1"/>
          <p:nvPr/>
        </p:nvSpPr>
        <p:spPr>
          <a:xfrm>
            <a:off x="7321268" y="4526464"/>
            <a:ext cx="1399922" cy="1015663"/>
          </a:xfrm>
          <a:prstGeom prst="rect">
            <a:avLst/>
          </a:prstGeom>
          <a:solidFill>
            <a:srgbClr val="F9DFCB"/>
          </a:solidFill>
        </p:spPr>
        <p:txBody>
          <a:bodyPr wrap="square" rtlCol="0">
            <a:spAutoFit/>
          </a:bodyPr>
          <a:lstStyle/>
          <a:p>
            <a:pPr algn="ctr"/>
            <a:r>
              <a:rPr lang="cs-CZ" sz="1200" dirty="0" err="1"/>
              <a:t>prooxidační</a:t>
            </a:r>
            <a:r>
              <a:rPr lang="cs-CZ" sz="1200" dirty="0"/>
              <a:t>, prozánětlivý, vazokonstrikce, prosakování cév, </a:t>
            </a:r>
            <a:r>
              <a:rPr lang="cs-CZ" sz="1200" dirty="0" err="1"/>
              <a:t>profibrotický</a:t>
            </a:r>
            <a:endParaRPr lang="cs-CZ" sz="1200" dirty="0"/>
          </a:p>
        </p:txBody>
      </p:sp>
      <p:sp>
        <p:nvSpPr>
          <p:cNvPr id="10" name="TextovéPole 9">
            <a:extLst>
              <a:ext uri="{FF2B5EF4-FFF2-40B4-BE49-F238E27FC236}">
                <a16:creationId xmlns:a16="http://schemas.microsoft.com/office/drawing/2014/main" id="{6A472FD8-B53E-4910-A3B9-092940818217}"/>
              </a:ext>
            </a:extLst>
          </p:cNvPr>
          <p:cNvSpPr txBox="1"/>
          <p:nvPr/>
        </p:nvSpPr>
        <p:spPr>
          <a:xfrm>
            <a:off x="7293541" y="4551296"/>
            <a:ext cx="1399922" cy="1015663"/>
          </a:xfrm>
          <a:prstGeom prst="rect">
            <a:avLst/>
          </a:prstGeom>
          <a:solidFill>
            <a:srgbClr val="F9DFCB"/>
          </a:solidFill>
        </p:spPr>
        <p:txBody>
          <a:bodyPr wrap="square" rtlCol="0">
            <a:spAutoFit/>
          </a:bodyPr>
          <a:lstStyle/>
          <a:p>
            <a:pPr algn="ctr"/>
            <a:r>
              <a:rPr lang="cs-CZ" sz="1200" dirty="0" err="1"/>
              <a:t>prooxidative</a:t>
            </a:r>
            <a:r>
              <a:rPr lang="cs-CZ" sz="1200" dirty="0"/>
              <a:t>, </a:t>
            </a:r>
            <a:r>
              <a:rPr lang="cs-CZ" sz="1200" dirty="0" err="1"/>
              <a:t>proinflammatory</a:t>
            </a:r>
            <a:r>
              <a:rPr lang="cs-CZ" sz="1200" dirty="0"/>
              <a:t>, </a:t>
            </a:r>
            <a:r>
              <a:rPr lang="cs-CZ" sz="1200" dirty="0" err="1"/>
              <a:t>vasoconstriction</a:t>
            </a:r>
            <a:r>
              <a:rPr lang="cs-CZ" sz="1200" dirty="0"/>
              <a:t>, </a:t>
            </a:r>
            <a:r>
              <a:rPr lang="cs-CZ" sz="1200" dirty="0" err="1"/>
              <a:t>vascular</a:t>
            </a:r>
            <a:r>
              <a:rPr lang="cs-CZ" sz="1200" dirty="0"/>
              <a:t> </a:t>
            </a:r>
            <a:r>
              <a:rPr lang="cs-CZ" sz="1200" dirty="0" err="1"/>
              <a:t>leakage</a:t>
            </a:r>
            <a:r>
              <a:rPr lang="cs-CZ" sz="1200" dirty="0"/>
              <a:t>, </a:t>
            </a:r>
            <a:r>
              <a:rPr lang="cs-CZ" sz="1200" dirty="0" err="1"/>
              <a:t>profibrotic</a:t>
            </a:r>
            <a:endParaRPr lang="cs-CZ" sz="1200" dirty="0"/>
          </a:p>
        </p:txBody>
      </p:sp>
      <p:sp>
        <p:nvSpPr>
          <p:cNvPr id="11" name="TextovéPole 10">
            <a:extLst>
              <a:ext uri="{FF2B5EF4-FFF2-40B4-BE49-F238E27FC236}">
                <a16:creationId xmlns:a16="http://schemas.microsoft.com/office/drawing/2014/main" id="{E2D94849-69CE-46BF-B2D0-03218B523FE4}"/>
              </a:ext>
            </a:extLst>
          </p:cNvPr>
          <p:cNvSpPr txBox="1"/>
          <p:nvPr/>
        </p:nvSpPr>
        <p:spPr>
          <a:xfrm>
            <a:off x="7321268" y="5963829"/>
            <a:ext cx="1399922" cy="276999"/>
          </a:xfrm>
          <a:prstGeom prst="rect">
            <a:avLst/>
          </a:prstGeom>
          <a:solidFill>
            <a:srgbClr val="ECAA88"/>
          </a:solidFill>
        </p:spPr>
        <p:txBody>
          <a:bodyPr wrap="square" rtlCol="0">
            <a:spAutoFit/>
          </a:bodyPr>
          <a:lstStyle/>
          <a:p>
            <a:pPr algn="ctr"/>
            <a:r>
              <a:rPr lang="cs-CZ" sz="1200" dirty="0"/>
              <a:t>Poškození plic</a:t>
            </a:r>
          </a:p>
        </p:txBody>
      </p:sp>
      <p:sp>
        <p:nvSpPr>
          <p:cNvPr id="12" name="TextovéPole 11">
            <a:extLst>
              <a:ext uri="{FF2B5EF4-FFF2-40B4-BE49-F238E27FC236}">
                <a16:creationId xmlns:a16="http://schemas.microsoft.com/office/drawing/2014/main" id="{02F48F79-A2F0-4C84-8B0C-A25C34A9B0DE}"/>
              </a:ext>
            </a:extLst>
          </p:cNvPr>
          <p:cNvSpPr txBox="1"/>
          <p:nvPr/>
        </p:nvSpPr>
        <p:spPr>
          <a:xfrm>
            <a:off x="7293541" y="6024220"/>
            <a:ext cx="1399922" cy="276999"/>
          </a:xfrm>
          <a:prstGeom prst="rect">
            <a:avLst/>
          </a:prstGeom>
          <a:solidFill>
            <a:srgbClr val="ECAA88"/>
          </a:solidFill>
        </p:spPr>
        <p:txBody>
          <a:bodyPr wrap="square" rtlCol="0">
            <a:spAutoFit/>
          </a:bodyPr>
          <a:lstStyle/>
          <a:p>
            <a:pPr algn="ctr"/>
            <a:r>
              <a:rPr lang="cs-CZ" sz="1200" dirty="0" err="1"/>
              <a:t>Lung</a:t>
            </a:r>
            <a:r>
              <a:rPr lang="cs-CZ" sz="1200" dirty="0"/>
              <a:t> </a:t>
            </a:r>
            <a:r>
              <a:rPr lang="cs-CZ" sz="1200" dirty="0" err="1"/>
              <a:t>damage</a:t>
            </a:r>
            <a:endParaRPr lang="cs-CZ" sz="1200" dirty="0"/>
          </a:p>
        </p:txBody>
      </p:sp>
      <p:sp>
        <p:nvSpPr>
          <p:cNvPr id="13" name="TextovéPole 12">
            <a:extLst>
              <a:ext uri="{FF2B5EF4-FFF2-40B4-BE49-F238E27FC236}">
                <a16:creationId xmlns:a16="http://schemas.microsoft.com/office/drawing/2014/main" id="{6A43882B-1C4F-4639-AC5E-B350D0E68D33}"/>
              </a:ext>
            </a:extLst>
          </p:cNvPr>
          <p:cNvSpPr txBox="1"/>
          <p:nvPr/>
        </p:nvSpPr>
        <p:spPr>
          <a:xfrm>
            <a:off x="7395646" y="319308"/>
            <a:ext cx="1321025" cy="646331"/>
          </a:xfrm>
          <a:prstGeom prst="rect">
            <a:avLst/>
          </a:prstGeom>
          <a:solidFill>
            <a:srgbClr val="CCE2F8"/>
          </a:solidFill>
        </p:spPr>
        <p:txBody>
          <a:bodyPr wrap="square" rtlCol="0">
            <a:spAutoFit/>
          </a:bodyPr>
          <a:lstStyle/>
          <a:p>
            <a:pPr algn="ctr"/>
            <a:r>
              <a:rPr lang="en-US" sz="1200" dirty="0"/>
              <a:t>Lung damage e.g. through infection</a:t>
            </a:r>
            <a:r>
              <a:rPr lang="cs-CZ" sz="1200" dirty="0"/>
              <a:t>, S</a:t>
            </a:r>
            <a:r>
              <a:rPr lang="en-US" sz="1200" dirty="0" err="1"/>
              <a:t>epsis</a:t>
            </a:r>
            <a:endParaRPr lang="en-US" sz="1200" dirty="0"/>
          </a:p>
        </p:txBody>
      </p:sp>
      <p:sp>
        <p:nvSpPr>
          <p:cNvPr id="14" name="TextovéPole 13">
            <a:extLst>
              <a:ext uri="{FF2B5EF4-FFF2-40B4-BE49-F238E27FC236}">
                <a16:creationId xmlns:a16="http://schemas.microsoft.com/office/drawing/2014/main" id="{6B535E80-6B9C-48D4-A249-D6D18B83A8FD}"/>
              </a:ext>
            </a:extLst>
          </p:cNvPr>
          <p:cNvSpPr txBox="1"/>
          <p:nvPr/>
        </p:nvSpPr>
        <p:spPr>
          <a:xfrm>
            <a:off x="7431185" y="1366048"/>
            <a:ext cx="1194248" cy="461665"/>
          </a:xfrm>
          <a:prstGeom prst="rect">
            <a:avLst/>
          </a:prstGeom>
          <a:solidFill>
            <a:srgbClr val="F9DFCB"/>
          </a:solidFill>
        </p:spPr>
        <p:txBody>
          <a:bodyPr wrap="square" rtlCol="0">
            <a:spAutoFit/>
          </a:bodyPr>
          <a:lstStyle/>
          <a:p>
            <a:pPr algn="ctr"/>
            <a:r>
              <a:rPr lang="cs-CZ" sz="1200" dirty="0"/>
              <a:t>Angiotenzin I</a:t>
            </a:r>
          </a:p>
          <a:p>
            <a:pPr algn="ctr"/>
            <a:r>
              <a:rPr lang="cs-CZ" sz="1200" dirty="0"/>
              <a:t>(</a:t>
            </a:r>
            <a:r>
              <a:rPr lang="cs-CZ" sz="1200" dirty="0" err="1"/>
              <a:t>Ang</a:t>
            </a:r>
            <a:r>
              <a:rPr lang="cs-CZ" sz="1200" dirty="0"/>
              <a:t> 1-10)</a:t>
            </a:r>
          </a:p>
        </p:txBody>
      </p:sp>
      <p:sp>
        <p:nvSpPr>
          <p:cNvPr id="15" name="TextovéPole 14">
            <a:extLst>
              <a:ext uri="{FF2B5EF4-FFF2-40B4-BE49-F238E27FC236}">
                <a16:creationId xmlns:a16="http://schemas.microsoft.com/office/drawing/2014/main" id="{C9C22F2D-EA6B-47D5-AFE3-AFAB2F365664}"/>
              </a:ext>
            </a:extLst>
          </p:cNvPr>
          <p:cNvSpPr txBox="1"/>
          <p:nvPr/>
        </p:nvSpPr>
        <p:spPr>
          <a:xfrm>
            <a:off x="7423093" y="2459502"/>
            <a:ext cx="1194248" cy="461665"/>
          </a:xfrm>
          <a:prstGeom prst="rect">
            <a:avLst/>
          </a:prstGeom>
          <a:solidFill>
            <a:srgbClr val="F9DFCB"/>
          </a:solidFill>
        </p:spPr>
        <p:txBody>
          <a:bodyPr wrap="square" rtlCol="0">
            <a:spAutoFit/>
          </a:bodyPr>
          <a:lstStyle/>
          <a:p>
            <a:pPr algn="ctr"/>
            <a:r>
              <a:rPr lang="cs-CZ" sz="1200" dirty="0"/>
              <a:t>Angiotenzin II</a:t>
            </a:r>
          </a:p>
          <a:p>
            <a:pPr algn="ctr"/>
            <a:r>
              <a:rPr lang="cs-CZ" sz="1200" dirty="0"/>
              <a:t>(</a:t>
            </a:r>
            <a:r>
              <a:rPr lang="cs-CZ" sz="1200" dirty="0" err="1"/>
              <a:t>Ang</a:t>
            </a:r>
            <a:r>
              <a:rPr lang="cs-CZ" sz="1200" dirty="0"/>
              <a:t> 1-8)</a:t>
            </a:r>
          </a:p>
        </p:txBody>
      </p:sp>
      <p:sp>
        <p:nvSpPr>
          <p:cNvPr id="16" name="TextovéPole 15">
            <a:extLst>
              <a:ext uri="{FF2B5EF4-FFF2-40B4-BE49-F238E27FC236}">
                <a16:creationId xmlns:a16="http://schemas.microsoft.com/office/drawing/2014/main" id="{497A897D-5BE8-444D-B5EE-B226FBBFA950}"/>
              </a:ext>
            </a:extLst>
          </p:cNvPr>
          <p:cNvSpPr txBox="1"/>
          <p:nvPr/>
        </p:nvSpPr>
        <p:spPr>
          <a:xfrm>
            <a:off x="7423093" y="1395482"/>
            <a:ext cx="1194248" cy="461665"/>
          </a:xfrm>
          <a:prstGeom prst="rect">
            <a:avLst/>
          </a:prstGeom>
          <a:solidFill>
            <a:srgbClr val="F9DFCB"/>
          </a:solidFill>
        </p:spPr>
        <p:txBody>
          <a:bodyPr wrap="square" rtlCol="0">
            <a:spAutoFit/>
          </a:bodyPr>
          <a:lstStyle/>
          <a:p>
            <a:pPr algn="ctr"/>
            <a:r>
              <a:rPr lang="cs-CZ" sz="1200" dirty="0"/>
              <a:t>Angiotensin I</a:t>
            </a:r>
          </a:p>
          <a:p>
            <a:pPr algn="ctr"/>
            <a:r>
              <a:rPr lang="cs-CZ" sz="1200" dirty="0"/>
              <a:t>(</a:t>
            </a:r>
            <a:r>
              <a:rPr lang="cs-CZ" sz="1200" dirty="0" err="1"/>
              <a:t>Ang</a:t>
            </a:r>
            <a:r>
              <a:rPr lang="cs-CZ" sz="1200" dirty="0"/>
              <a:t> 1-10)</a:t>
            </a:r>
          </a:p>
        </p:txBody>
      </p:sp>
      <p:sp>
        <p:nvSpPr>
          <p:cNvPr id="18" name="TextovéPole 17">
            <a:extLst>
              <a:ext uri="{FF2B5EF4-FFF2-40B4-BE49-F238E27FC236}">
                <a16:creationId xmlns:a16="http://schemas.microsoft.com/office/drawing/2014/main" id="{DEC94380-D1BE-4C27-93A1-564753ECA36E}"/>
              </a:ext>
            </a:extLst>
          </p:cNvPr>
          <p:cNvSpPr txBox="1"/>
          <p:nvPr/>
        </p:nvSpPr>
        <p:spPr>
          <a:xfrm>
            <a:off x="5396039" y="6032145"/>
            <a:ext cx="1399922" cy="276999"/>
          </a:xfrm>
          <a:prstGeom prst="rect">
            <a:avLst/>
          </a:prstGeom>
          <a:solidFill>
            <a:srgbClr val="BEE0DF"/>
          </a:solidFill>
          <a:ln>
            <a:solidFill>
              <a:srgbClr val="BEE0DF"/>
            </a:solidFill>
          </a:ln>
        </p:spPr>
        <p:txBody>
          <a:bodyPr wrap="square" rtlCol="0">
            <a:spAutoFit/>
          </a:bodyPr>
          <a:lstStyle/>
          <a:p>
            <a:pPr algn="ctr"/>
            <a:r>
              <a:rPr lang="cs-CZ" sz="1200" dirty="0"/>
              <a:t>Ochrana plic</a:t>
            </a:r>
          </a:p>
        </p:txBody>
      </p:sp>
      <p:sp>
        <p:nvSpPr>
          <p:cNvPr id="19" name="TextovéPole 18">
            <a:extLst>
              <a:ext uri="{FF2B5EF4-FFF2-40B4-BE49-F238E27FC236}">
                <a16:creationId xmlns:a16="http://schemas.microsoft.com/office/drawing/2014/main" id="{90CE5010-7665-4EB0-A000-57450D12D50E}"/>
              </a:ext>
            </a:extLst>
          </p:cNvPr>
          <p:cNvSpPr txBox="1"/>
          <p:nvPr/>
        </p:nvSpPr>
        <p:spPr>
          <a:xfrm>
            <a:off x="5368312" y="6024219"/>
            <a:ext cx="1399922" cy="276999"/>
          </a:xfrm>
          <a:prstGeom prst="rect">
            <a:avLst/>
          </a:prstGeom>
          <a:solidFill>
            <a:srgbClr val="BEE0DF"/>
          </a:solidFill>
          <a:ln>
            <a:solidFill>
              <a:srgbClr val="BEE0DF"/>
            </a:solidFill>
          </a:ln>
        </p:spPr>
        <p:txBody>
          <a:bodyPr wrap="square" rtlCol="0">
            <a:spAutoFit/>
          </a:bodyPr>
          <a:lstStyle/>
          <a:p>
            <a:pPr algn="ctr"/>
            <a:r>
              <a:rPr lang="cs-CZ" sz="1200" dirty="0" err="1"/>
              <a:t>Lung</a:t>
            </a:r>
            <a:r>
              <a:rPr lang="cs-CZ" sz="1200" dirty="0"/>
              <a:t> </a:t>
            </a:r>
            <a:r>
              <a:rPr lang="cs-CZ" sz="1200" dirty="0" err="1"/>
              <a:t>protection</a:t>
            </a:r>
            <a:endParaRPr lang="cs-CZ" sz="1200" dirty="0"/>
          </a:p>
        </p:txBody>
      </p:sp>
      <p:sp>
        <p:nvSpPr>
          <p:cNvPr id="21" name="TextovéPole 20">
            <a:extLst>
              <a:ext uri="{FF2B5EF4-FFF2-40B4-BE49-F238E27FC236}">
                <a16:creationId xmlns:a16="http://schemas.microsoft.com/office/drawing/2014/main" id="{E4D31BB5-2219-4A0B-B2B7-8C3EC1DB2C47}"/>
              </a:ext>
            </a:extLst>
          </p:cNvPr>
          <p:cNvSpPr txBox="1"/>
          <p:nvPr/>
        </p:nvSpPr>
        <p:spPr>
          <a:xfrm>
            <a:off x="5368312" y="4579536"/>
            <a:ext cx="1399922" cy="830997"/>
          </a:xfrm>
          <a:prstGeom prst="rect">
            <a:avLst/>
          </a:prstGeom>
          <a:solidFill>
            <a:srgbClr val="CFE9E7"/>
          </a:solidFill>
        </p:spPr>
        <p:txBody>
          <a:bodyPr wrap="square" rtlCol="0">
            <a:spAutoFit/>
          </a:bodyPr>
          <a:lstStyle/>
          <a:p>
            <a:pPr algn="ctr"/>
            <a:r>
              <a:rPr lang="cs-CZ" sz="1200" dirty="0"/>
              <a:t>antioxidační, protizánětlivý, </a:t>
            </a:r>
            <a:r>
              <a:rPr lang="cs-CZ" sz="1200" dirty="0" err="1"/>
              <a:t>vazodilatační</a:t>
            </a:r>
            <a:r>
              <a:rPr lang="cs-CZ" sz="1200" dirty="0"/>
              <a:t>, </a:t>
            </a:r>
            <a:r>
              <a:rPr lang="cs-CZ" sz="1200" dirty="0" err="1"/>
              <a:t>antifibrotický</a:t>
            </a:r>
            <a:endParaRPr lang="cs-CZ" sz="1200" dirty="0"/>
          </a:p>
        </p:txBody>
      </p:sp>
      <p:sp>
        <p:nvSpPr>
          <p:cNvPr id="22" name="TextovéPole 21">
            <a:extLst>
              <a:ext uri="{FF2B5EF4-FFF2-40B4-BE49-F238E27FC236}">
                <a16:creationId xmlns:a16="http://schemas.microsoft.com/office/drawing/2014/main" id="{9F045858-B3C4-4F5A-B738-495613E95334}"/>
              </a:ext>
            </a:extLst>
          </p:cNvPr>
          <p:cNvSpPr txBox="1"/>
          <p:nvPr/>
        </p:nvSpPr>
        <p:spPr>
          <a:xfrm>
            <a:off x="5368312" y="4591494"/>
            <a:ext cx="1399922" cy="830997"/>
          </a:xfrm>
          <a:prstGeom prst="rect">
            <a:avLst/>
          </a:prstGeom>
          <a:solidFill>
            <a:srgbClr val="CFE9E7"/>
          </a:solidFill>
        </p:spPr>
        <p:txBody>
          <a:bodyPr wrap="square" rtlCol="0">
            <a:spAutoFit/>
          </a:bodyPr>
          <a:lstStyle/>
          <a:p>
            <a:pPr algn="ctr"/>
            <a:r>
              <a:rPr lang="cs-CZ" sz="1200" dirty="0"/>
              <a:t>antioxidant, </a:t>
            </a:r>
          </a:p>
          <a:p>
            <a:pPr algn="ctr"/>
            <a:r>
              <a:rPr lang="cs-CZ" sz="1200" dirty="0"/>
              <a:t>anti-</a:t>
            </a:r>
            <a:r>
              <a:rPr lang="cs-CZ" sz="1200" dirty="0" err="1"/>
              <a:t>inflammatory</a:t>
            </a:r>
            <a:r>
              <a:rPr lang="cs-CZ" sz="1200" dirty="0"/>
              <a:t>, </a:t>
            </a:r>
            <a:r>
              <a:rPr lang="cs-CZ" sz="1200" dirty="0" err="1"/>
              <a:t>vasodilation</a:t>
            </a:r>
            <a:r>
              <a:rPr lang="cs-CZ" sz="1200" dirty="0"/>
              <a:t>, </a:t>
            </a:r>
            <a:r>
              <a:rPr lang="cs-CZ" sz="1200" dirty="0" err="1"/>
              <a:t>antifibrotic</a:t>
            </a:r>
            <a:endParaRPr lang="cs-CZ" sz="1200" dirty="0"/>
          </a:p>
        </p:txBody>
      </p:sp>
      <p:cxnSp>
        <p:nvCxnSpPr>
          <p:cNvPr id="8" name="Přímá spojnice se šipkou 7">
            <a:extLst>
              <a:ext uri="{FF2B5EF4-FFF2-40B4-BE49-F238E27FC236}">
                <a16:creationId xmlns:a16="http://schemas.microsoft.com/office/drawing/2014/main" id="{8E46A70A-154C-4581-B004-272A35882330}"/>
              </a:ext>
            </a:extLst>
          </p:cNvPr>
          <p:cNvCxnSpPr>
            <a:cxnSpLocks/>
          </p:cNvCxnSpPr>
          <p:nvPr/>
        </p:nvCxnSpPr>
        <p:spPr>
          <a:xfrm>
            <a:off x="7993977" y="1109461"/>
            <a:ext cx="0" cy="299926"/>
          </a:xfrm>
          <a:prstGeom prst="straightConnector1">
            <a:avLst/>
          </a:prstGeom>
          <a:ln w="76200">
            <a:solidFill>
              <a:srgbClr val="B6B6B6"/>
            </a:solidFill>
            <a:tailEnd type="triangle"/>
          </a:ln>
        </p:spPr>
        <p:style>
          <a:lnRef idx="1">
            <a:schemeClr val="accent1"/>
          </a:lnRef>
          <a:fillRef idx="0">
            <a:schemeClr val="accent1"/>
          </a:fillRef>
          <a:effectRef idx="0">
            <a:schemeClr val="accent1"/>
          </a:effectRef>
          <a:fontRef idx="minor">
            <a:schemeClr val="tx1"/>
          </a:fontRef>
        </p:style>
      </p:cxnSp>
      <p:sp>
        <p:nvSpPr>
          <p:cNvPr id="41" name="Obdélník 40">
            <a:extLst>
              <a:ext uri="{FF2B5EF4-FFF2-40B4-BE49-F238E27FC236}">
                <a16:creationId xmlns:a16="http://schemas.microsoft.com/office/drawing/2014/main" id="{80EDFF98-0160-48E4-BB53-BA8F624E812C}"/>
              </a:ext>
            </a:extLst>
          </p:cNvPr>
          <p:cNvSpPr/>
          <p:nvPr/>
        </p:nvSpPr>
        <p:spPr>
          <a:xfrm>
            <a:off x="6762661" y="2419383"/>
            <a:ext cx="521511" cy="425217"/>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bdélník 41">
            <a:extLst>
              <a:ext uri="{FF2B5EF4-FFF2-40B4-BE49-F238E27FC236}">
                <a16:creationId xmlns:a16="http://schemas.microsoft.com/office/drawing/2014/main" id="{62264333-7B04-45B9-A754-9DA8DB41CF7D}"/>
              </a:ext>
            </a:extLst>
          </p:cNvPr>
          <p:cNvSpPr/>
          <p:nvPr/>
        </p:nvSpPr>
        <p:spPr>
          <a:xfrm>
            <a:off x="6762662" y="1674920"/>
            <a:ext cx="572316" cy="383711"/>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2" name="Ovál 1031">
            <a:extLst>
              <a:ext uri="{FF2B5EF4-FFF2-40B4-BE49-F238E27FC236}">
                <a16:creationId xmlns:a16="http://schemas.microsoft.com/office/drawing/2014/main" id="{993023D5-6295-4AE1-80D2-ECC2266255B3}"/>
              </a:ext>
            </a:extLst>
          </p:cNvPr>
          <p:cNvSpPr/>
          <p:nvPr/>
        </p:nvSpPr>
        <p:spPr>
          <a:xfrm>
            <a:off x="6665373" y="1219296"/>
            <a:ext cx="669603" cy="443666"/>
          </a:xfrm>
          <a:prstGeom prst="ellipse">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ál 43">
            <a:extLst>
              <a:ext uri="{FF2B5EF4-FFF2-40B4-BE49-F238E27FC236}">
                <a16:creationId xmlns:a16="http://schemas.microsoft.com/office/drawing/2014/main" id="{E9759BFC-DDF3-489A-A66A-B83F22D9B9B7}"/>
              </a:ext>
            </a:extLst>
          </p:cNvPr>
          <p:cNvSpPr/>
          <p:nvPr/>
        </p:nvSpPr>
        <p:spPr>
          <a:xfrm>
            <a:off x="6630161" y="2160338"/>
            <a:ext cx="669603" cy="443666"/>
          </a:xfrm>
          <a:prstGeom prst="ellipse">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4" name="Skupina 1033">
            <a:extLst>
              <a:ext uri="{FF2B5EF4-FFF2-40B4-BE49-F238E27FC236}">
                <a16:creationId xmlns:a16="http://schemas.microsoft.com/office/drawing/2014/main" id="{65587D75-491B-4E83-918E-D23B72389A2C}"/>
              </a:ext>
            </a:extLst>
          </p:cNvPr>
          <p:cNvGrpSpPr/>
          <p:nvPr/>
        </p:nvGrpSpPr>
        <p:grpSpPr>
          <a:xfrm>
            <a:off x="6535479" y="1390479"/>
            <a:ext cx="847601" cy="625395"/>
            <a:chOff x="10197839" y="895303"/>
            <a:chExt cx="519768" cy="370173"/>
          </a:xfrm>
        </p:grpSpPr>
        <p:sp>
          <p:nvSpPr>
            <p:cNvPr id="1030" name="Ovál 1029">
              <a:extLst>
                <a:ext uri="{FF2B5EF4-FFF2-40B4-BE49-F238E27FC236}">
                  <a16:creationId xmlns:a16="http://schemas.microsoft.com/office/drawing/2014/main" id="{760F4681-3AD0-46DD-B9CC-CD29971C1FE6}"/>
                </a:ext>
              </a:extLst>
            </p:cNvPr>
            <p:cNvSpPr/>
            <p:nvPr/>
          </p:nvSpPr>
          <p:spPr>
            <a:xfrm>
              <a:off x="10301835" y="907331"/>
              <a:ext cx="375969" cy="228529"/>
            </a:xfrm>
            <a:prstGeom prst="ellipse">
              <a:avLst/>
            </a:prstGeom>
            <a:solidFill>
              <a:srgbClr val="009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33" name="Skupina 1032">
              <a:extLst>
                <a:ext uri="{FF2B5EF4-FFF2-40B4-BE49-F238E27FC236}">
                  <a16:creationId xmlns:a16="http://schemas.microsoft.com/office/drawing/2014/main" id="{97A29011-6BE1-4BB6-B7C9-860E9960EC8D}"/>
                </a:ext>
              </a:extLst>
            </p:cNvPr>
            <p:cNvGrpSpPr/>
            <p:nvPr/>
          </p:nvGrpSpPr>
          <p:grpSpPr>
            <a:xfrm>
              <a:off x="10197839" y="895303"/>
              <a:ext cx="519768" cy="370173"/>
              <a:chOff x="9468584" y="973075"/>
              <a:chExt cx="519768" cy="370173"/>
            </a:xfrm>
          </p:grpSpPr>
          <p:sp>
            <p:nvSpPr>
              <p:cNvPr id="1029" name="Volný tvar: obrazec 1028">
                <a:extLst>
                  <a:ext uri="{FF2B5EF4-FFF2-40B4-BE49-F238E27FC236}">
                    <a16:creationId xmlns:a16="http://schemas.microsoft.com/office/drawing/2014/main" id="{A064334A-E9B0-4E26-B0DA-A290C46B8F24}"/>
                  </a:ext>
                </a:extLst>
              </p:cNvPr>
              <p:cNvSpPr/>
              <p:nvPr/>
            </p:nvSpPr>
            <p:spPr>
              <a:xfrm>
                <a:off x="9468584" y="1236988"/>
                <a:ext cx="519768" cy="106260"/>
              </a:xfrm>
              <a:custGeom>
                <a:avLst/>
                <a:gdLst>
                  <a:gd name="connsiteX0" fmla="*/ 338839 w 338839"/>
                  <a:gd name="connsiteY0" fmla="*/ 0 h 64997"/>
                  <a:gd name="connsiteX1" fmla="*/ 190307 w 338839"/>
                  <a:gd name="connsiteY1" fmla="*/ 64983 h 64997"/>
                  <a:gd name="connsiteX2" fmla="*/ 0 w 338839"/>
                  <a:gd name="connsiteY2" fmla="*/ 4642 h 64997"/>
                </a:gdLst>
                <a:ahLst/>
                <a:cxnLst>
                  <a:cxn ang="0">
                    <a:pos x="connsiteX0" y="connsiteY0"/>
                  </a:cxn>
                  <a:cxn ang="0">
                    <a:pos x="connsiteX1" y="connsiteY1"/>
                  </a:cxn>
                  <a:cxn ang="0">
                    <a:pos x="connsiteX2" y="connsiteY2"/>
                  </a:cxn>
                </a:cxnLst>
                <a:rect l="l" t="t" r="r" b="b"/>
                <a:pathLst>
                  <a:path w="338839" h="64997">
                    <a:moveTo>
                      <a:pt x="338839" y="0"/>
                    </a:moveTo>
                    <a:cubicBezTo>
                      <a:pt x="292809" y="32104"/>
                      <a:pt x="246780" y="64209"/>
                      <a:pt x="190307" y="64983"/>
                    </a:cubicBezTo>
                    <a:cubicBezTo>
                      <a:pt x="133834" y="65757"/>
                      <a:pt x="66917" y="35199"/>
                      <a:pt x="0" y="4642"/>
                    </a:cubicBezTo>
                  </a:path>
                </a:pathLst>
              </a:custGeom>
              <a:noFill/>
              <a:ln w="76200">
                <a:solidFill>
                  <a:srgbClr val="47AFAF"/>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1" name="TextovéPole 1030">
                <a:extLst>
                  <a:ext uri="{FF2B5EF4-FFF2-40B4-BE49-F238E27FC236}">
                    <a16:creationId xmlns:a16="http://schemas.microsoft.com/office/drawing/2014/main" id="{35FE5A63-5E6E-43B1-923D-F78C32FB45D9}"/>
                  </a:ext>
                </a:extLst>
              </p:cNvPr>
              <p:cNvSpPr txBox="1"/>
              <p:nvPr/>
            </p:nvSpPr>
            <p:spPr>
              <a:xfrm>
                <a:off x="9532778" y="973075"/>
                <a:ext cx="455574" cy="218609"/>
              </a:xfrm>
              <a:prstGeom prst="rect">
                <a:avLst/>
              </a:prstGeom>
              <a:noFill/>
            </p:spPr>
            <p:txBody>
              <a:bodyPr wrap="square" rtlCol="0">
                <a:spAutoFit/>
              </a:bodyPr>
              <a:lstStyle/>
              <a:p>
                <a:r>
                  <a:rPr lang="cs-CZ" dirty="0">
                    <a:solidFill>
                      <a:schemeClr val="bg1"/>
                    </a:solidFill>
                  </a:rPr>
                  <a:t>ACE2</a:t>
                </a:r>
                <a:endParaRPr lang="en-US" dirty="0">
                  <a:solidFill>
                    <a:schemeClr val="bg1"/>
                  </a:solidFill>
                </a:endParaRPr>
              </a:p>
            </p:txBody>
          </p:sp>
        </p:grpSp>
      </p:grpSp>
      <p:grpSp>
        <p:nvGrpSpPr>
          <p:cNvPr id="47" name="Skupina 46">
            <a:extLst>
              <a:ext uri="{FF2B5EF4-FFF2-40B4-BE49-F238E27FC236}">
                <a16:creationId xmlns:a16="http://schemas.microsoft.com/office/drawing/2014/main" id="{639AEB45-AA4B-40DE-B335-8E56CFB80218}"/>
              </a:ext>
            </a:extLst>
          </p:cNvPr>
          <p:cNvGrpSpPr/>
          <p:nvPr/>
        </p:nvGrpSpPr>
        <p:grpSpPr>
          <a:xfrm>
            <a:off x="6522639" y="2406546"/>
            <a:ext cx="777125" cy="653736"/>
            <a:chOff x="10197839" y="907331"/>
            <a:chExt cx="540754" cy="380142"/>
          </a:xfrm>
        </p:grpSpPr>
        <p:sp>
          <p:nvSpPr>
            <p:cNvPr id="48" name="Ovál 47">
              <a:extLst>
                <a:ext uri="{FF2B5EF4-FFF2-40B4-BE49-F238E27FC236}">
                  <a16:creationId xmlns:a16="http://schemas.microsoft.com/office/drawing/2014/main" id="{1F2F6B58-052F-4584-B8AD-A45816400413}"/>
                </a:ext>
              </a:extLst>
            </p:cNvPr>
            <p:cNvSpPr/>
            <p:nvPr/>
          </p:nvSpPr>
          <p:spPr>
            <a:xfrm>
              <a:off x="10301835" y="907331"/>
              <a:ext cx="375969" cy="228529"/>
            </a:xfrm>
            <a:prstGeom prst="ellipse">
              <a:avLst/>
            </a:prstGeom>
            <a:solidFill>
              <a:srgbClr val="009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Skupina 48">
              <a:extLst>
                <a:ext uri="{FF2B5EF4-FFF2-40B4-BE49-F238E27FC236}">
                  <a16:creationId xmlns:a16="http://schemas.microsoft.com/office/drawing/2014/main" id="{1BD06A59-B414-45D5-B73F-6ADA75E7371A}"/>
                </a:ext>
              </a:extLst>
            </p:cNvPr>
            <p:cNvGrpSpPr/>
            <p:nvPr/>
          </p:nvGrpSpPr>
          <p:grpSpPr>
            <a:xfrm>
              <a:off x="10197839" y="928106"/>
              <a:ext cx="540754" cy="359367"/>
              <a:chOff x="9468584" y="1005878"/>
              <a:chExt cx="540754" cy="359367"/>
            </a:xfrm>
          </p:grpSpPr>
          <p:sp>
            <p:nvSpPr>
              <p:cNvPr id="50" name="Volný tvar: obrazec 49">
                <a:extLst>
                  <a:ext uri="{FF2B5EF4-FFF2-40B4-BE49-F238E27FC236}">
                    <a16:creationId xmlns:a16="http://schemas.microsoft.com/office/drawing/2014/main" id="{260A9AC7-FB31-4E45-978E-737FE8FA8457}"/>
                  </a:ext>
                </a:extLst>
              </p:cNvPr>
              <p:cNvSpPr/>
              <p:nvPr/>
            </p:nvSpPr>
            <p:spPr>
              <a:xfrm>
                <a:off x="9468584" y="1236988"/>
                <a:ext cx="519768" cy="106260"/>
              </a:xfrm>
              <a:custGeom>
                <a:avLst/>
                <a:gdLst>
                  <a:gd name="connsiteX0" fmla="*/ 338839 w 338839"/>
                  <a:gd name="connsiteY0" fmla="*/ 0 h 64997"/>
                  <a:gd name="connsiteX1" fmla="*/ 190307 w 338839"/>
                  <a:gd name="connsiteY1" fmla="*/ 64983 h 64997"/>
                  <a:gd name="connsiteX2" fmla="*/ 0 w 338839"/>
                  <a:gd name="connsiteY2" fmla="*/ 4642 h 64997"/>
                </a:gdLst>
                <a:ahLst/>
                <a:cxnLst>
                  <a:cxn ang="0">
                    <a:pos x="connsiteX0" y="connsiteY0"/>
                  </a:cxn>
                  <a:cxn ang="0">
                    <a:pos x="connsiteX1" y="connsiteY1"/>
                  </a:cxn>
                  <a:cxn ang="0">
                    <a:pos x="connsiteX2" y="connsiteY2"/>
                  </a:cxn>
                </a:cxnLst>
                <a:rect l="l" t="t" r="r" b="b"/>
                <a:pathLst>
                  <a:path w="338839" h="64997">
                    <a:moveTo>
                      <a:pt x="338839" y="0"/>
                    </a:moveTo>
                    <a:cubicBezTo>
                      <a:pt x="292809" y="32104"/>
                      <a:pt x="246780" y="64209"/>
                      <a:pt x="190307" y="64983"/>
                    </a:cubicBezTo>
                    <a:cubicBezTo>
                      <a:pt x="133834" y="65757"/>
                      <a:pt x="66917" y="35199"/>
                      <a:pt x="0" y="4642"/>
                    </a:cubicBezTo>
                  </a:path>
                </a:pathLst>
              </a:custGeom>
              <a:noFill/>
              <a:ln w="76200">
                <a:solidFill>
                  <a:srgbClr val="47AFAF"/>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ovéPole 50">
                <a:extLst>
                  <a:ext uri="{FF2B5EF4-FFF2-40B4-BE49-F238E27FC236}">
                    <a16:creationId xmlns:a16="http://schemas.microsoft.com/office/drawing/2014/main" id="{9F712454-F72B-4CD3-BFFF-7354A757C678}"/>
                  </a:ext>
                </a:extLst>
              </p:cNvPr>
              <p:cNvSpPr txBox="1"/>
              <p:nvPr/>
            </p:nvSpPr>
            <p:spPr>
              <a:xfrm>
                <a:off x="9553764" y="1005878"/>
                <a:ext cx="455574" cy="359367"/>
              </a:xfrm>
              <a:prstGeom prst="rect">
                <a:avLst/>
              </a:prstGeom>
              <a:noFill/>
            </p:spPr>
            <p:txBody>
              <a:bodyPr wrap="square" rtlCol="0">
                <a:spAutoFit/>
              </a:bodyPr>
              <a:lstStyle/>
              <a:p>
                <a:r>
                  <a:rPr lang="cs-CZ" sz="1400" dirty="0">
                    <a:solidFill>
                      <a:schemeClr val="bg1"/>
                    </a:solidFill>
                  </a:rPr>
                  <a:t>ACE2</a:t>
                </a:r>
                <a:endParaRPr lang="en-US" sz="1400" dirty="0">
                  <a:solidFill>
                    <a:schemeClr val="bg1"/>
                  </a:solidFill>
                </a:endParaRPr>
              </a:p>
            </p:txBody>
          </p:sp>
        </p:grpSp>
      </p:grpSp>
      <p:sp>
        <p:nvSpPr>
          <p:cNvPr id="1043" name="Obdélník 1042">
            <a:extLst>
              <a:ext uri="{FF2B5EF4-FFF2-40B4-BE49-F238E27FC236}">
                <a16:creationId xmlns:a16="http://schemas.microsoft.com/office/drawing/2014/main" id="{D2D8E7B7-A0DF-4D19-90CD-E8E214C72923}"/>
              </a:ext>
            </a:extLst>
          </p:cNvPr>
          <p:cNvSpPr/>
          <p:nvPr/>
        </p:nvSpPr>
        <p:spPr>
          <a:xfrm>
            <a:off x="5490256" y="3974264"/>
            <a:ext cx="1328508" cy="475656"/>
          </a:xfrm>
          <a:prstGeom prst="rect">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bdélník 62">
            <a:extLst>
              <a:ext uri="{FF2B5EF4-FFF2-40B4-BE49-F238E27FC236}">
                <a16:creationId xmlns:a16="http://schemas.microsoft.com/office/drawing/2014/main" id="{139E056B-5565-4203-A995-81B0FDF494D0}"/>
              </a:ext>
            </a:extLst>
          </p:cNvPr>
          <p:cNvSpPr/>
          <p:nvPr/>
        </p:nvSpPr>
        <p:spPr>
          <a:xfrm>
            <a:off x="5412240" y="5616807"/>
            <a:ext cx="1328508" cy="344805"/>
          </a:xfrm>
          <a:prstGeom prst="rect">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Přímá spojnice se šipkou 63">
            <a:extLst>
              <a:ext uri="{FF2B5EF4-FFF2-40B4-BE49-F238E27FC236}">
                <a16:creationId xmlns:a16="http://schemas.microsoft.com/office/drawing/2014/main" id="{150479CE-E249-496A-8445-DFD12F762F86}"/>
              </a:ext>
            </a:extLst>
          </p:cNvPr>
          <p:cNvCxnSpPr>
            <a:cxnSpLocks/>
          </p:cNvCxnSpPr>
          <p:nvPr/>
        </p:nvCxnSpPr>
        <p:spPr>
          <a:xfrm>
            <a:off x="6402758" y="3974264"/>
            <a:ext cx="0" cy="527367"/>
          </a:xfrm>
          <a:prstGeom prst="straightConnector1">
            <a:avLst/>
          </a:prstGeom>
          <a:ln w="28575">
            <a:solidFill>
              <a:srgbClr val="47AFAF"/>
            </a:solidFill>
            <a:tailEnd type="triangle"/>
          </a:ln>
        </p:spPr>
        <p:style>
          <a:lnRef idx="1">
            <a:schemeClr val="accent1"/>
          </a:lnRef>
          <a:fillRef idx="0">
            <a:schemeClr val="accent1"/>
          </a:fillRef>
          <a:effectRef idx="0">
            <a:schemeClr val="accent1"/>
          </a:effectRef>
          <a:fontRef idx="minor">
            <a:schemeClr val="tx1"/>
          </a:fontRef>
        </p:style>
      </p:cxnSp>
      <p:cxnSp>
        <p:nvCxnSpPr>
          <p:cNvPr id="66" name="Přímá spojnice se šipkou 65">
            <a:extLst>
              <a:ext uri="{FF2B5EF4-FFF2-40B4-BE49-F238E27FC236}">
                <a16:creationId xmlns:a16="http://schemas.microsoft.com/office/drawing/2014/main" id="{7E514F86-EBDC-4B86-9DAA-D10CFE9578AE}"/>
              </a:ext>
            </a:extLst>
          </p:cNvPr>
          <p:cNvCxnSpPr>
            <a:cxnSpLocks/>
          </p:cNvCxnSpPr>
          <p:nvPr/>
        </p:nvCxnSpPr>
        <p:spPr>
          <a:xfrm>
            <a:off x="5756799" y="3974264"/>
            <a:ext cx="0" cy="527367"/>
          </a:xfrm>
          <a:prstGeom prst="straightConnector1">
            <a:avLst/>
          </a:prstGeom>
          <a:ln w="12700">
            <a:solidFill>
              <a:srgbClr val="47AFAF"/>
            </a:solidFill>
            <a:tailEnd type="triangle"/>
          </a:ln>
        </p:spPr>
        <p:style>
          <a:lnRef idx="1">
            <a:schemeClr val="accent1"/>
          </a:lnRef>
          <a:fillRef idx="0">
            <a:schemeClr val="accent1"/>
          </a:fillRef>
          <a:effectRef idx="0">
            <a:schemeClr val="accent1"/>
          </a:effectRef>
          <a:fontRef idx="minor">
            <a:schemeClr val="tx1"/>
          </a:fontRef>
        </p:style>
      </p:cxnSp>
      <p:cxnSp>
        <p:nvCxnSpPr>
          <p:cNvPr id="67" name="Přímá spojnice se šipkou 66">
            <a:extLst>
              <a:ext uri="{FF2B5EF4-FFF2-40B4-BE49-F238E27FC236}">
                <a16:creationId xmlns:a16="http://schemas.microsoft.com/office/drawing/2014/main" id="{6BCF077A-F3B9-4FEC-8A99-9ED455929466}"/>
              </a:ext>
            </a:extLst>
          </p:cNvPr>
          <p:cNvCxnSpPr>
            <a:cxnSpLocks/>
            <a:stCxn id="63" idx="0"/>
            <a:endCxn id="63" idx="2"/>
          </p:cNvCxnSpPr>
          <p:nvPr/>
        </p:nvCxnSpPr>
        <p:spPr>
          <a:xfrm>
            <a:off x="6076494" y="5616807"/>
            <a:ext cx="0" cy="344805"/>
          </a:xfrm>
          <a:prstGeom prst="straightConnector1">
            <a:avLst/>
          </a:prstGeom>
          <a:ln w="12700">
            <a:solidFill>
              <a:srgbClr val="47AFAF"/>
            </a:solidFill>
            <a:tailEnd type="triangle"/>
          </a:ln>
        </p:spPr>
        <p:style>
          <a:lnRef idx="1">
            <a:schemeClr val="accent1"/>
          </a:lnRef>
          <a:fillRef idx="0">
            <a:schemeClr val="accent1"/>
          </a:fillRef>
          <a:effectRef idx="0">
            <a:schemeClr val="accent1"/>
          </a:effectRef>
          <a:fontRef idx="minor">
            <a:schemeClr val="tx1"/>
          </a:fontRef>
        </p:style>
      </p:cxnSp>
      <p:sp>
        <p:nvSpPr>
          <p:cNvPr id="52" name="TextovéPole 51">
            <a:extLst>
              <a:ext uri="{FF2B5EF4-FFF2-40B4-BE49-F238E27FC236}">
                <a16:creationId xmlns:a16="http://schemas.microsoft.com/office/drawing/2014/main" id="{A89E268F-E392-4681-B2AC-DB3208FE08C7}"/>
              </a:ext>
            </a:extLst>
          </p:cNvPr>
          <p:cNvSpPr txBox="1"/>
          <p:nvPr/>
        </p:nvSpPr>
        <p:spPr>
          <a:xfrm>
            <a:off x="7431185" y="2480740"/>
            <a:ext cx="1194248" cy="461665"/>
          </a:xfrm>
          <a:prstGeom prst="rect">
            <a:avLst/>
          </a:prstGeom>
          <a:solidFill>
            <a:srgbClr val="F9DFCB"/>
          </a:solidFill>
        </p:spPr>
        <p:txBody>
          <a:bodyPr wrap="square" rtlCol="0">
            <a:spAutoFit/>
          </a:bodyPr>
          <a:lstStyle/>
          <a:p>
            <a:pPr algn="ctr"/>
            <a:r>
              <a:rPr lang="cs-CZ" sz="1200" dirty="0"/>
              <a:t>Angiotensin II</a:t>
            </a:r>
          </a:p>
          <a:p>
            <a:pPr algn="ctr"/>
            <a:r>
              <a:rPr lang="cs-CZ" sz="1200" dirty="0"/>
              <a:t>(</a:t>
            </a:r>
            <a:r>
              <a:rPr lang="cs-CZ" sz="1200" dirty="0" err="1"/>
              <a:t>Ang</a:t>
            </a:r>
            <a:r>
              <a:rPr lang="cs-CZ" sz="1200" dirty="0"/>
              <a:t> 1-8)</a:t>
            </a:r>
          </a:p>
        </p:txBody>
      </p:sp>
      <p:sp>
        <p:nvSpPr>
          <p:cNvPr id="3" name="Šipka: dolů 2">
            <a:extLst>
              <a:ext uri="{FF2B5EF4-FFF2-40B4-BE49-F238E27FC236}">
                <a16:creationId xmlns:a16="http://schemas.microsoft.com/office/drawing/2014/main" id="{930BF83F-1EE3-416B-8DD1-5C58CDA8328B}"/>
              </a:ext>
            </a:extLst>
          </p:cNvPr>
          <p:cNvSpPr/>
          <p:nvPr/>
        </p:nvSpPr>
        <p:spPr>
          <a:xfrm rot="955931">
            <a:off x="5846607" y="1755585"/>
            <a:ext cx="245287" cy="1691280"/>
          </a:xfrm>
          <a:prstGeom prst="downArrow">
            <a:avLst/>
          </a:prstGeom>
          <a:solidFill>
            <a:srgbClr val="0095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Šipka: dolů 53">
            <a:extLst>
              <a:ext uri="{FF2B5EF4-FFF2-40B4-BE49-F238E27FC236}">
                <a16:creationId xmlns:a16="http://schemas.microsoft.com/office/drawing/2014/main" id="{7B3BC148-CB49-44BA-9426-6ABCDF4AA3F1}"/>
              </a:ext>
            </a:extLst>
          </p:cNvPr>
          <p:cNvSpPr/>
          <p:nvPr/>
        </p:nvSpPr>
        <p:spPr>
          <a:xfrm>
            <a:off x="6287987" y="2839717"/>
            <a:ext cx="204493" cy="562448"/>
          </a:xfrm>
          <a:prstGeom prst="downArrow">
            <a:avLst/>
          </a:prstGeom>
          <a:solidFill>
            <a:srgbClr val="0095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Šipka: dolů 55">
            <a:extLst>
              <a:ext uri="{FF2B5EF4-FFF2-40B4-BE49-F238E27FC236}">
                <a16:creationId xmlns:a16="http://schemas.microsoft.com/office/drawing/2014/main" id="{9CD11609-71B1-4EEB-9EFE-B7C27686B127}"/>
              </a:ext>
            </a:extLst>
          </p:cNvPr>
          <p:cNvSpPr/>
          <p:nvPr/>
        </p:nvSpPr>
        <p:spPr>
          <a:xfrm>
            <a:off x="6365631" y="3974265"/>
            <a:ext cx="122279" cy="542664"/>
          </a:xfrm>
          <a:prstGeom prst="downArrow">
            <a:avLst/>
          </a:prstGeom>
          <a:solidFill>
            <a:srgbClr val="0095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Šipka: dolů 57">
            <a:extLst>
              <a:ext uri="{FF2B5EF4-FFF2-40B4-BE49-F238E27FC236}">
                <a16:creationId xmlns:a16="http://schemas.microsoft.com/office/drawing/2014/main" id="{CA1B8420-BE2F-42EC-8717-D219FE482FA3}"/>
              </a:ext>
            </a:extLst>
          </p:cNvPr>
          <p:cNvSpPr/>
          <p:nvPr/>
        </p:nvSpPr>
        <p:spPr>
          <a:xfrm>
            <a:off x="5993842" y="5614881"/>
            <a:ext cx="184898" cy="358200"/>
          </a:xfrm>
          <a:prstGeom prst="downArrow">
            <a:avLst/>
          </a:prstGeom>
          <a:solidFill>
            <a:srgbClr val="0095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Vývojový diagram: uložená data 8">
            <a:extLst>
              <a:ext uri="{FF2B5EF4-FFF2-40B4-BE49-F238E27FC236}">
                <a16:creationId xmlns:a16="http://schemas.microsoft.com/office/drawing/2014/main" id="{2700A164-BC6A-4C4F-838B-BFFEE25CC6CF}"/>
              </a:ext>
            </a:extLst>
          </p:cNvPr>
          <p:cNvSpPr/>
          <p:nvPr/>
        </p:nvSpPr>
        <p:spPr>
          <a:xfrm rot="16200000">
            <a:off x="4724636" y="3075775"/>
            <a:ext cx="670885" cy="873038"/>
          </a:xfrm>
          <a:prstGeom prst="flowChartOnlineStorag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ovéPole 44">
            <a:extLst>
              <a:ext uri="{FF2B5EF4-FFF2-40B4-BE49-F238E27FC236}">
                <a16:creationId xmlns:a16="http://schemas.microsoft.com/office/drawing/2014/main" id="{B6CA8FC0-6312-4EAE-B7EA-2082BF25A9A3}"/>
              </a:ext>
            </a:extLst>
          </p:cNvPr>
          <p:cNvSpPr txBox="1"/>
          <p:nvPr/>
        </p:nvSpPr>
        <p:spPr>
          <a:xfrm>
            <a:off x="4617217" y="3339951"/>
            <a:ext cx="873039" cy="430887"/>
          </a:xfrm>
          <a:prstGeom prst="rect">
            <a:avLst/>
          </a:prstGeom>
          <a:solidFill>
            <a:srgbClr val="FF0000"/>
          </a:solidFill>
        </p:spPr>
        <p:txBody>
          <a:bodyPr wrap="square" rtlCol="0">
            <a:spAutoFit/>
          </a:bodyPr>
          <a:lstStyle/>
          <a:p>
            <a:pPr algn="ctr"/>
            <a:r>
              <a:rPr lang="cs-CZ" sz="1100" dirty="0">
                <a:solidFill>
                  <a:schemeClr val="bg1"/>
                </a:solidFill>
              </a:rPr>
              <a:t>Bradykinin </a:t>
            </a:r>
            <a:r>
              <a:rPr lang="cs-CZ" sz="1100" dirty="0" err="1">
                <a:solidFill>
                  <a:schemeClr val="bg1"/>
                </a:solidFill>
              </a:rPr>
              <a:t>receptors</a:t>
            </a:r>
            <a:endParaRPr lang="cs-CZ" sz="1100" dirty="0">
              <a:solidFill>
                <a:schemeClr val="bg1"/>
              </a:solidFill>
            </a:endParaRPr>
          </a:p>
        </p:txBody>
      </p:sp>
      <p:sp>
        <p:nvSpPr>
          <p:cNvPr id="53" name="TextovéPole 52">
            <a:extLst>
              <a:ext uri="{FF2B5EF4-FFF2-40B4-BE49-F238E27FC236}">
                <a16:creationId xmlns:a16="http://schemas.microsoft.com/office/drawing/2014/main" id="{26B96006-DC6D-4A67-BC36-D2A3E765D9FA}"/>
              </a:ext>
            </a:extLst>
          </p:cNvPr>
          <p:cNvSpPr txBox="1"/>
          <p:nvPr/>
        </p:nvSpPr>
        <p:spPr>
          <a:xfrm>
            <a:off x="4865196" y="4218913"/>
            <a:ext cx="873039" cy="261610"/>
          </a:xfrm>
          <a:prstGeom prst="rect">
            <a:avLst/>
          </a:prstGeom>
          <a:solidFill>
            <a:srgbClr val="E3E3E3"/>
          </a:solidFill>
        </p:spPr>
        <p:txBody>
          <a:bodyPr wrap="square" rtlCol="0">
            <a:spAutoFit/>
          </a:bodyPr>
          <a:lstStyle/>
          <a:p>
            <a:pPr algn="ctr"/>
            <a:r>
              <a:rPr lang="cs-CZ" sz="1100" dirty="0" err="1"/>
              <a:t>sensitizes</a:t>
            </a:r>
            <a:endParaRPr lang="cs-CZ" sz="1100" dirty="0"/>
          </a:p>
        </p:txBody>
      </p:sp>
      <p:sp>
        <p:nvSpPr>
          <p:cNvPr id="27" name="Obdélník: se zakulacenými rohy 26">
            <a:extLst>
              <a:ext uri="{FF2B5EF4-FFF2-40B4-BE49-F238E27FC236}">
                <a16:creationId xmlns:a16="http://schemas.microsoft.com/office/drawing/2014/main" id="{D023712E-8C39-41AB-A4DD-C6C7E314919E}"/>
              </a:ext>
            </a:extLst>
          </p:cNvPr>
          <p:cNvSpPr/>
          <p:nvPr/>
        </p:nvSpPr>
        <p:spPr>
          <a:xfrm>
            <a:off x="4531807" y="3877106"/>
            <a:ext cx="303071" cy="830997"/>
          </a:xfrm>
          <a:prstGeom prst="roundRect">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bdélník 25">
            <a:extLst>
              <a:ext uri="{FF2B5EF4-FFF2-40B4-BE49-F238E27FC236}">
                <a16:creationId xmlns:a16="http://schemas.microsoft.com/office/drawing/2014/main" id="{EFD72F96-B8F5-45D4-97C0-07A2107D73F0}"/>
              </a:ext>
            </a:extLst>
          </p:cNvPr>
          <p:cNvSpPr/>
          <p:nvPr/>
        </p:nvSpPr>
        <p:spPr>
          <a:xfrm>
            <a:off x="607400" y="16715"/>
            <a:ext cx="4011059" cy="6502847"/>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Obrázek 23">
            <a:extLst>
              <a:ext uri="{FF2B5EF4-FFF2-40B4-BE49-F238E27FC236}">
                <a16:creationId xmlns:a16="http://schemas.microsoft.com/office/drawing/2014/main" id="{8D8FF9EF-0306-4E36-97F1-4D96D0328C1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451798" y="89740"/>
            <a:ext cx="2673617" cy="906059"/>
          </a:xfrm>
          <a:prstGeom prst="rect">
            <a:avLst/>
          </a:prstGeom>
        </p:spPr>
      </p:pic>
      <p:pic>
        <p:nvPicPr>
          <p:cNvPr id="28" name="Obrázek 27">
            <a:extLst>
              <a:ext uri="{FF2B5EF4-FFF2-40B4-BE49-F238E27FC236}">
                <a16:creationId xmlns:a16="http://schemas.microsoft.com/office/drawing/2014/main" id="{08991DF2-6194-48FB-96A9-6CAAEE656DC6}"/>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881356" y="1091677"/>
            <a:ext cx="1803387" cy="884760"/>
          </a:xfrm>
          <a:prstGeom prst="rect">
            <a:avLst/>
          </a:prstGeom>
        </p:spPr>
      </p:pic>
      <p:pic>
        <p:nvPicPr>
          <p:cNvPr id="29" name="Obrázek 28">
            <a:extLst>
              <a:ext uri="{FF2B5EF4-FFF2-40B4-BE49-F238E27FC236}">
                <a16:creationId xmlns:a16="http://schemas.microsoft.com/office/drawing/2014/main" id="{9188EC9F-40AD-4F27-8A08-1265EF39A225}"/>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43542" y="2152478"/>
            <a:ext cx="2722013" cy="1007526"/>
          </a:xfrm>
          <a:prstGeom prst="rect">
            <a:avLst/>
          </a:prstGeom>
        </p:spPr>
      </p:pic>
      <p:pic>
        <p:nvPicPr>
          <p:cNvPr id="30" name="Obrázek 29">
            <a:extLst>
              <a:ext uri="{FF2B5EF4-FFF2-40B4-BE49-F238E27FC236}">
                <a16:creationId xmlns:a16="http://schemas.microsoft.com/office/drawing/2014/main" id="{04F96AA1-0695-4603-9A1B-81A35A9FFEDE}"/>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761539" y="3356956"/>
            <a:ext cx="2959078" cy="1210724"/>
          </a:xfrm>
          <a:prstGeom prst="rect">
            <a:avLst/>
          </a:prstGeom>
        </p:spPr>
      </p:pic>
      <p:pic>
        <p:nvPicPr>
          <p:cNvPr id="31" name="Obrázek 30">
            <a:extLst>
              <a:ext uri="{FF2B5EF4-FFF2-40B4-BE49-F238E27FC236}">
                <a16:creationId xmlns:a16="http://schemas.microsoft.com/office/drawing/2014/main" id="{DEBAAB5A-98B6-4664-A0DF-DAFD7BC168FB}"/>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2286047" y="4984638"/>
            <a:ext cx="2345249" cy="994826"/>
          </a:xfrm>
          <a:prstGeom prst="rect">
            <a:avLst/>
          </a:prstGeom>
        </p:spPr>
      </p:pic>
      <p:sp>
        <p:nvSpPr>
          <p:cNvPr id="25" name="Šipka: doprava 24">
            <a:extLst>
              <a:ext uri="{FF2B5EF4-FFF2-40B4-BE49-F238E27FC236}">
                <a16:creationId xmlns:a16="http://schemas.microsoft.com/office/drawing/2014/main" id="{9F94A704-8C04-4777-9EA6-58AC867E1CDD}"/>
              </a:ext>
            </a:extLst>
          </p:cNvPr>
          <p:cNvSpPr/>
          <p:nvPr/>
        </p:nvSpPr>
        <p:spPr>
          <a:xfrm rot="14031926">
            <a:off x="2973503" y="1798698"/>
            <a:ext cx="2190805" cy="155385"/>
          </a:xfrm>
          <a:prstGeom prst="rightArrow">
            <a:avLst>
              <a:gd name="adj1" fmla="val 56883"/>
              <a:gd name="adj2"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Šipka: doprava 59">
            <a:extLst>
              <a:ext uri="{FF2B5EF4-FFF2-40B4-BE49-F238E27FC236}">
                <a16:creationId xmlns:a16="http://schemas.microsoft.com/office/drawing/2014/main" id="{0D6C4194-E2FD-499B-B90E-358D5D457CD4}"/>
              </a:ext>
            </a:extLst>
          </p:cNvPr>
          <p:cNvSpPr/>
          <p:nvPr/>
        </p:nvSpPr>
        <p:spPr>
          <a:xfrm rot="12844922">
            <a:off x="2763211" y="2137413"/>
            <a:ext cx="1966442" cy="167604"/>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Šipka: doprava 60">
            <a:extLst>
              <a:ext uri="{FF2B5EF4-FFF2-40B4-BE49-F238E27FC236}">
                <a16:creationId xmlns:a16="http://schemas.microsoft.com/office/drawing/2014/main" id="{4C3051C7-1D5E-4905-97CD-357733905C53}"/>
              </a:ext>
            </a:extLst>
          </p:cNvPr>
          <p:cNvSpPr/>
          <p:nvPr/>
        </p:nvSpPr>
        <p:spPr>
          <a:xfrm rot="10800000">
            <a:off x="3038923" y="2825448"/>
            <a:ext cx="1519141" cy="156814"/>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Šipka: doprava 61">
            <a:extLst>
              <a:ext uri="{FF2B5EF4-FFF2-40B4-BE49-F238E27FC236}">
                <a16:creationId xmlns:a16="http://schemas.microsoft.com/office/drawing/2014/main" id="{798D0982-0BD6-46CA-8416-AF5E3AC96221}"/>
              </a:ext>
            </a:extLst>
          </p:cNvPr>
          <p:cNvSpPr/>
          <p:nvPr/>
        </p:nvSpPr>
        <p:spPr>
          <a:xfrm rot="9336847">
            <a:off x="3131503" y="3208215"/>
            <a:ext cx="1451750" cy="158394"/>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Šipka: doprava 67">
            <a:extLst>
              <a:ext uri="{FF2B5EF4-FFF2-40B4-BE49-F238E27FC236}">
                <a16:creationId xmlns:a16="http://schemas.microsoft.com/office/drawing/2014/main" id="{A6566ECD-FC4D-4D09-98EC-66128BC2F05D}"/>
              </a:ext>
            </a:extLst>
          </p:cNvPr>
          <p:cNvSpPr/>
          <p:nvPr/>
        </p:nvSpPr>
        <p:spPr>
          <a:xfrm rot="7846909">
            <a:off x="2495877" y="3976338"/>
            <a:ext cx="2590648" cy="158451"/>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ál 68">
            <a:extLst>
              <a:ext uri="{FF2B5EF4-FFF2-40B4-BE49-F238E27FC236}">
                <a16:creationId xmlns:a16="http://schemas.microsoft.com/office/drawing/2014/main" id="{A1272DC4-8E4A-46E9-A32E-3AE8B9D02F7A}"/>
              </a:ext>
            </a:extLst>
          </p:cNvPr>
          <p:cNvSpPr/>
          <p:nvPr/>
        </p:nvSpPr>
        <p:spPr>
          <a:xfrm>
            <a:off x="5456515" y="254126"/>
            <a:ext cx="1284233" cy="674735"/>
          </a:xfrm>
          <a:prstGeom prst="ellipse">
            <a:avLst/>
          </a:prstGeom>
          <a:solidFill>
            <a:schemeClr val="bg1">
              <a:lumMod val="85000"/>
            </a:schemeClr>
          </a:solidFill>
          <a:ln>
            <a:solidFill>
              <a:srgbClr val="E3E3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100" b="1" dirty="0" err="1">
                <a:solidFill>
                  <a:schemeClr val="tx1"/>
                </a:solidFill>
              </a:rPr>
              <a:t>Degradation</a:t>
            </a:r>
            <a:endParaRPr lang="en-US" sz="1100" b="1" dirty="0">
              <a:solidFill>
                <a:schemeClr val="tx1"/>
              </a:solidFill>
            </a:endParaRPr>
          </a:p>
        </p:txBody>
      </p:sp>
      <p:sp>
        <p:nvSpPr>
          <p:cNvPr id="32" name="Šipka: doprava 31">
            <a:extLst>
              <a:ext uri="{FF2B5EF4-FFF2-40B4-BE49-F238E27FC236}">
                <a16:creationId xmlns:a16="http://schemas.microsoft.com/office/drawing/2014/main" id="{479AFB7E-28B2-4CB0-9EC9-50B0D8A7D2A2}"/>
              </a:ext>
            </a:extLst>
          </p:cNvPr>
          <p:cNvSpPr/>
          <p:nvPr/>
        </p:nvSpPr>
        <p:spPr>
          <a:xfrm rot="17348909">
            <a:off x="4613895" y="1716693"/>
            <a:ext cx="1846269" cy="171732"/>
          </a:xfrm>
          <a:prstGeom prst="rightArrow">
            <a:avLst/>
          </a:prstGeom>
          <a:solidFill>
            <a:srgbClr val="0095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ál 56">
            <a:extLst>
              <a:ext uri="{FF2B5EF4-FFF2-40B4-BE49-F238E27FC236}">
                <a16:creationId xmlns:a16="http://schemas.microsoft.com/office/drawing/2014/main" id="{3C696F53-1579-431F-9A9F-82DE4C2233F2}"/>
              </a:ext>
            </a:extLst>
          </p:cNvPr>
          <p:cNvSpPr/>
          <p:nvPr/>
        </p:nvSpPr>
        <p:spPr>
          <a:xfrm>
            <a:off x="4451742" y="2598207"/>
            <a:ext cx="1172321" cy="674735"/>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100" b="1" dirty="0"/>
              <a:t>Bradykinin</a:t>
            </a:r>
            <a:endParaRPr lang="en-US" sz="1100" b="1" dirty="0"/>
          </a:p>
        </p:txBody>
      </p:sp>
      <p:sp>
        <p:nvSpPr>
          <p:cNvPr id="71" name="Šipka: doprava 70">
            <a:extLst>
              <a:ext uri="{FF2B5EF4-FFF2-40B4-BE49-F238E27FC236}">
                <a16:creationId xmlns:a16="http://schemas.microsoft.com/office/drawing/2014/main" id="{4EA12232-41BE-4EE8-A446-F0CF22286751}"/>
              </a:ext>
            </a:extLst>
          </p:cNvPr>
          <p:cNvSpPr/>
          <p:nvPr/>
        </p:nvSpPr>
        <p:spPr>
          <a:xfrm rot="5217909">
            <a:off x="4259916" y="1836840"/>
            <a:ext cx="1366516" cy="178543"/>
          </a:xfrm>
          <a:prstGeom prst="rightArrow">
            <a:avLst/>
          </a:prstGeom>
          <a:solidFill>
            <a:srgbClr val="0095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ál 69">
            <a:extLst>
              <a:ext uri="{FF2B5EF4-FFF2-40B4-BE49-F238E27FC236}">
                <a16:creationId xmlns:a16="http://schemas.microsoft.com/office/drawing/2014/main" id="{87A32158-2947-4BCC-B59A-C02991F093AE}"/>
              </a:ext>
            </a:extLst>
          </p:cNvPr>
          <p:cNvSpPr/>
          <p:nvPr/>
        </p:nvSpPr>
        <p:spPr>
          <a:xfrm>
            <a:off x="4219206" y="715132"/>
            <a:ext cx="1284233" cy="674735"/>
          </a:xfrm>
          <a:prstGeom prst="ellipse">
            <a:avLst/>
          </a:prstGeom>
          <a:solidFill>
            <a:schemeClr val="accent4">
              <a:lumMod val="40000"/>
              <a:lumOff val="60000"/>
            </a:schemeClr>
          </a:solidFill>
          <a:ln>
            <a:solidFill>
              <a:srgbClr val="E3E3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solidFill>
                <a:schemeClr val="tx1"/>
              </a:solidFill>
            </a:endParaRPr>
          </a:p>
        </p:txBody>
      </p:sp>
      <p:sp>
        <p:nvSpPr>
          <p:cNvPr id="33" name="TextovéPole 32">
            <a:extLst>
              <a:ext uri="{FF2B5EF4-FFF2-40B4-BE49-F238E27FC236}">
                <a16:creationId xmlns:a16="http://schemas.microsoft.com/office/drawing/2014/main" id="{F1D93BE6-5804-4003-954D-AB74C6138B83}"/>
              </a:ext>
            </a:extLst>
          </p:cNvPr>
          <p:cNvSpPr txBox="1"/>
          <p:nvPr/>
        </p:nvSpPr>
        <p:spPr>
          <a:xfrm>
            <a:off x="4338013" y="833606"/>
            <a:ext cx="1063112" cy="430887"/>
          </a:xfrm>
          <a:prstGeom prst="rect">
            <a:avLst/>
          </a:prstGeom>
          <a:noFill/>
        </p:spPr>
        <p:txBody>
          <a:bodyPr wrap="none" rtlCol="0">
            <a:spAutoFit/>
          </a:bodyPr>
          <a:lstStyle/>
          <a:p>
            <a:r>
              <a:rPr lang="cs-CZ" sz="1100" b="1" dirty="0" err="1"/>
              <a:t>Kalikrein</a:t>
            </a:r>
            <a:r>
              <a:rPr lang="cs-CZ" sz="1100" b="1" dirty="0"/>
              <a:t>-kinin </a:t>
            </a:r>
          </a:p>
          <a:p>
            <a:pPr algn="ctr"/>
            <a:r>
              <a:rPr lang="cs-CZ" sz="1100" b="1" dirty="0" err="1"/>
              <a:t>system</a:t>
            </a:r>
            <a:endParaRPr lang="en-US" sz="1100" b="1" dirty="0"/>
          </a:p>
        </p:txBody>
      </p:sp>
      <p:sp>
        <p:nvSpPr>
          <p:cNvPr id="34" name="Ovál 33">
            <a:extLst>
              <a:ext uri="{FF2B5EF4-FFF2-40B4-BE49-F238E27FC236}">
                <a16:creationId xmlns:a16="http://schemas.microsoft.com/office/drawing/2014/main" id="{14E3008E-F1AB-431D-B509-74398C21A720}"/>
              </a:ext>
            </a:extLst>
          </p:cNvPr>
          <p:cNvSpPr/>
          <p:nvPr/>
        </p:nvSpPr>
        <p:spPr>
          <a:xfrm>
            <a:off x="5202314" y="1574121"/>
            <a:ext cx="634006" cy="36309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cs-CZ" sz="1200" dirty="0"/>
              <a:t>ACE</a:t>
            </a:r>
            <a:endParaRPr lang="en-US" sz="1200" dirty="0"/>
          </a:p>
        </p:txBody>
      </p:sp>
      <p:sp>
        <p:nvSpPr>
          <p:cNvPr id="72" name="TextovéPole 71">
            <a:extLst>
              <a:ext uri="{FF2B5EF4-FFF2-40B4-BE49-F238E27FC236}">
                <a16:creationId xmlns:a16="http://schemas.microsoft.com/office/drawing/2014/main" id="{54C7B32D-6324-403B-A45D-4BBBD695CFB6}"/>
              </a:ext>
            </a:extLst>
          </p:cNvPr>
          <p:cNvSpPr txBox="1"/>
          <p:nvPr/>
        </p:nvSpPr>
        <p:spPr>
          <a:xfrm>
            <a:off x="9836623" y="491512"/>
            <a:ext cx="2193889" cy="1200329"/>
          </a:xfrm>
          <a:prstGeom prst="rect">
            <a:avLst/>
          </a:prstGeom>
          <a:solidFill>
            <a:srgbClr val="FFFF00"/>
          </a:solidFill>
          <a:ln>
            <a:solidFill>
              <a:schemeClr val="tx1"/>
            </a:solidFill>
          </a:ln>
        </p:spPr>
        <p:txBody>
          <a:bodyPr wrap="square" rtlCol="0">
            <a:spAutoFit/>
          </a:bodyPr>
          <a:lstStyle/>
          <a:p>
            <a:r>
              <a:rPr lang="en-US" dirty="0"/>
              <a:t>Bradykinin action - is responsible for many of the symptoms of COVID-19</a:t>
            </a:r>
          </a:p>
        </p:txBody>
      </p:sp>
      <p:sp>
        <p:nvSpPr>
          <p:cNvPr id="55" name="Šipka: dolů 54">
            <a:extLst>
              <a:ext uri="{FF2B5EF4-FFF2-40B4-BE49-F238E27FC236}">
                <a16:creationId xmlns:a16="http://schemas.microsoft.com/office/drawing/2014/main" id="{52F492D5-058E-48F3-A0CE-6D0874D67CC7}"/>
              </a:ext>
            </a:extLst>
          </p:cNvPr>
          <p:cNvSpPr/>
          <p:nvPr/>
        </p:nvSpPr>
        <p:spPr>
          <a:xfrm>
            <a:off x="5678503" y="3974264"/>
            <a:ext cx="204493" cy="562448"/>
          </a:xfrm>
          <a:prstGeom prst="downArrow">
            <a:avLst/>
          </a:prstGeom>
          <a:solidFill>
            <a:srgbClr val="0095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Šipka: zahnutá doleva 16">
            <a:extLst>
              <a:ext uri="{FF2B5EF4-FFF2-40B4-BE49-F238E27FC236}">
                <a16:creationId xmlns:a16="http://schemas.microsoft.com/office/drawing/2014/main" id="{A18F16A3-EC51-4DB1-AE86-6384B7EFAB00}"/>
              </a:ext>
            </a:extLst>
          </p:cNvPr>
          <p:cNvSpPr/>
          <p:nvPr/>
        </p:nvSpPr>
        <p:spPr>
          <a:xfrm rot="6140503">
            <a:off x="5108511" y="3787534"/>
            <a:ext cx="402474" cy="620177"/>
          </a:xfrm>
          <a:prstGeom prst="curvedLeftArrow">
            <a:avLst/>
          </a:prstGeom>
          <a:solidFill>
            <a:srgbClr val="0095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 name="Ovál 72">
            <a:extLst>
              <a:ext uri="{FF2B5EF4-FFF2-40B4-BE49-F238E27FC236}">
                <a16:creationId xmlns:a16="http://schemas.microsoft.com/office/drawing/2014/main" id="{4D44CD37-F4C6-4CD6-A2BE-634A9A0CE03F}"/>
              </a:ext>
            </a:extLst>
          </p:cNvPr>
          <p:cNvSpPr/>
          <p:nvPr/>
        </p:nvSpPr>
        <p:spPr>
          <a:xfrm>
            <a:off x="6398519" y="2107302"/>
            <a:ext cx="599351" cy="276999"/>
          </a:xfrm>
          <a:prstGeom prst="ellipse">
            <a:avLst/>
          </a:prstGeom>
          <a:solidFill>
            <a:srgbClr val="D96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100" dirty="0"/>
              <a:t>ACE</a:t>
            </a:r>
            <a:endParaRPr lang="en-US" sz="1100" dirty="0"/>
          </a:p>
        </p:txBody>
      </p:sp>
      <p:cxnSp>
        <p:nvCxnSpPr>
          <p:cNvPr id="74" name="Přímá spojnice se šipkou 73">
            <a:extLst>
              <a:ext uri="{FF2B5EF4-FFF2-40B4-BE49-F238E27FC236}">
                <a16:creationId xmlns:a16="http://schemas.microsoft.com/office/drawing/2014/main" id="{B08CB84D-82B4-4EE2-AE29-5B1462C0036A}"/>
              </a:ext>
            </a:extLst>
          </p:cNvPr>
          <p:cNvCxnSpPr/>
          <p:nvPr/>
        </p:nvCxnSpPr>
        <p:spPr>
          <a:xfrm>
            <a:off x="6382235" y="1857147"/>
            <a:ext cx="0" cy="70038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2909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1"/>
                                        </p:tgtEl>
                                        <p:attrNameLst>
                                          <p:attrName>style.visibility</p:attrName>
                                        </p:attrNameLst>
                                      </p:cBhvr>
                                      <p:to>
                                        <p:strVal val="visible"/>
                                      </p:to>
                                    </p:set>
                                    <p:animEffect transition="in" filter="fade">
                                      <p:cBhvr>
                                        <p:cTn id="18" dur="500"/>
                                        <p:tgtEl>
                                          <p:spTgt spid="6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fade">
                                      <p:cBhvr>
                                        <p:cTn id="23" dur="500"/>
                                        <p:tgtEl>
                                          <p:spTgt spid="62"/>
                                        </p:tgtEl>
                                      </p:cBhvr>
                                    </p:animEffect>
                                  </p:childTnLst>
                                </p:cTn>
                              </p:par>
                              <p:par>
                                <p:cTn id="24" presetID="10" presetClass="entr" presetSubtype="0"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2" grpId="0" animBg="1"/>
      <p:bldP spid="6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EE7EA"/>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3A6212-1CA8-4912-B3B2-19125B616B7B}"/>
              </a:ext>
            </a:extLst>
          </p:cNvPr>
          <p:cNvSpPr>
            <a:spLocks noGrp="1"/>
          </p:cNvSpPr>
          <p:nvPr>
            <p:ph type="title"/>
          </p:nvPr>
        </p:nvSpPr>
        <p:spPr/>
        <p:txBody>
          <a:bodyPr/>
          <a:lstStyle/>
          <a:p>
            <a:endParaRPr lang="en-US"/>
          </a:p>
        </p:txBody>
      </p:sp>
      <p:sp>
        <p:nvSpPr>
          <p:cNvPr id="3" name="Zástupný obsah 2">
            <a:extLst>
              <a:ext uri="{FF2B5EF4-FFF2-40B4-BE49-F238E27FC236}">
                <a16:creationId xmlns:a16="http://schemas.microsoft.com/office/drawing/2014/main" id="{CFCCDA5A-1ABC-461D-BE08-6E8328D353F5}"/>
              </a:ext>
            </a:extLst>
          </p:cNvPr>
          <p:cNvSpPr>
            <a:spLocks noGrp="1"/>
          </p:cNvSpPr>
          <p:nvPr>
            <p:ph idx="1"/>
          </p:nvPr>
        </p:nvSpPr>
        <p:spPr/>
        <p:txBody>
          <a:bodyPr/>
          <a:lstStyle/>
          <a:p>
            <a:endParaRPr lang="en-US"/>
          </a:p>
        </p:txBody>
      </p:sp>
      <p:pic>
        <p:nvPicPr>
          <p:cNvPr id="4" name="Obrázek 3">
            <a:extLst>
              <a:ext uri="{FF2B5EF4-FFF2-40B4-BE49-F238E27FC236}">
                <a16:creationId xmlns:a16="http://schemas.microsoft.com/office/drawing/2014/main" id="{7AA6141B-2413-445B-A110-32D6F28C2587}"/>
              </a:ext>
            </a:extLst>
          </p:cNvPr>
          <p:cNvPicPr>
            <a:picLocks noChangeAspect="1"/>
          </p:cNvPicPr>
          <p:nvPr/>
        </p:nvPicPr>
        <p:blipFill>
          <a:blip r:embed="rId3"/>
          <a:stretch>
            <a:fillRect/>
          </a:stretch>
        </p:blipFill>
        <p:spPr>
          <a:xfrm>
            <a:off x="266788" y="440839"/>
            <a:ext cx="11925212" cy="5736124"/>
          </a:xfrm>
          <a:prstGeom prst="rect">
            <a:avLst/>
          </a:prstGeom>
        </p:spPr>
      </p:pic>
      <p:sp>
        <p:nvSpPr>
          <p:cNvPr id="6" name="TextovéPole 5">
            <a:extLst>
              <a:ext uri="{FF2B5EF4-FFF2-40B4-BE49-F238E27FC236}">
                <a16:creationId xmlns:a16="http://schemas.microsoft.com/office/drawing/2014/main" id="{0D303AB8-240A-41F4-9BC6-07C113F87D98}"/>
              </a:ext>
            </a:extLst>
          </p:cNvPr>
          <p:cNvSpPr txBox="1"/>
          <p:nvPr/>
        </p:nvSpPr>
        <p:spPr>
          <a:xfrm>
            <a:off x="838200" y="6252677"/>
            <a:ext cx="10873031" cy="523220"/>
          </a:xfrm>
          <a:prstGeom prst="rect">
            <a:avLst/>
          </a:prstGeom>
          <a:noFill/>
        </p:spPr>
        <p:txBody>
          <a:bodyPr wrap="square" rtlCol="0">
            <a:spAutoFit/>
          </a:bodyPr>
          <a:lstStyle/>
          <a:p>
            <a:r>
              <a:rPr lang="en-US" sz="1400" dirty="0"/>
              <a:t>Garvin et al.</a:t>
            </a:r>
            <a:r>
              <a:rPr lang="cs-CZ" sz="1400" dirty="0"/>
              <a:t>:</a:t>
            </a:r>
            <a:r>
              <a:rPr lang="en-US" sz="1400" dirty="0"/>
              <a:t> </a:t>
            </a:r>
            <a:r>
              <a:rPr lang="cs-CZ" sz="1400" dirty="0"/>
              <a:t>A</a:t>
            </a:r>
            <a:r>
              <a:rPr lang="en-US" sz="1400" dirty="0"/>
              <a:t> mechanistic model and therapeutic interventions for COVID-19 involving a RAS-mediated bradykinin storm</a:t>
            </a:r>
            <a:r>
              <a:rPr lang="cs-CZ" sz="1400" dirty="0"/>
              <a:t>. </a:t>
            </a:r>
            <a:r>
              <a:rPr lang="en-US" sz="1400" dirty="0" err="1"/>
              <a:t>eLife</a:t>
            </a:r>
            <a:r>
              <a:rPr lang="en-US" sz="1400" dirty="0"/>
              <a:t> 2020;9:e59177. DOI: https://doi.org/10.7554/eLife.59177</a:t>
            </a:r>
          </a:p>
        </p:txBody>
      </p:sp>
      <p:sp>
        <p:nvSpPr>
          <p:cNvPr id="7" name="Obdélník 6">
            <a:extLst>
              <a:ext uri="{FF2B5EF4-FFF2-40B4-BE49-F238E27FC236}">
                <a16:creationId xmlns:a16="http://schemas.microsoft.com/office/drawing/2014/main" id="{C181BA49-626E-4169-A4BA-53A0C2D748F4}"/>
              </a:ext>
            </a:extLst>
          </p:cNvPr>
          <p:cNvSpPr/>
          <p:nvPr/>
        </p:nvSpPr>
        <p:spPr>
          <a:xfrm>
            <a:off x="266788" y="275219"/>
            <a:ext cx="1778558" cy="369332"/>
          </a:xfrm>
          <a:prstGeom prst="rect">
            <a:avLst/>
          </a:prstGeom>
          <a:solidFill>
            <a:srgbClr val="FD63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a:t>Upregulation</a:t>
            </a:r>
            <a:endParaRPr lang="en-US" dirty="0"/>
          </a:p>
        </p:txBody>
      </p:sp>
      <p:sp>
        <p:nvSpPr>
          <p:cNvPr id="8" name="Obdélník 7">
            <a:extLst>
              <a:ext uri="{FF2B5EF4-FFF2-40B4-BE49-F238E27FC236}">
                <a16:creationId xmlns:a16="http://schemas.microsoft.com/office/drawing/2014/main" id="{B0D29A86-E3FC-415A-92F8-A1D5742491BF}"/>
              </a:ext>
            </a:extLst>
          </p:cNvPr>
          <p:cNvSpPr/>
          <p:nvPr/>
        </p:nvSpPr>
        <p:spPr>
          <a:xfrm>
            <a:off x="266788" y="874771"/>
            <a:ext cx="1778558" cy="369332"/>
          </a:xfrm>
          <a:prstGeom prst="rect">
            <a:avLst/>
          </a:prstGeom>
          <a:solidFill>
            <a:srgbClr val="031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a:t>Downregulation</a:t>
            </a:r>
            <a:endParaRPr lang="en-US" dirty="0"/>
          </a:p>
        </p:txBody>
      </p:sp>
      <p:sp>
        <p:nvSpPr>
          <p:cNvPr id="9" name="TextovéPole 8">
            <a:extLst>
              <a:ext uri="{FF2B5EF4-FFF2-40B4-BE49-F238E27FC236}">
                <a16:creationId xmlns:a16="http://schemas.microsoft.com/office/drawing/2014/main" id="{E3C5ABF0-5717-400A-8610-1E16D9AC42C0}"/>
              </a:ext>
            </a:extLst>
          </p:cNvPr>
          <p:cNvSpPr txBox="1"/>
          <p:nvPr/>
        </p:nvSpPr>
        <p:spPr>
          <a:xfrm>
            <a:off x="5399230" y="63477"/>
            <a:ext cx="2193889" cy="1200329"/>
          </a:xfrm>
          <a:prstGeom prst="rect">
            <a:avLst/>
          </a:prstGeom>
          <a:solidFill>
            <a:srgbClr val="FFFF00"/>
          </a:solidFill>
          <a:ln>
            <a:solidFill>
              <a:schemeClr val="tx1"/>
            </a:solidFill>
          </a:ln>
        </p:spPr>
        <p:txBody>
          <a:bodyPr wrap="square" rtlCol="0">
            <a:spAutoFit/>
          </a:bodyPr>
          <a:lstStyle/>
          <a:p>
            <a:r>
              <a:rPr lang="en-US" dirty="0"/>
              <a:t>Bradykinin action - is responsible for many of the symptoms of COVID-19</a:t>
            </a:r>
          </a:p>
        </p:txBody>
      </p:sp>
    </p:spTree>
    <p:extLst>
      <p:ext uri="{BB962C8B-B14F-4D97-AF65-F5344CB8AC3E}">
        <p14:creationId xmlns:p14="http://schemas.microsoft.com/office/powerpoint/2010/main" val="2848583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EE7EA"/>
        </a:solidFill>
        <a:effectLst/>
      </p:bgPr>
    </p:bg>
    <p:spTree>
      <p:nvGrpSpPr>
        <p:cNvPr id="1" name=""/>
        <p:cNvGrpSpPr/>
        <p:nvPr/>
      </p:nvGrpSpPr>
      <p:grpSpPr>
        <a:xfrm>
          <a:off x="0" y="0"/>
          <a:ext cx="0" cy="0"/>
          <a:chOff x="0" y="0"/>
          <a:chExt cx="0" cy="0"/>
        </a:xfrm>
      </p:grpSpPr>
      <p:sp>
        <p:nvSpPr>
          <p:cNvPr id="6" name="TextShape 2">
            <a:extLst>
              <a:ext uri="{FF2B5EF4-FFF2-40B4-BE49-F238E27FC236}">
                <a16:creationId xmlns:a16="http://schemas.microsoft.com/office/drawing/2014/main" id="{D2CD21E1-AB1F-404B-A8A9-89475637876F}"/>
              </a:ext>
            </a:extLst>
          </p:cNvPr>
          <p:cNvSpPr txBox="1"/>
          <p:nvPr/>
        </p:nvSpPr>
        <p:spPr>
          <a:xfrm>
            <a:off x="8837524" y="6335478"/>
            <a:ext cx="3425495" cy="367878"/>
          </a:xfrm>
          <a:prstGeom prst="rect">
            <a:avLst/>
          </a:prstGeom>
          <a:noFill/>
          <a:ln>
            <a:noFill/>
          </a:ln>
        </p:spPr>
        <p:txBody>
          <a:bodyPr wrap="square" lIns="90000" tIns="45000" rIns="90000" bIns="45000">
            <a:spAutoFit/>
          </a:bodyPr>
          <a:lstStyle/>
          <a:p>
            <a:pPr algn="r"/>
            <a:r>
              <a:rPr lang="en-US" sz="900" b="0" i="1" strike="noStrike" spc="-1" dirty="0">
                <a:solidFill>
                  <a:schemeClr val="accent5">
                    <a:lumMod val="75000"/>
                  </a:schemeClr>
                </a:solidFill>
                <a:latin typeface="Arial"/>
              </a:rPr>
              <a:t>The Lancet Respiratory Medicine</a:t>
            </a:r>
            <a:r>
              <a:rPr lang="en-US" sz="900" b="0" strike="noStrike" spc="-1" dirty="0">
                <a:solidFill>
                  <a:schemeClr val="accent5">
                    <a:lumMod val="75000"/>
                  </a:schemeClr>
                </a:solidFill>
                <a:latin typeface="Arial"/>
              </a:rPr>
              <a:t> 2021 9622-642DOI: (10.1016/S2213-2600(21)00218-6) </a:t>
            </a:r>
          </a:p>
        </p:txBody>
      </p:sp>
      <p:pic>
        <p:nvPicPr>
          <p:cNvPr id="7" name="Main graphic">
            <a:extLst>
              <a:ext uri="{FF2B5EF4-FFF2-40B4-BE49-F238E27FC236}">
                <a16:creationId xmlns:a16="http://schemas.microsoft.com/office/drawing/2014/main" id="{D4EF47C9-BB72-4BC5-87E6-39C431912958}"/>
              </a:ext>
            </a:extLst>
          </p:cNvPr>
          <p:cNvPicPr/>
          <p:nvPr/>
        </p:nvPicPr>
        <p:blipFill>
          <a:blip r:embed="rId3">
            <a:clrChange>
              <a:clrFrom>
                <a:srgbClr val="FFFFFF"/>
              </a:clrFrom>
              <a:clrTo>
                <a:srgbClr val="FFFFFF">
                  <a:alpha val="0"/>
                </a:srgbClr>
              </a:clrTo>
            </a:clrChange>
          </a:blip>
          <a:stretch/>
        </p:blipFill>
        <p:spPr>
          <a:xfrm>
            <a:off x="2185517" y="0"/>
            <a:ext cx="6913265" cy="6858000"/>
          </a:xfrm>
          <a:prstGeom prst="rect">
            <a:avLst/>
          </a:prstGeom>
          <a:ln>
            <a:noFill/>
          </a:ln>
        </p:spPr>
      </p:pic>
    </p:spTree>
    <p:extLst>
      <p:ext uri="{BB962C8B-B14F-4D97-AF65-F5344CB8AC3E}">
        <p14:creationId xmlns:p14="http://schemas.microsoft.com/office/powerpoint/2010/main" val="1039283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EE7EA"/>
        </a:solidFill>
        <a:effectLst/>
      </p:bgPr>
    </p:bg>
    <p:spTree>
      <p:nvGrpSpPr>
        <p:cNvPr id="1" name=""/>
        <p:cNvGrpSpPr/>
        <p:nvPr/>
      </p:nvGrpSpPr>
      <p:grpSpPr>
        <a:xfrm>
          <a:off x="0" y="0"/>
          <a:ext cx="0" cy="0"/>
          <a:chOff x="0" y="0"/>
          <a:chExt cx="0" cy="0"/>
        </a:xfrm>
      </p:grpSpPr>
      <p:pic>
        <p:nvPicPr>
          <p:cNvPr id="4" name="Main graphic">
            <a:extLst>
              <a:ext uri="{FF2B5EF4-FFF2-40B4-BE49-F238E27FC236}">
                <a16:creationId xmlns:a16="http://schemas.microsoft.com/office/drawing/2014/main" id="{CE0EA27B-65B6-4CDF-B03D-3E48632EB588}"/>
              </a:ext>
            </a:extLst>
          </p:cNvPr>
          <p:cNvPicPr/>
          <p:nvPr/>
        </p:nvPicPr>
        <p:blipFill>
          <a:blip r:embed="rId3">
            <a:clrChange>
              <a:clrFrom>
                <a:srgbClr val="FFFFFF"/>
              </a:clrFrom>
              <a:clrTo>
                <a:srgbClr val="FFFFFF">
                  <a:alpha val="0"/>
                </a:srgbClr>
              </a:clrTo>
            </a:clrChange>
          </a:blip>
          <a:stretch/>
        </p:blipFill>
        <p:spPr>
          <a:xfrm>
            <a:off x="194948" y="194949"/>
            <a:ext cx="11265223" cy="6191926"/>
          </a:xfrm>
          <a:prstGeom prst="rect">
            <a:avLst/>
          </a:prstGeom>
          <a:ln>
            <a:noFill/>
          </a:ln>
        </p:spPr>
      </p:pic>
      <p:sp>
        <p:nvSpPr>
          <p:cNvPr id="6" name="TextShape 2">
            <a:extLst>
              <a:ext uri="{FF2B5EF4-FFF2-40B4-BE49-F238E27FC236}">
                <a16:creationId xmlns:a16="http://schemas.microsoft.com/office/drawing/2014/main" id="{D2CD21E1-AB1F-404B-A8A9-89475637876F}"/>
              </a:ext>
            </a:extLst>
          </p:cNvPr>
          <p:cNvSpPr txBox="1"/>
          <p:nvPr/>
        </p:nvSpPr>
        <p:spPr>
          <a:xfrm>
            <a:off x="7264143" y="6626880"/>
            <a:ext cx="4701636" cy="231120"/>
          </a:xfrm>
          <a:prstGeom prst="rect">
            <a:avLst/>
          </a:prstGeom>
          <a:noFill/>
          <a:ln>
            <a:noFill/>
          </a:ln>
        </p:spPr>
        <p:txBody>
          <a:bodyPr wrap="square" lIns="90000" tIns="45000" rIns="90000" bIns="45000">
            <a:spAutoFit/>
          </a:bodyPr>
          <a:lstStyle/>
          <a:p>
            <a:pPr algn="r"/>
            <a:r>
              <a:rPr lang="en-US" sz="900" b="0" i="1" strike="noStrike" spc="-1" dirty="0">
                <a:solidFill>
                  <a:schemeClr val="accent5">
                    <a:lumMod val="75000"/>
                  </a:schemeClr>
                </a:solidFill>
                <a:latin typeface="Arial"/>
              </a:rPr>
              <a:t>The Lancet Respiratory Medicine</a:t>
            </a:r>
            <a:r>
              <a:rPr lang="en-US" sz="900" b="0" strike="noStrike" spc="-1" dirty="0">
                <a:solidFill>
                  <a:schemeClr val="accent5">
                    <a:lumMod val="75000"/>
                  </a:schemeClr>
                </a:solidFill>
                <a:latin typeface="Arial"/>
              </a:rPr>
              <a:t> 2021 9622-642DOI: (10.1016/S2213-2600(21)00218-6) </a:t>
            </a:r>
          </a:p>
        </p:txBody>
      </p:sp>
    </p:spTree>
    <p:extLst>
      <p:ext uri="{BB962C8B-B14F-4D97-AF65-F5344CB8AC3E}">
        <p14:creationId xmlns:p14="http://schemas.microsoft.com/office/powerpoint/2010/main" val="3498414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EE7E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1B625-1215-9707-02D4-49B18F7FD55F}"/>
              </a:ext>
            </a:extLst>
          </p:cNvPr>
          <p:cNvSpPr>
            <a:spLocks noGrp="1"/>
          </p:cNvSpPr>
          <p:nvPr>
            <p:ph type="title"/>
          </p:nvPr>
        </p:nvSpPr>
        <p:spPr/>
        <p:txBody>
          <a:bodyPr/>
          <a:lstStyle/>
          <a:p>
            <a:r>
              <a:rPr lang="cs-CZ" dirty="0"/>
              <a:t>Covid and </a:t>
            </a:r>
            <a:r>
              <a:rPr lang="cs-CZ" dirty="0" err="1"/>
              <a:t>respiration</a:t>
            </a:r>
            <a:endParaRPr lang="en-US" dirty="0"/>
          </a:p>
        </p:txBody>
      </p:sp>
      <p:sp>
        <p:nvSpPr>
          <p:cNvPr id="3" name="Content Placeholder 2">
            <a:extLst>
              <a:ext uri="{FF2B5EF4-FFF2-40B4-BE49-F238E27FC236}">
                <a16:creationId xmlns:a16="http://schemas.microsoft.com/office/drawing/2014/main" id="{5C6763ED-432D-2EB1-F683-239F376139A4}"/>
              </a:ext>
            </a:extLst>
          </p:cNvPr>
          <p:cNvSpPr>
            <a:spLocks noGrp="1"/>
          </p:cNvSpPr>
          <p:nvPr>
            <p:ph idx="1"/>
          </p:nvPr>
        </p:nvSpPr>
        <p:spPr/>
        <p:txBody>
          <a:bodyPr/>
          <a:lstStyle/>
          <a:p>
            <a:endParaRPr lang="en-US" dirty="0"/>
          </a:p>
        </p:txBody>
      </p:sp>
      <p:pic>
        <p:nvPicPr>
          <p:cNvPr id="4" name="Obrázek 18">
            <a:extLst>
              <a:ext uri="{FF2B5EF4-FFF2-40B4-BE49-F238E27FC236}">
                <a16:creationId xmlns:a16="http://schemas.microsoft.com/office/drawing/2014/main" id="{4592D2D3-A11B-FD9B-C68B-E194DAB292ED}"/>
              </a:ext>
            </a:extLst>
          </p:cNvPr>
          <p:cNvPicPr>
            <a:picLocks noChangeAspect="1"/>
          </p:cNvPicPr>
          <p:nvPr/>
        </p:nvPicPr>
        <p:blipFill>
          <a:blip r:embed="rId2"/>
          <a:stretch>
            <a:fillRect/>
          </a:stretch>
        </p:blipFill>
        <p:spPr>
          <a:xfrm>
            <a:off x="4516799" y="1778191"/>
            <a:ext cx="4059676" cy="2730972"/>
          </a:xfrm>
          <a:prstGeom prst="rect">
            <a:avLst/>
          </a:prstGeom>
        </p:spPr>
      </p:pic>
      <p:pic>
        <p:nvPicPr>
          <p:cNvPr id="5" name="Picture 2" descr="Best Practices for Mechanical Ventilation in Patients with ARDS, COVID-19">
            <a:extLst>
              <a:ext uri="{FF2B5EF4-FFF2-40B4-BE49-F238E27FC236}">
                <a16:creationId xmlns:a16="http://schemas.microsoft.com/office/drawing/2014/main" id="{1A399854-DE41-CE8D-8F15-92D4ECAF23B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2621"/>
          <a:stretch/>
        </p:blipFill>
        <p:spPr bwMode="auto">
          <a:xfrm>
            <a:off x="155685" y="1784824"/>
            <a:ext cx="4293330" cy="275155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Dapagliflozin No Help, but No Harm, in Hospitalized COVID-19 Patients |  tctmd.com">
            <a:extLst>
              <a:ext uri="{FF2B5EF4-FFF2-40B4-BE49-F238E27FC236}">
                <a16:creationId xmlns:a16="http://schemas.microsoft.com/office/drawing/2014/main" id="{4924B2BE-EA50-1566-B584-A69CAC42496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631"/>
          <a:stretch/>
        </p:blipFill>
        <p:spPr bwMode="auto">
          <a:xfrm>
            <a:off x="8606541" y="1778191"/>
            <a:ext cx="3802671" cy="2730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02100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EE7EA"/>
        </a:solidFill>
        <a:effectLst/>
      </p:bgPr>
    </p:bg>
    <p:spTree>
      <p:nvGrpSpPr>
        <p:cNvPr id="1" name=""/>
        <p:cNvGrpSpPr/>
        <p:nvPr/>
      </p:nvGrpSpPr>
      <p:grpSpPr>
        <a:xfrm>
          <a:off x="0" y="0"/>
          <a:ext cx="0" cy="0"/>
          <a:chOff x="0" y="0"/>
          <a:chExt cx="0" cy="0"/>
        </a:xfrm>
      </p:grpSpPr>
      <p:pic>
        <p:nvPicPr>
          <p:cNvPr id="5" name="Main graphic">
            <a:extLst>
              <a:ext uri="{FF2B5EF4-FFF2-40B4-BE49-F238E27FC236}">
                <a16:creationId xmlns:a16="http://schemas.microsoft.com/office/drawing/2014/main" id="{4E3B5F27-1C76-44B4-8C32-AB4994813537}"/>
              </a:ext>
            </a:extLst>
          </p:cNvPr>
          <p:cNvPicPr/>
          <p:nvPr/>
        </p:nvPicPr>
        <p:blipFill>
          <a:blip r:embed="rId3">
            <a:clrChange>
              <a:clrFrom>
                <a:srgbClr val="FFFFFF"/>
              </a:clrFrom>
              <a:clrTo>
                <a:srgbClr val="FFFFFF">
                  <a:alpha val="0"/>
                </a:srgbClr>
              </a:clrTo>
            </a:clrChange>
          </a:blip>
          <a:stretch/>
        </p:blipFill>
        <p:spPr>
          <a:xfrm>
            <a:off x="844061" y="0"/>
            <a:ext cx="10299561" cy="6667081"/>
          </a:xfrm>
          <a:prstGeom prst="rect">
            <a:avLst/>
          </a:prstGeom>
          <a:ln>
            <a:noFill/>
          </a:ln>
        </p:spPr>
      </p:pic>
      <p:sp>
        <p:nvSpPr>
          <p:cNvPr id="6" name="TextShape 2">
            <a:extLst>
              <a:ext uri="{FF2B5EF4-FFF2-40B4-BE49-F238E27FC236}">
                <a16:creationId xmlns:a16="http://schemas.microsoft.com/office/drawing/2014/main" id="{D2CD21E1-AB1F-404B-A8A9-89475637876F}"/>
              </a:ext>
            </a:extLst>
          </p:cNvPr>
          <p:cNvSpPr txBox="1"/>
          <p:nvPr/>
        </p:nvSpPr>
        <p:spPr>
          <a:xfrm>
            <a:off x="7480998" y="6628622"/>
            <a:ext cx="6129494" cy="229378"/>
          </a:xfrm>
          <a:prstGeom prst="rect">
            <a:avLst/>
          </a:prstGeom>
          <a:noFill/>
          <a:ln>
            <a:noFill/>
          </a:ln>
        </p:spPr>
        <p:txBody>
          <a:bodyPr wrap="square" lIns="90000" tIns="45000" rIns="90000" bIns="45000">
            <a:spAutoFit/>
          </a:bodyPr>
          <a:lstStyle/>
          <a:p>
            <a:r>
              <a:rPr lang="en-US" sz="900" b="0" i="1" strike="noStrike" spc="-1" dirty="0">
                <a:solidFill>
                  <a:schemeClr val="accent5">
                    <a:lumMod val="75000"/>
                  </a:schemeClr>
                </a:solidFill>
                <a:latin typeface="Arial"/>
              </a:rPr>
              <a:t>The Lancet Respiratory Medicine</a:t>
            </a:r>
            <a:r>
              <a:rPr lang="en-US" sz="900" b="0" strike="noStrike" spc="-1" dirty="0">
                <a:solidFill>
                  <a:schemeClr val="accent5">
                    <a:lumMod val="75000"/>
                  </a:schemeClr>
                </a:solidFill>
                <a:latin typeface="Arial"/>
              </a:rPr>
              <a:t> 2021 9622-642DOI: (10.1016/S2213-2600(21)00218-6) </a:t>
            </a:r>
          </a:p>
        </p:txBody>
      </p:sp>
    </p:spTree>
    <p:extLst>
      <p:ext uri="{BB962C8B-B14F-4D97-AF65-F5344CB8AC3E}">
        <p14:creationId xmlns:p14="http://schemas.microsoft.com/office/powerpoint/2010/main" val="40544169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EE7EA"/>
        </a:solidFill>
        <a:effectLst/>
      </p:bgPr>
    </p:bg>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24685577-1666-43DE-81C5-43B3FFBFC3B2}"/>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29958" y="0"/>
            <a:ext cx="11287208" cy="6767562"/>
          </a:xfrm>
          <a:prstGeom prst="rect">
            <a:avLst/>
          </a:prstGeom>
        </p:spPr>
      </p:pic>
      <p:sp>
        <p:nvSpPr>
          <p:cNvPr id="7" name="Obdélník 6">
            <a:extLst>
              <a:ext uri="{FF2B5EF4-FFF2-40B4-BE49-F238E27FC236}">
                <a16:creationId xmlns:a16="http://schemas.microsoft.com/office/drawing/2014/main" id="{ECC57C3F-6034-44C0-901D-F6392873C5BC}"/>
              </a:ext>
            </a:extLst>
          </p:cNvPr>
          <p:cNvSpPr/>
          <p:nvPr/>
        </p:nvSpPr>
        <p:spPr>
          <a:xfrm>
            <a:off x="529958" y="2183947"/>
            <a:ext cx="7935685" cy="4529694"/>
          </a:xfrm>
          <a:prstGeom prst="rect">
            <a:avLst/>
          </a:prstGeom>
          <a:solidFill>
            <a:srgbClr val="DEE7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bdélník 7">
            <a:extLst>
              <a:ext uri="{FF2B5EF4-FFF2-40B4-BE49-F238E27FC236}">
                <a16:creationId xmlns:a16="http://schemas.microsoft.com/office/drawing/2014/main" id="{D79F079B-C8F8-451B-831D-A83A91154F78}"/>
              </a:ext>
            </a:extLst>
          </p:cNvPr>
          <p:cNvSpPr/>
          <p:nvPr/>
        </p:nvSpPr>
        <p:spPr>
          <a:xfrm>
            <a:off x="599354" y="1277712"/>
            <a:ext cx="5817053" cy="1285875"/>
          </a:xfrm>
          <a:prstGeom prst="rect">
            <a:avLst/>
          </a:prstGeom>
          <a:solidFill>
            <a:srgbClr val="DEE7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délník 8">
            <a:extLst>
              <a:ext uri="{FF2B5EF4-FFF2-40B4-BE49-F238E27FC236}">
                <a16:creationId xmlns:a16="http://schemas.microsoft.com/office/drawing/2014/main" id="{CE1B3E3C-A40A-40EE-A0B1-683E12D33DAD}"/>
              </a:ext>
            </a:extLst>
          </p:cNvPr>
          <p:cNvSpPr/>
          <p:nvPr/>
        </p:nvSpPr>
        <p:spPr>
          <a:xfrm>
            <a:off x="8212550" y="2890158"/>
            <a:ext cx="2049236" cy="1624693"/>
          </a:xfrm>
          <a:prstGeom prst="rect">
            <a:avLst/>
          </a:prstGeom>
          <a:solidFill>
            <a:srgbClr val="DEE7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bdélník 9">
            <a:extLst>
              <a:ext uri="{FF2B5EF4-FFF2-40B4-BE49-F238E27FC236}">
                <a16:creationId xmlns:a16="http://schemas.microsoft.com/office/drawing/2014/main" id="{B7EE9735-BE3E-4DDE-9304-886F32AF5715}"/>
              </a:ext>
            </a:extLst>
          </p:cNvPr>
          <p:cNvSpPr/>
          <p:nvPr/>
        </p:nvSpPr>
        <p:spPr>
          <a:xfrm>
            <a:off x="4809404" y="1632366"/>
            <a:ext cx="2049236" cy="1624693"/>
          </a:xfrm>
          <a:prstGeom prst="rect">
            <a:avLst/>
          </a:prstGeom>
          <a:solidFill>
            <a:srgbClr val="DEE7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ovéPole 2">
            <a:extLst>
              <a:ext uri="{FF2B5EF4-FFF2-40B4-BE49-F238E27FC236}">
                <a16:creationId xmlns:a16="http://schemas.microsoft.com/office/drawing/2014/main" id="{CFCFC19B-A01A-41B0-BB77-EE494A9760BE}"/>
              </a:ext>
            </a:extLst>
          </p:cNvPr>
          <p:cNvSpPr txBox="1"/>
          <p:nvPr/>
        </p:nvSpPr>
        <p:spPr>
          <a:xfrm>
            <a:off x="6096000" y="6505952"/>
            <a:ext cx="6196692" cy="261610"/>
          </a:xfrm>
          <a:prstGeom prst="rect">
            <a:avLst/>
          </a:prstGeom>
          <a:noFill/>
        </p:spPr>
        <p:txBody>
          <a:bodyPr wrap="square" rtlCol="0">
            <a:spAutoFit/>
          </a:bodyPr>
          <a:lstStyle/>
          <a:p>
            <a:pPr algn="l"/>
            <a:r>
              <a:rPr lang="en-US" sz="1100" b="0" i="0" dirty="0">
                <a:solidFill>
                  <a:srgbClr val="555555"/>
                </a:solidFill>
                <a:effectLst/>
                <a:latin typeface="Roboto" panose="02000000000000000000" pitchFamily="2" charset="0"/>
              </a:rPr>
              <a:t>August 2020</a:t>
            </a:r>
            <a:r>
              <a:rPr lang="cs-CZ" sz="1100" b="0" i="0" dirty="0">
                <a:solidFill>
                  <a:srgbClr val="555555"/>
                </a:solidFill>
                <a:effectLst/>
                <a:latin typeface="Roboto" panose="02000000000000000000" pitchFamily="2" charset="0"/>
              </a:rPr>
              <a:t> </a:t>
            </a:r>
            <a:r>
              <a:rPr lang="en-US" sz="1100" b="0" i="0" u="sng" dirty="0">
                <a:solidFill>
                  <a:srgbClr val="555555"/>
                </a:solidFill>
                <a:effectLst/>
                <a:latin typeface="inherit"/>
                <a:hlinkClick r:id="rId4"/>
              </a:rPr>
              <a:t>European Journal of Epidemiology</a:t>
            </a:r>
            <a:r>
              <a:rPr lang="en-US" sz="1100" b="0" i="0" dirty="0">
                <a:solidFill>
                  <a:srgbClr val="555555"/>
                </a:solidFill>
                <a:effectLst/>
                <a:latin typeface="Roboto" panose="02000000000000000000" pitchFamily="2" charset="0"/>
              </a:rPr>
              <a:t> 35(10229)</a:t>
            </a:r>
            <a:r>
              <a:rPr lang="cs-CZ" sz="1100" b="0" i="0" dirty="0">
                <a:solidFill>
                  <a:srgbClr val="555555"/>
                </a:solidFill>
                <a:effectLst/>
                <a:latin typeface="Roboto" panose="02000000000000000000" pitchFamily="2" charset="0"/>
              </a:rPr>
              <a:t> </a:t>
            </a:r>
            <a:r>
              <a:rPr lang="en-US" sz="1100" b="0" i="0" dirty="0">
                <a:solidFill>
                  <a:srgbClr val="555555"/>
                </a:solidFill>
                <a:effectLst/>
                <a:latin typeface="Roboto" panose="02000000000000000000" pitchFamily="2" charset="0"/>
              </a:rPr>
              <a:t>DOI:</a:t>
            </a:r>
            <a:r>
              <a:rPr lang="en-US" sz="1100" b="0" i="0" u="sng" dirty="0">
                <a:solidFill>
                  <a:srgbClr val="555555"/>
                </a:solidFill>
                <a:effectLst/>
                <a:latin typeface="inherit"/>
                <a:hlinkClick r:id="rId5"/>
              </a:rPr>
              <a:t>10.1007/s10654-020-00678-5</a:t>
            </a:r>
            <a:endParaRPr lang="en-US" sz="1100" b="0" i="0" dirty="0">
              <a:solidFill>
                <a:srgbClr val="555555"/>
              </a:solidFill>
              <a:effectLst/>
              <a:latin typeface="Roboto" panose="02000000000000000000" pitchFamily="2" charset="0"/>
            </a:endParaRPr>
          </a:p>
        </p:txBody>
      </p:sp>
    </p:spTree>
    <p:extLst>
      <p:ext uri="{BB962C8B-B14F-4D97-AF65-F5344CB8AC3E}">
        <p14:creationId xmlns:p14="http://schemas.microsoft.com/office/powerpoint/2010/main" val="1575943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EE7EA"/>
        </a:solidFill>
        <a:effectLst/>
      </p:bgPr>
    </p:bg>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24685577-1666-43DE-81C5-43B3FFBFC3B2}"/>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29958" y="0"/>
            <a:ext cx="11287208" cy="6767562"/>
          </a:xfrm>
          <a:prstGeom prst="rect">
            <a:avLst/>
          </a:prstGeom>
        </p:spPr>
      </p:pic>
      <p:sp>
        <p:nvSpPr>
          <p:cNvPr id="9" name="Obdélník 8">
            <a:extLst>
              <a:ext uri="{FF2B5EF4-FFF2-40B4-BE49-F238E27FC236}">
                <a16:creationId xmlns:a16="http://schemas.microsoft.com/office/drawing/2014/main" id="{CE1B3E3C-A40A-40EE-A0B1-683E12D33DAD}"/>
              </a:ext>
            </a:extLst>
          </p:cNvPr>
          <p:cNvSpPr/>
          <p:nvPr/>
        </p:nvSpPr>
        <p:spPr>
          <a:xfrm>
            <a:off x="787132" y="1841048"/>
            <a:ext cx="2049236" cy="4857749"/>
          </a:xfrm>
          <a:prstGeom prst="rect">
            <a:avLst/>
          </a:prstGeom>
          <a:solidFill>
            <a:srgbClr val="DEE7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ovéPole 2">
            <a:extLst>
              <a:ext uri="{FF2B5EF4-FFF2-40B4-BE49-F238E27FC236}">
                <a16:creationId xmlns:a16="http://schemas.microsoft.com/office/drawing/2014/main" id="{CFCFC19B-A01A-41B0-BB77-EE494A9760BE}"/>
              </a:ext>
            </a:extLst>
          </p:cNvPr>
          <p:cNvSpPr txBox="1"/>
          <p:nvPr/>
        </p:nvSpPr>
        <p:spPr>
          <a:xfrm>
            <a:off x="6096000" y="6505952"/>
            <a:ext cx="6196692" cy="261610"/>
          </a:xfrm>
          <a:prstGeom prst="rect">
            <a:avLst/>
          </a:prstGeom>
          <a:noFill/>
        </p:spPr>
        <p:txBody>
          <a:bodyPr wrap="square" rtlCol="0">
            <a:spAutoFit/>
          </a:bodyPr>
          <a:lstStyle/>
          <a:p>
            <a:pPr algn="l"/>
            <a:r>
              <a:rPr lang="en-US" sz="1100" b="0" i="0" dirty="0">
                <a:solidFill>
                  <a:srgbClr val="555555"/>
                </a:solidFill>
                <a:effectLst/>
                <a:latin typeface="Roboto" panose="02000000000000000000" pitchFamily="2" charset="0"/>
              </a:rPr>
              <a:t>August 2020</a:t>
            </a:r>
            <a:r>
              <a:rPr lang="cs-CZ" sz="1100" b="0" i="0" dirty="0">
                <a:solidFill>
                  <a:srgbClr val="555555"/>
                </a:solidFill>
                <a:effectLst/>
                <a:latin typeface="Roboto" panose="02000000000000000000" pitchFamily="2" charset="0"/>
              </a:rPr>
              <a:t> </a:t>
            </a:r>
            <a:r>
              <a:rPr lang="en-US" sz="1100" b="0" i="0" u="sng" dirty="0">
                <a:solidFill>
                  <a:srgbClr val="555555"/>
                </a:solidFill>
                <a:effectLst/>
                <a:latin typeface="inherit"/>
                <a:hlinkClick r:id="rId4"/>
              </a:rPr>
              <a:t>European Journal of Epidemiology</a:t>
            </a:r>
            <a:r>
              <a:rPr lang="en-US" sz="1100" b="0" i="0" dirty="0">
                <a:solidFill>
                  <a:srgbClr val="555555"/>
                </a:solidFill>
                <a:effectLst/>
                <a:latin typeface="Roboto" panose="02000000000000000000" pitchFamily="2" charset="0"/>
              </a:rPr>
              <a:t> 35(10229)</a:t>
            </a:r>
            <a:r>
              <a:rPr lang="cs-CZ" sz="1100" b="0" i="0" dirty="0">
                <a:solidFill>
                  <a:srgbClr val="555555"/>
                </a:solidFill>
                <a:effectLst/>
                <a:latin typeface="Roboto" panose="02000000000000000000" pitchFamily="2" charset="0"/>
              </a:rPr>
              <a:t> </a:t>
            </a:r>
            <a:r>
              <a:rPr lang="en-US" sz="1100" b="0" i="0" dirty="0">
                <a:solidFill>
                  <a:srgbClr val="555555"/>
                </a:solidFill>
                <a:effectLst/>
                <a:latin typeface="Roboto" panose="02000000000000000000" pitchFamily="2" charset="0"/>
              </a:rPr>
              <a:t>DOI:</a:t>
            </a:r>
            <a:r>
              <a:rPr lang="en-US" sz="1100" b="0" i="0" u="sng" dirty="0">
                <a:solidFill>
                  <a:srgbClr val="555555"/>
                </a:solidFill>
                <a:effectLst/>
                <a:latin typeface="inherit"/>
                <a:hlinkClick r:id="rId5"/>
              </a:rPr>
              <a:t>10.1007/s10654-020-00678-5</a:t>
            </a:r>
            <a:endParaRPr lang="en-US" sz="1100" b="0" i="0" dirty="0">
              <a:solidFill>
                <a:srgbClr val="555555"/>
              </a:solidFill>
              <a:effectLst/>
              <a:latin typeface="Roboto" panose="02000000000000000000" pitchFamily="2" charset="0"/>
            </a:endParaRPr>
          </a:p>
        </p:txBody>
      </p:sp>
      <p:sp>
        <p:nvSpPr>
          <p:cNvPr id="11" name="Obdélník 10">
            <a:extLst>
              <a:ext uri="{FF2B5EF4-FFF2-40B4-BE49-F238E27FC236}">
                <a16:creationId xmlns:a16="http://schemas.microsoft.com/office/drawing/2014/main" id="{56CD3561-AF47-42F3-8643-912460532869}"/>
              </a:ext>
            </a:extLst>
          </p:cNvPr>
          <p:cNvSpPr/>
          <p:nvPr/>
        </p:nvSpPr>
        <p:spPr>
          <a:xfrm>
            <a:off x="2225045" y="3412040"/>
            <a:ext cx="2049236" cy="3383781"/>
          </a:xfrm>
          <a:prstGeom prst="rect">
            <a:avLst/>
          </a:prstGeom>
          <a:solidFill>
            <a:srgbClr val="DEE7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bdélník 11">
            <a:extLst>
              <a:ext uri="{FF2B5EF4-FFF2-40B4-BE49-F238E27FC236}">
                <a16:creationId xmlns:a16="http://schemas.microsoft.com/office/drawing/2014/main" id="{3AF0C263-DC41-4136-A606-359DEE9F1928}"/>
              </a:ext>
            </a:extLst>
          </p:cNvPr>
          <p:cNvSpPr/>
          <p:nvPr/>
        </p:nvSpPr>
        <p:spPr>
          <a:xfrm>
            <a:off x="5645604" y="2988129"/>
            <a:ext cx="4535260" cy="3157379"/>
          </a:xfrm>
          <a:prstGeom prst="rect">
            <a:avLst/>
          </a:prstGeom>
          <a:solidFill>
            <a:srgbClr val="DEE7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bdélník 12">
            <a:extLst>
              <a:ext uri="{FF2B5EF4-FFF2-40B4-BE49-F238E27FC236}">
                <a16:creationId xmlns:a16="http://schemas.microsoft.com/office/drawing/2014/main" id="{CE1612CA-453F-4AD1-A643-8A0DF0AE289C}"/>
              </a:ext>
            </a:extLst>
          </p:cNvPr>
          <p:cNvSpPr/>
          <p:nvPr/>
        </p:nvSpPr>
        <p:spPr>
          <a:xfrm>
            <a:off x="3629387" y="4889362"/>
            <a:ext cx="2049236" cy="1878200"/>
          </a:xfrm>
          <a:prstGeom prst="rect">
            <a:avLst/>
          </a:prstGeom>
          <a:solidFill>
            <a:srgbClr val="DEE7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bdélník 13">
            <a:extLst>
              <a:ext uri="{FF2B5EF4-FFF2-40B4-BE49-F238E27FC236}">
                <a16:creationId xmlns:a16="http://schemas.microsoft.com/office/drawing/2014/main" id="{B9C37BD9-D0D8-4DEB-8AB0-04BA75F7B4D0}"/>
              </a:ext>
            </a:extLst>
          </p:cNvPr>
          <p:cNvSpPr/>
          <p:nvPr/>
        </p:nvSpPr>
        <p:spPr>
          <a:xfrm>
            <a:off x="5510893" y="3045278"/>
            <a:ext cx="1965648" cy="1702983"/>
          </a:xfrm>
          <a:prstGeom prst="rect">
            <a:avLst/>
          </a:prstGeom>
          <a:solidFill>
            <a:srgbClr val="DEE7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bdélník 14">
            <a:extLst>
              <a:ext uri="{FF2B5EF4-FFF2-40B4-BE49-F238E27FC236}">
                <a16:creationId xmlns:a16="http://schemas.microsoft.com/office/drawing/2014/main" id="{EBF851EF-89EE-4763-A7DB-A33C78EC3E20}"/>
              </a:ext>
            </a:extLst>
          </p:cNvPr>
          <p:cNvSpPr/>
          <p:nvPr/>
        </p:nvSpPr>
        <p:spPr>
          <a:xfrm>
            <a:off x="5314949" y="3780064"/>
            <a:ext cx="1928547" cy="1440997"/>
          </a:xfrm>
          <a:prstGeom prst="rect">
            <a:avLst/>
          </a:prstGeom>
          <a:solidFill>
            <a:srgbClr val="DEE7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bdélník 15">
            <a:extLst>
              <a:ext uri="{FF2B5EF4-FFF2-40B4-BE49-F238E27FC236}">
                <a16:creationId xmlns:a16="http://schemas.microsoft.com/office/drawing/2014/main" id="{F8595C1E-5100-4272-ABE0-DC0C1B794D0C}"/>
              </a:ext>
            </a:extLst>
          </p:cNvPr>
          <p:cNvSpPr/>
          <p:nvPr/>
        </p:nvSpPr>
        <p:spPr>
          <a:xfrm>
            <a:off x="8412966" y="2771775"/>
            <a:ext cx="1928547" cy="1440997"/>
          </a:xfrm>
          <a:prstGeom prst="rect">
            <a:avLst/>
          </a:prstGeom>
          <a:solidFill>
            <a:srgbClr val="DEE7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391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EE7EA"/>
        </a:solidFill>
        <a:effectLst/>
      </p:bgPr>
    </p:bg>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24685577-1666-43DE-81C5-43B3FFBFC3B2}"/>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29958" y="0"/>
            <a:ext cx="11287208" cy="6767562"/>
          </a:xfrm>
          <a:prstGeom prst="rect">
            <a:avLst/>
          </a:prstGeom>
        </p:spPr>
      </p:pic>
      <p:sp>
        <p:nvSpPr>
          <p:cNvPr id="3" name="TextovéPole 2">
            <a:extLst>
              <a:ext uri="{FF2B5EF4-FFF2-40B4-BE49-F238E27FC236}">
                <a16:creationId xmlns:a16="http://schemas.microsoft.com/office/drawing/2014/main" id="{CFCFC19B-A01A-41B0-BB77-EE494A9760BE}"/>
              </a:ext>
            </a:extLst>
          </p:cNvPr>
          <p:cNvSpPr txBox="1"/>
          <p:nvPr/>
        </p:nvSpPr>
        <p:spPr>
          <a:xfrm>
            <a:off x="6096000" y="6505952"/>
            <a:ext cx="6196692" cy="261610"/>
          </a:xfrm>
          <a:prstGeom prst="rect">
            <a:avLst/>
          </a:prstGeom>
          <a:noFill/>
        </p:spPr>
        <p:txBody>
          <a:bodyPr wrap="square" rtlCol="0">
            <a:spAutoFit/>
          </a:bodyPr>
          <a:lstStyle/>
          <a:p>
            <a:pPr algn="l"/>
            <a:r>
              <a:rPr lang="en-US" sz="1100" b="0" i="0" dirty="0">
                <a:solidFill>
                  <a:srgbClr val="555555"/>
                </a:solidFill>
                <a:effectLst/>
                <a:latin typeface="Roboto" panose="02000000000000000000" pitchFamily="2" charset="0"/>
              </a:rPr>
              <a:t>August 2020</a:t>
            </a:r>
            <a:r>
              <a:rPr lang="cs-CZ" sz="1100" b="0" i="0" dirty="0">
                <a:solidFill>
                  <a:srgbClr val="555555"/>
                </a:solidFill>
                <a:effectLst/>
                <a:latin typeface="Roboto" panose="02000000000000000000" pitchFamily="2" charset="0"/>
              </a:rPr>
              <a:t> </a:t>
            </a:r>
            <a:r>
              <a:rPr lang="en-US" sz="1100" b="0" i="0" u="sng" dirty="0">
                <a:solidFill>
                  <a:srgbClr val="555555"/>
                </a:solidFill>
                <a:effectLst/>
                <a:latin typeface="inherit"/>
                <a:hlinkClick r:id="rId4"/>
              </a:rPr>
              <a:t>European Journal of Epidemiology</a:t>
            </a:r>
            <a:r>
              <a:rPr lang="en-US" sz="1100" b="0" i="0" dirty="0">
                <a:solidFill>
                  <a:srgbClr val="555555"/>
                </a:solidFill>
                <a:effectLst/>
                <a:latin typeface="Roboto" panose="02000000000000000000" pitchFamily="2" charset="0"/>
              </a:rPr>
              <a:t> 35(10229)</a:t>
            </a:r>
            <a:r>
              <a:rPr lang="cs-CZ" sz="1100" b="0" i="0" dirty="0">
                <a:solidFill>
                  <a:srgbClr val="555555"/>
                </a:solidFill>
                <a:effectLst/>
                <a:latin typeface="Roboto" panose="02000000000000000000" pitchFamily="2" charset="0"/>
              </a:rPr>
              <a:t> </a:t>
            </a:r>
            <a:r>
              <a:rPr lang="en-US" sz="1100" b="0" i="0" dirty="0">
                <a:solidFill>
                  <a:srgbClr val="555555"/>
                </a:solidFill>
                <a:effectLst/>
                <a:latin typeface="Roboto" panose="02000000000000000000" pitchFamily="2" charset="0"/>
              </a:rPr>
              <a:t>DOI:</a:t>
            </a:r>
            <a:r>
              <a:rPr lang="en-US" sz="1100" b="0" i="0" u="sng" dirty="0">
                <a:solidFill>
                  <a:srgbClr val="555555"/>
                </a:solidFill>
                <a:effectLst/>
                <a:latin typeface="inherit"/>
                <a:hlinkClick r:id="rId5"/>
              </a:rPr>
              <a:t>10.1007/s10654-020-00678-5</a:t>
            </a:r>
            <a:endParaRPr lang="en-US" sz="1100" b="0" i="0" dirty="0">
              <a:solidFill>
                <a:srgbClr val="555555"/>
              </a:solidFill>
              <a:effectLst/>
              <a:latin typeface="Roboto" panose="02000000000000000000" pitchFamily="2" charset="0"/>
            </a:endParaRPr>
          </a:p>
        </p:txBody>
      </p:sp>
      <p:sp>
        <p:nvSpPr>
          <p:cNvPr id="17" name="Obdélník 16">
            <a:extLst>
              <a:ext uri="{FF2B5EF4-FFF2-40B4-BE49-F238E27FC236}">
                <a16:creationId xmlns:a16="http://schemas.microsoft.com/office/drawing/2014/main" id="{42D25A5A-CAFE-403E-986C-B6504F1FA249}"/>
              </a:ext>
            </a:extLst>
          </p:cNvPr>
          <p:cNvSpPr/>
          <p:nvPr/>
        </p:nvSpPr>
        <p:spPr>
          <a:xfrm>
            <a:off x="787132" y="4049486"/>
            <a:ext cx="3441968" cy="2649311"/>
          </a:xfrm>
          <a:prstGeom prst="rect">
            <a:avLst/>
          </a:prstGeom>
          <a:solidFill>
            <a:srgbClr val="DEE7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bdélník 17">
            <a:extLst>
              <a:ext uri="{FF2B5EF4-FFF2-40B4-BE49-F238E27FC236}">
                <a16:creationId xmlns:a16="http://schemas.microsoft.com/office/drawing/2014/main" id="{A73D8D2F-C82F-4F89-B5D7-6354106710A8}"/>
              </a:ext>
            </a:extLst>
          </p:cNvPr>
          <p:cNvSpPr/>
          <p:nvPr/>
        </p:nvSpPr>
        <p:spPr>
          <a:xfrm>
            <a:off x="2100945" y="5004439"/>
            <a:ext cx="3441968" cy="1797505"/>
          </a:xfrm>
          <a:prstGeom prst="rect">
            <a:avLst/>
          </a:prstGeom>
          <a:solidFill>
            <a:srgbClr val="DEE7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bdélník 18">
            <a:extLst>
              <a:ext uri="{FF2B5EF4-FFF2-40B4-BE49-F238E27FC236}">
                <a16:creationId xmlns:a16="http://schemas.microsoft.com/office/drawing/2014/main" id="{70D0FCBE-AB4F-4A0A-8BCC-7B9120F43D50}"/>
              </a:ext>
            </a:extLst>
          </p:cNvPr>
          <p:cNvSpPr/>
          <p:nvPr/>
        </p:nvSpPr>
        <p:spPr>
          <a:xfrm>
            <a:off x="5312954" y="4702629"/>
            <a:ext cx="3441968" cy="1570264"/>
          </a:xfrm>
          <a:prstGeom prst="rect">
            <a:avLst/>
          </a:prstGeom>
          <a:solidFill>
            <a:srgbClr val="DEE7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bdélník 19">
            <a:extLst>
              <a:ext uri="{FF2B5EF4-FFF2-40B4-BE49-F238E27FC236}">
                <a16:creationId xmlns:a16="http://schemas.microsoft.com/office/drawing/2014/main" id="{D3B55683-30CE-43EE-A232-3686D9F14543}"/>
              </a:ext>
            </a:extLst>
          </p:cNvPr>
          <p:cNvSpPr/>
          <p:nvPr/>
        </p:nvSpPr>
        <p:spPr>
          <a:xfrm>
            <a:off x="5312954" y="3766592"/>
            <a:ext cx="1671998" cy="1570264"/>
          </a:xfrm>
          <a:prstGeom prst="rect">
            <a:avLst/>
          </a:prstGeom>
          <a:solidFill>
            <a:srgbClr val="DEE7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bdélník 20">
            <a:extLst>
              <a:ext uri="{FF2B5EF4-FFF2-40B4-BE49-F238E27FC236}">
                <a16:creationId xmlns:a16="http://schemas.microsoft.com/office/drawing/2014/main" id="{B0978AC3-1548-489F-A618-BA05D1E66478}"/>
              </a:ext>
            </a:extLst>
          </p:cNvPr>
          <p:cNvSpPr/>
          <p:nvPr/>
        </p:nvSpPr>
        <p:spPr>
          <a:xfrm>
            <a:off x="5513658" y="2899306"/>
            <a:ext cx="3581355" cy="1717598"/>
          </a:xfrm>
          <a:prstGeom prst="rect">
            <a:avLst/>
          </a:prstGeom>
          <a:solidFill>
            <a:srgbClr val="DEE7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bdélník 21">
            <a:extLst>
              <a:ext uri="{FF2B5EF4-FFF2-40B4-BE49-F238E27FC236}">
                <a16:creationId xmlns:a16="http://schemas.microsoft.com/office/drawing/2014/main" id="{A97301B9-ED19-468B-A6C0-1D2747CD26E3}"/>
              </a:ext>
            </a:extLst>
          </p:cNvPr>
          <p:cNvSpPr/>
          <p:nvPr/>
        </p:nvSpPr>
        <p:spPr>
          <a:xfrm>
            <a:off x="6682897" y="2778564"/>
            <a:ext cx="3581355" cy="1717598"/>
          </a:xfrm>
          <a:prstGeom prst="rect">
            <a:avLst/>
          </a:prstGeom>
          <a:solidFill>
            <a:srgbClr val="DEE7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1186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EE7EA"/>
        </a:solidFill>
        <a:effectLst/>
      </p:bgPr>
    </p:bg>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24685577-1666-43DE-81C5-43B3FFBFC3B2}"/>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29958" y="0"/>
            <a:ext cx="11287208" cy="6767562"/>
          </a:xfrm>
          <a:prstGeom prst="rect">
            <a:avLst/>
          </a:prstGeom>
        </p:spPr>
      </p:pic>
      <p:sp>
        <p:nvSpPr>
          <p:cNvPr id="3" name="TextovéPole 2">
            <a:extLst>
              <a:ext uri="{FF2B5EF4-FFF2-40B4-BE49-F238E27FC236}">
                <a16:creationId xmlns:a16="http://schemas.microsoft.com/office/drawing/2014/main" id="{CFCFC19B-A01A-41B0-BB77-EE494A9760BE}"/>
              </a:ext>
            </a:extLst>
          </p:cNvPr>
          <p:cNvSpPr txBox="1"/>
          <p:nvPr/>
        </p:nvSpPr>
        <p:spPr>
          <a:xfrm>
            <a:off x="6096000" y="6505952"/>
            <a:ext cx="6196692" cy="261610"/>
          </a:xfrm>
          <a:prstGeom prst="rect">
            <a:avLst/>
          </a:prstGeom>
          <a:noFill/>
        </p:spPr>
        <p:txBody>
          <a:bodyPr wrap="square" rtlCol="0">
            <a:spAutoFit/>
          </a:bodyPr>
          <a:lstStyle/>
          <a:p>
            <a:pPr algn="l"/>
            <a:r>
              <a:rPr lang="en-US" sz="1100" b="0" i="0" dirty="0">
                <a:solidFill>
                  <a:srgbClr val="555555"/>
                </a:solidFill>
                <a:effectLst/>
                <a:latin typeface="Roboto" panose="02000000000000000000" pitchFamily="2" charset="0"/>
              </a:rPr>
              <a:t>August 2020</a:t>
            </a:r>
            <a:r>
              <a:rPr lang="cs-CZ" sz="1100" b="0" i="0" dirty="0">
                <a:solidFill>
                  <a:srgbClr val="555555"/>
                </a:solidFill>
                <a:effectLst/>
                <a:latin typeface="Roboto" panose="02000000000000000000" pitchFamily="2" charset="0"/>
              </a:rPr>
              <a:t> </a:t>
            </a:r>
            <a:r>
              <a:rPr lang="en-US" sz="1100" b="0" i="0" u="sng" dirty="0">
                <a:solidFill>
                  <a:srgbClr val="555555"/>
                </a:solidFill>
                <a:effectLst/>
                <a:latin typeface="inherit"/>
                <a:hlinkClick r:id="rId4"/>
              </a:rPr>
              <a:t>European Journal of Epidemiology</a:t>
            </a:r>
            <a:r>
              <a:rPr lang="en-US" sz="1100" b="0" i="0" dirty="0">
                <a:solidFill>
                  <a:srgbClr val="555555"/>
                </a:solidFill>
                <a:effectLst/>
                <a:latin typeface="Roboto" panose="02000000000000000000" pitchFamily="2" charset="0"/>
              </a:rPr>
              <a:t> 35(10229)</a:t>
            </a:r>
            <a:r>
              <a:rPr lang="cs-CZ" sz="1100" b="0" i="0" dirty="0">
                <a:solidFill>
                  <a:srgbClr val="555555"/>
                </a:solidFill>
                <a:effectLst/>
                <a:latin typeface="Roboto" panose="02000000000000000000" pitchFamily="2" charset="0"/>
              </a:rPr>
              <a:t> </a:t>
            </a:r>
            <a:r>
              <a:rPr lang="en-US" sz="1100" b="0" i="0" dirty="0">
                <a:solidFill>
                  <a:srgbClr val="555555"/>
                </a:solidFill>
                <a:effectLst/>
                <a:latin typeface="Roboto" panose="02000000000000000000" pitchFamily="2" charset="0"/>
              </a:rPr>
              <a:t>DOI:</a:t>
            </a:r>
            <a:r>
              <a:rPr lang="en-US" sz="1100" b="0" i="0" u="sng" dirty="0">
                <a:solidFill>
                  <a:srgbClr val="555555"/>
                </a:solidFill>
                <a:effectLst/>
                <a:latin typeface="inherit"/>
                <a:hlinkClick r:id="rId5"/>
              </a:rPr>
              <a:t>10.1007/s10654-020-00678-5</a:t>
            </a:r>
            <a:endParaRPr lang="en-US" sz="1100" b="0" i="0" dirty="0">
              <a:solidFill>
                <a:srgbClr val="555555"/>
              </a:solidFill>
              <a:effectLst/>
              <a:latin typeface="Roboto" panose="02000000000000000000" pitchFamily="2" charset="0"/>
            </a:endParaRPr>
          </a:p>
        </p:txBody>
      </p:sp>
      <p:sp>
        <p:nvSpPr>
          <p:cNvPr id="10" name="Obdélník 9">
            <a:extLst>
              <a:ext uri="{FF2B5EF4-FFF2-40B4-BE49-F238E27FC236}">
                <a16:creationId xmlns:a16="http://schemas.microsoft.com/office/drawing/2014/main" id="{92DC206D-0130-4FD2-83FA-FA457B9D6AAA}"/>
              </a:ext>
            </a:extLst>
          </p:cNvPr>
          <p:cNvSpPr/>
          <p:nvPr/>
        </p:nvSpPr>
        <p:spPr>
          <a:xfrm>
            <a:off x="6584496" y="2767692"/>
            <a:ext cx="3645353" cy="1787979"/>
          </a:xfrm>
          <a:prstGeom prst="rect">
            <a:avLst/>
          </a:prstGeom>
          <a:solidFill>
            <a:srgbClr val="DEE7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bdélník 10">
            <a:extLst>
              <a:ext uri="{FF2B5EF4-FFF2-40B4-BE49-F238E27FC236}">
                <a16:creationId xmlns:a16="http://schemas.microsoft.com/office/drawing/2014/main" id="{82AA521F-8ADC-4DFF-ADC9-7F7FFF7BB0A7}"/>
              </a:ext>
            </a:extLst>
          </p:cNvPr>
          <p:cNvSpPr/>
          <p:nvPr/>
        </p:nvSpPr>
        <p:spPr>
          <a:xfrm>
            <a:off x="5446788" y="2836636"/>
            <a:ext cx="2537733" cy="440871"/>
          </a:xfrm>
          <a:prstGeom prst="rect">
            <a:avLst/>
          </a:prstGeom>
          <a:solidFill>
            <a:srgbClr val="DEE7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75735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EE7EA"/>
        </a:solidFill>
        <a:effectLst/>
      </p:bgPr>
    </p:bg>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24685577-1666-43DE-81C5-43B3FFBFC3B2}"/>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29958" y="0"/>
            <a:ext cx="11287208" cy="6767562"/>
          </a:xfrm>
          <a:prstGeom prst="rect">
            <a:avLst/>
          </a:prstGeom>
        </p:spPr>
      </p:pic>
      <p:sp>
        <p:nvSpPr>
          <p:cNvPr id="3" name="TextovéPole 2">
            <a:extLst>
              <a:ext uri="{FF2B5EF4-FFF2-40B4-BE49-F238E27FC236}">
                <a16:creationId xmlns:a16="http://schemas.microsoft.com/office/drawing/2014/main" id="{CFCFC19B-A01A-41B0-BB77-EE494A9760BE}"/>
              </a:ext>
            </a:extLst>
          </p:cNvPr>
          <p:cNvSpPr txBox="1"/>
          <p:nvPr/>
        </p:nvSpPr>
        <p:spPr>
          <a:xfrm>
            <a:off x="6096000" y="6505952"/>
            <a:ext cx="6196692" cy="261610"/>
          </a:xfrm>
          <a:prstGeom prst="rect">
            <a:avLst/>
          </a:prstGeom>
          <a:noFill/>
        </p:spPr>
        <p:txBody>
          <a:bodyPr wrap="square" rtlCol="0">
            <a:spAutoFit/>
          </a:bodyPr>
          <a:lstStyle/>
          <a:p>
            <a:pPr algn="l"/>
            <a:r>
              <a:rPr lang="en-US" sz="1100" b="0" i="0" dirty="0">
                <a:solidFill>
                  <a:srgbClr val="555555"/>
                </a:solidFill>
                <a:effectLst/>
                <a:latin typeface="Roboto" panose="02000000000000000000" pitchFamily="2" charset="0"/>
              </a:rPr>
              <a:t>August 2020</a:t>
            </a:r>
            <a:r>
              <a:rPr lang="cs-CZ" sz="1100" b="0" i="0" dirty="0">
                <a:solidFill>
                  <a:srgbClr val="555555"/>
                </a:solidFill>
                <a:effectLst/>
                <a:latin typeface="Roboto" panose="02000000000000000000" pitchFamily="2" charset="0"/>
              </a:rPr>
              <a:t> </a:t>
            </a:r>
            <a:r>
              <a:rPr lang="en-US" sz="1100" b="0" i="0" u="sng" dirty="0">
                <a:solidFill>
                  <a:srgbClr val="555555"/>
                </a:solidFill>
                <a:effectLst/>
                <a:latin typeface="inherit"/>
                <a:hlinkClick r:id="rId4"/>
              </a:rPr>
              <a:t>European Journal of Epidemiology</a:t>
            </a:r>
            <a:r>
              <a:rPr lang="en-US" sz="1100" b="0" i="0" dirty="0">
                <a:solidFill>
                  <a:srgbClr val="555555"/>
                </a:solidFill>
                <a:effectLst/>
                <a:latin typeface="Roboto" panose="02000000000000000000" pitchFamily="2" charset="0"/>
              </a:rPr>
              <a:t> 35(10229)</a:t>
            </a:r>
            <a:r>
              <a:rPr lang="cs-CZ" sz="1100" b="0" i="0" dirty="0">
                <a:solidFill>
                  <a:srgbClr val="555555"/>
                </a:solidFill>
                <a:effectLst/>
                <a:latin typeface="Roboto" panose="02000000000000000000" pitchFamily="2" charset="0"/>
              </a:rPr>
              <a:t> </a:t>
            </a:r>
            <a:r>
              <a:rPr lang="en-US" sz="1100" b="0" i="0" dirty="0">
                <a:solidFill>
                  <a:srgbClr val="555555"/>
                </a:solidFill>
                <a:effectLst/>
                <a:latin typeface="Roboto" panose="02000000000000000000" pitchFamily="2" charset="0"/>
              </a:rPr>
              <a:t>DOI:</a:t>
            </a:r>
            <a:r>
              <a:rPr lang="en-US" sz="1100" b="0" i="0" u="sng" dirty="0">
                <a:solidFill>
                  <a:srgbClr val="555555"/>
                </a:solidFill>
                <a:effectLst/>
                <a:latin typeface="inherit"/>
                <a:hlinkClick r:id="rId5"/>
              </a:rPr>
              <a:t>10.1007/s10654-020-00678-5</a:t>
            </a:r>
            <a:endParaRPr lang="en-US" sz="1100" b="0" i="0" dirty="0">
              <a:solidFill>
                <a:srgbClr val="555555"/>
              </a:solidFill>
              <a:effectLst/>
              <a:latin typeface="Roboto" panose="02000000000000000000" pitchFamily="2" charset="0"/>
            </a:endParaRPr>
          </a:p>
        </p:txBody>
      </p:sp>
    </p:spTree>
    <p:extLst>
      <p:ext uri="{BB962C8B-B14F-4D97-AF65-F5344CB8AC3E}">
        <p14:creationId xmlns:p14="http://schemas.microsoft.com/office/powerpoint/2010/main" val="10701407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0E7E8"/>
        </a:solidFill>
        <a:effectLst/>
      </p:bgPr>
    </p:bg>
    <p:spTree>
      <p:nvGrpSpPr>
        <p:cNvPr id="1" name=""/>
        <p:cNvGrpSpPr/>
        <p:nvPr/>
      </p:nvGrpSpPr>
      <p:grpSpPr>
        <a:xfrm>
          <a:off x="0" y="0"/>
          <a:ext cx="0" cy="0"/>
          <a:chOff x="0" y="0"/>
          <a:chExt cx="0" cy="0"/>
        </a:xfrm>
      </p:grpSpPr>
      <p:sp>
        <p:nvSpPr>
          <p:cNvPr id="4" name="TextovéPole 3">
            <a:hlinkClick r:id="" action="ppaction://noaction"/>
            <a:extLst>
              <a:ext uri="{FF2B5EF4-FFF2-40B4-BE49-F238E27FC236}">
                <a16:creationId xmlns:a16="http://schemas.microsoft.com/office/drawing/2014/main" id="{CAB6EFFD-0365-4046-91E0-A3345F6A3650}"/>
              </a:ext>
            </a:extLst>
          </p:cNvPr>
          <p:cNvSpPr txBox="1"/>
          <p:nvPr/>
        </p:nvSpPr>
        <p:spPr>
          <a:xfrm>
            <a:off x="1697130" y="2216517"/>
            <a:ext cx="1714637" cy="369332"/>
          </a:xfrm>
          <a:prstGeom prst="rect">
            <a:avLst/>
          </a:prstGeom>
          <a:solidFill>
            <a:srgbClr val="FFFF00"/>
          </a:solidFill>
        </p:spPr>
        <p:style>
          <a:lnRef idx="1">
            <a:schemeClr val="dk1"/>
          </a:lnRef>
          <a:fillRef idx="2">
            <a:schemeClr val="dk1"/>
          </a:fillRef>
          <a:effectRef idx="1">
            <a:schemeClr val="dk1"/>
          </a:effectRef>
          <a:fontRef idx="minor">
            <a:schemeClr val="dk1"/>
          </a:fontRef>
        </p:style>
        <p:txBody>
          <a:bodyPr wrap="none">
            <a:spAutoFit/>
          </a:bodyPr>
          <a:lstStyle/>
          <a:p>
            <a:pPr eaLnBrk="1" hangingPunct="1">
              <a:defRPr/>
            </a:pPr>
            <a:r>
              <a:rPr lang="cs-CZ" dirty="0"/>
              <a:t>Poruchy objemu</a:t>
            </a:r>
          </a:p>
        </p:txBody>
      </p:sp>
      <p:sp>
        <p:nvSpPr>
          <p:cNvPr id="5" name="TextovéPole 4">
            <a:hlinkClick r:id="" action="ppaction://noaction"/>
            <a:extLst>
              <a:ext uri="{FF2B5EF4-FFF2-40B4-BE49-F238E27FC236}">
                <a16:creationId xmlns:a16="http://schemas.microsoft.com/office/drawing/2014/main" id="{6DF9ECF3-C87B-4239-B176-A198893FC309}"/>
              </a:ext>
            </a:extLst>
          </p:cNvPr>
          <p:cNvSpPr txBox="1"/>
          <p:nvPr/>
        </p:nvSpPr>
        <p:spPr>
          <a:xfrm>
            <a:off x="7789164" y="4913866"/>
            <a:ext cx="3224766" cy="369332"/>
          </a:xfrm>
          <a:prstGeom prst="rect">
            <a:avLst/>
          </a:prstGeom>
          <a:solidFill>
            <a:srgbClr val="FFFF00"/>
          </a:solidFill>
        </p:spPr>
        <p:style>
          <a:lnRef idx="1">
            <a:schemeClr val="dk1"/>
          </a:lnRef>
          <a:fillRef idx="2">
            <a:schemeClr val="dk1"/>
          </a:fillRef>
          <a:effectRef idx="1">
            <a:schemeClr val="dk1"/>
          </a:effectRef>
          <a:fontRef idx="minor">
            <a:schemeClr val="dk1"/>
          </a:fontRef>
        </p:style>
        <p:txBody>
          <a:bodyPr wrap="square">
            <a:spAutoFit/>
          </a:bodyPr>
          <a:lstStyle/>
          <a:p>
            <a:pPr eaLnBrk="1" hangingPunct="1">
              <a:defRPr/>
            </a:pPr>
            <a:r>
              <a:rPr lang="cs-CZ" dirty="0"/>
              <a:t>Poruchy acidobazické rovnováhy</a:t>
            </a:r>
          </a:p>
        </p:txBody>
      </p:sp>
      <p:sp>
        <p:nvSpPr>
          <p:cNvPr id="6" name="TextovéPole 5">
            <a:extLst>
              <a:ext uri="{FF2B5EF4-FFF2-40B4-BE49-F238E27FC236}">
                <a16:creationId xmlns:a16="http://schemas.microsoft.com/office/drawing/2014/main" id="{B8A1CF27-1A76-4F54-B601-924DDB22D75A}"/>
              </a:ext>
            </a:extLst>
          </p:cNvPr>
          <p:cNvSpPr txBox="1"/>
          <p:nvPr/>
        </p:nvSpPr>
        <p:spPr>
          <a:xfrm>
            <a:off x="4241045" y="6184711"/>
            <a:ext cx="1563954" cy="369332"/>
          </a:xfrm>
          <a:prstGeom prst="rect">
            <a:avLst/>
          </a:prstGeom>
          <a:solidFill>
            <a:srgbClr val="FFFF00"/>
          </a:solidFill>
          <a:ln w="38100"/>
        </p:spPr>
        <p:style>
          <a:lnRef idx="1">
            <a:schemeClr val="dk1"/>
          </a:lnRef>
          <a:fillRef idx="2">
            <a:schemeClr val="dk1"/>
          </a:fillRef>
          <a:effectRef idx="1">
            <a:schemeClr val="dk1"/>
          </a:effectRef>
          <a:fontRef idx="minor">
            <a:schemeClr val="dk1"/>
          </a:fontRef>
        </p:style>
        <p:txBody>
          <a:bodyPr wrap="none">
            <a:spAutoFit/>
          </a:bodyPr>
          <a:lstStyle/>
          <a:p>
            <a:pPr eaLnBrk="1" hangingPunct="1">
              <a:defRPr/>
            </a:pPr>
            <a:r>
              <a:rPr lang="cs-CZ" dirty="0"/>
              <a:t>Poruchy ledvin</a:t>
            </a:r>
          </a:p>
        </p:txBody>
      </p:sp>
      <p:sp>
        <p:nvSpPr>
          <p:cNvPr id="7" name="TextovéPole 6">
            <a:extLst>
              <a:ext uri="{FF2B5EF4-FFF2-40B4-BE49-F238E27FC236}">
                <a16:creationId xmlns:a16="http://schemas.microsoft.com/office/drawing/2014/main" id="{F8C998A1-51FC-43F1-B1CE-486045AE945C}"/>
              </a:ext>
            </a:extLst>
          </p:cNvPr>
          <p:cNvSpPr txBox="1"/>
          <p:nvPr/>
        </p:nvSpPr>
        <p:spPr>
          <a:xfrm>
            <a:off x="477104" y="4098654"/>
            <a:ext cx="2013885" cy="369332"/>
          </a:xfrm>
          <a:prstGeom prst="rect">
            <a:avLst/>
          </a:prstGeom>
          <a:solidFill>
            <a:srgbClr val="FFFF00"/>
          </a:solidFill>
        </p:spPr>
        <p:style>
          <a:lnRef idx="1">
            <a:schemeClr val="dk1"/>
          </a:lnRef>
          <a:fillRef idx="2">
            <a:schemeClr val="dk1"/>
          </a:fillRef>
          <a:effectRef idx="1">
            <a:schemeClr val="dk1"/>
          </a:effectRef>
          <a:fontRef idx="minor">
            <a:schemeClr val="dk1"/>
          </a:fontRef>
        </p:style>
        <p:txBody>
          <a:bodyPr wrap="none">
            <a:spAutoFit/>
          </a:bodyPr>
          <a:lstStyle/>
          <a:p>
            <a:pPr eaLnBrk="1" hangingPunct="1">
              <a:defRPr/>
            </a:pPr>
            <a:r>
              <a:rPr lang="cs-CZ" dirty="0"/>
              <a:t>Poruchy elektrolytů</a:t>
            </a:r>
          </a:p>
        </p:txBody>
      </p:sp>
      <p:sp>
        <p:nvSpPr>
          <p:cNvPr id="8" name="TextovéPole 7">
            <a:extLst>
              <a:ext uri="{FF2B5EF4-FFF2-40B4-BE49-F238E27FC236}">
                <a16:creationId xmlns:a16="http://schemas.microsoft.com/office/drawing/2014/main" id="{27050BBA-6A8C-4D2A-9EC1-D6924EA58283}"/>
              </a:ext>
            </a:extLst>
          </p:cNvPr>
          <p:cNvSpPr txBox="1"/>
          <p:nvPr/>
        </p:nvSpPr>
        <p:spPr>
          <a:xfrm>
            <a:off x="488871" y="2916398"/>
            <a:ext cx="1990353" cy="369332"/>
          </a:xfrm>
          <a:prstGeom prst="rect">
            <a:avLst/>
          </a:prstGeom>
          <a:solidFill>
            <a:srgbClr val="FFFF00"/>
          </a:solidFill>
        </p:spPr>
        <p:style>
          <a:lnRef idx="1">
            <a:schemeClr val="dk1"/>
          </a:lnRef>
          <a:fillRef idx="2">
            <a:schemeClr val="dk1"/>
          </a:fillRef>
          <a:effectRef idx="1">
            <a:schemeClr val="dk1"/>
          </a:effectRef>
          <a:fontRef idx="minor">
            <a:schemeClr val="dk1"/>
          </a:fontRef>
        </p:style>
        <p:txBody>
          <a:bodyPr wrap="none">
            <a:spAutoFit/>
          </a:bodyPr>
          <a:lstStyle/>
          <a:p>
            <a:pPr eaLnBrk="1" hangingPunct="1">
              <a:defRPr/>
            </a:pPr>
            <a:r>
              <a:rPr lang="cs-CZ" dirty="0"/>
              <a:t>Poruchy osmolarity</a:t>
            </a:r>
          </a:p>
        </p:txBody>
      </p:sp>
      <p:sp>
        <p:nvSpPr>
          <p:cNvPr id="10" name="TextovéPole 9">
            <a:extLst>
              <a:ext uri="{FF2B5EF4-FFF2-40B4-BE49-F238E27FC236}">
                <a16:creationId xmlns:a16="http://schemas.microsoft.com/office/drawing/2014/main" id="{54F4793C-A017-47A8-B087-FE47BBBB7EB8}"/>
              </a:ext>
            </a:extLst>
          </p:cNvPr>
          <p:cNvSpPr txBox="1"/>
          <p:nvPr/>
        </p:nvSpPr>
        <p:spPr>
          <a:xfrm>
            <a:off x="8050152" y="2175276"/>
            <a:ext cx="1851148" cy="369332"/>
          </a:xfrm>
          <a:prstGeom prst="rect">
            <a:avLst/>
          </a:prstGeom>
          <a:solidFill>
            <a:srgbClr val="FFC000"/>
          </a:solidFill>
          <a:ln w="38100">
            <a:solidFill>
              <a:schemeClr val="tx1"/>
            </a:solidFill>
          </a:ln>
        </p:spPr>
        <p:style>
          <a:lnRef idx="1">
            <a:schemeClr val="dk1"/>
          </a:lnRef>
          <a:fillRef idx="2">
            <a:schemeClr val="dk1"/>
          </a:fillRef>
          <a:effectRef idx="1">
            <a:schemeClr val="dk1"/>
          </a:effectRef>
          <a:fontRef idx="minor">
            <a:schemeClr val="dk1"/>
          </a:fontRef>
        </p:style>
        <p:txBody>
          <a:bodyPr wrap="none">
            <a:spAutoFit/>
          </a:bodyPr>
          <a:lstStyle/>
          <a:p>
            <a:pPr eaLnBrk="1" hangingPunct="1">
              <a:defRPr/>
            </a:pPr>
            <a:r>
              <a:rPr lang="cs-CZ" dirty="0"/>
              <a:t>Poruchy respirace</a:t>
            </a:r>
          </a:p>
        </p:txBody>
      </p:sp>
      <p:sp>
        <p:nvSpPr>
          <p:cNvPr id="11" name="TextovéPole 10">
            <a:extLst>
              <a:ext uri="{FF2B5EF4-FFF2-40B4-BE49-F238E27FC236}">
                <a16:creationId xmlns:a16="http://schemas.microsoft.com/office/drawing/2014/main" id="{03B777A5-6F99-432E-9232-92FB98471E6C}"/>
              </a:ext>
            </a:extLst>
          </p:cNvPr>
          <p:cNvSpPr txBox="1"/>
          <p:nvPr/>
        </p:nvSpPr>
        <p:spPr>
          <a:xfrm>
            <a:off x="4701813" y="1935472"/>
            <a:ext cx="1825500" cy="369332"/>
          </a:xfrm>
          <a:prstGeom prst="rect">
            <a:avLst/>
          </a:prstGeom>
          <a:solidFill>
            <a:srgbClr val="FFFF00"/>
          </a:solidFill>
          <a:ln w="28575">
            <a:solidFill>
              <a:schemeClr val="tx1"/>
            </a:solidFill>
          </a:ln>
        </p:spPr>
        <p:style>
          <a:lnRef idx="1">
            <a:schemeClr val="dk1"/>
          </a:lnRef>
          <a:fillRef idx="2">
            <a:schemeClr val="dk1"/>
          </a:fillRef>
          <a:effectRef idx="1">
            <a:schemeClr val="dk1"/>
          </a:effectRef>
          <a:fontRef idx="minor">
            <a:schemeClr val="dk1"/>
          </a:fontRef>
        </p:style>
        <p:txBody>
          <a:bodyPr wrap="none">
            <a:spAutoFit/>
          </a:bodyPr>
          <a:lstStyle/>
          <a:p>
            <a:pPr eaLnBrk="1" hangingPunct="1">
              <a:defRPr/>
            </a:pPr>
            <a:r>
              <a:rPr lang="cs-CZ" dirty="0"/>
              <a:t>Poruchy cirkulace</a:t>
            </a:r>
          </a:p>
        </p:txBody>
      </p:sp>
      <p:sp>
        <p:nvSpPr>
          <p:cNvPr id="12" name="TextovéPole 11">
            <a:extLst>
              <a:ext uri="{FF2B5EF4-FFF2-40B4-BE49-F238E27FC236}">
                <a16:creationId xmlns:a16="http://schemas.microsoft.com/office/drawing/2014/main" id="{B45FE300-E502-4CD5-B15B-838C6D6C96D1}"/>
              </a:ext>
            </a:extLst>
          </p:cNvPr>
          <p:cNvSpPr txBox="1"/>
          <p:nvPr/>
        </p:nvSpPr>
        <p:spPr>
          <a:xfrm>
            <a:off x="7253274" y="5834323"/>
            <a:ext cx="2124317" cy="923330"/>
          </a:xfrm>
          <a:prstGeom prst="rect">
            <a:avLst/>
          </a:prstGeom>
          <a:solidFill>
            <a:srgbClr val="FFFF00"/>
          </a:solidFill>
          <a:ln w="38100"/>
        </p:spPr>
        <p:style>
          <a:lnRef idx="1">
            <a:schemeClr val="dk1"/>
          </a:lnRef>
          <a:fillRef idx="2">
            <a:schemeClr val="dk1"/>
          </a:fillRef>
          <a:effectRef idx="1">
            <a:schemeClr val="dk1"/>
          </a:effectRef>
          <a:fontRef idx="minor">
            <a:schemeClr val="dk1"/>
          </a:fontRef>
        </p:style>
        <p:txBody>
          <a:bodyPr wrap="square">
            <a:spAutoFit/>
          </a:bodyPr>
          <a:lstStyle/>
          <a:p>
            <a:pPr algn="ctr" eaLnBrk="1" hangingPunct="1">
              <a:defRPr/>
            </a:pPr>
            <a:r>
              <a:rPr lang="cs-CZ" dirty="0"/>
              <a:t>Poruchy gastrointestinálního traktu</a:t>
            </a:r>
          </a:p>
        </p:txBody>
      </p:sp>
      <p:pic>
        <p:nvPicPr>
          <p:cNvPr id="3084" name="Picture 2" descr="C:\Users\jirka\AppData\Local\Microsoft\Windows\Temporary Internet Files\Content.IE5\3QEVY6B9\MP900400454[1].jpg">
            <a:extLst>
              <a:ext uri="{FF2B5EF4-FFF2-40B4-BE49-F238E27FC236}">
                <a16:creationId xmlns:a16="http://schemas.microsoft.com/office/drawing/2014/main" id="{7A13DB4B-67E5-410A-9190-8E9ED5ED7C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8183" y="2950594"/>
            <a:ext cx="3734372" cy="2487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Obousměrná svislá šipka 15">
            <a:extLst>
              <a:ext uri="{FF2B5EF4-FFF2-40B4-BE49-F238E27FC236}">
                <a16:creationId xmlns:a16="http://schemas.microsoft.com/office/drawing/2014/main" id="{D4BEAC97-3406-40E0-BE85-9189285FFAA4}"/>
              </a:ext>
            </a:extLst>
          </p:cNvPr>
          <p:cNvSpPr/>
          <p:nvPr/>
        </p:nvSpPr>
        <p:spPr>
          <a:xfrm rot="4156333">
            <a:off x="2827431" y="3579697"/>
            <a:ext cx="360363" cy="1063233"/>
          </a:xfrm>
          <a:prstGeom prst="upDownArrow">
            <a:avLst/>
          </a:prstGeom>
        </p:spPr>
        <p:style>
          <a:lnRef idx="0">
            <a:schemeClr val="accent3"/>
          </a:lnRef>
          <a:fillRef idx="3">
            <a:schemeClr val="accent3"/>
          </a:fillRef>
          <a:effectRef idx="3">
            <a:schemeClr val="accent3"/>
          </a:effectRef>
          <a:fontRef idx="minor">
            <a:schemeClr val="lt1"/>
          </a:fontRef>
        </p:style>
        <p:txBody>
          <a:bodyPr anchor="ctr"/>
          <a:lstStyle/>
          <a:p>
            <a:pPr algn="r" eaLnBrk="1" hangingPunct="1">
              <a:defRPr/>
            </a:pPr>
            <a:endParaRPr lang="cs-CZ" dirty="0"/>
          </a:p>
        </p:txBody>
      </p:sp>
      <p:sp>
        <p:nvSpPr>
          <p:cNvPr id="17" name="Obousměrná svislá šipka 16">
            <a:extLst>
              <a:ext uri="{FF2B5EF4-FFF2-40B4-BE49-F238E27FC236}">
                <a16:creationId xmlns:a16="http://schemas.microsoft.com/office/drawing/2014/main" id="{9DC4AE32-8BBA-470A-9A54-9B971435491E}"/>
              </a:ext>
            </a:extLst>
          </p:cNvPr>
          <p:cNvSpPr/>
          <p:nvPr/>
        </p:nvSpPr>
        <p:spPr>
          <a:xfrm rot="6261337">
            <a:off x="2764364" y="2726983"/>
            <a:ext cx="360363" cy="1026238"/>
          </a:xfrm>
          <a:prstGeom prst="upDownArrow">
            <a:avLst/>
          </a:prstGeom>
        </p:spPr>
        <p:style>
          <a:lnRef idx="0">
            <a:schemeClr val="accent3"/>
          </a:lnRef>
          <a:fillRef idx="3">
            <a:schemeClr val="accent3"/>
          </a:fillRef>
          <a:effectRef idx="3">
            <a:schemeClr val="accent3"/>
          </a:effectRef>
          <a:fontRef idx="minor">
            <a:schemeClr val="lt1"/>
          </a:fontRef>
        </p:style>
        <p:txBody>
          <a:bodyPr anchor="ctr"/>
          <a:lstStyle/>
          <a:p>
            <a:pPr algn="r" eaLnBrk="1" hangingPunct="1">
              <a:defRPr/>
            </a:pPr>
            <a:endParaRPr lang="cs-CZ" dirty="0"/>
          </a:p>
        </p:txBody>
      </p:sp>
      <p:sp>
        <p:nvSpPr>
          <p:cNvPr id="18" name="Obousměrná svislá šipka 17">
            <a:extLst>
              <a:ext uri="{FF2B5EF4-FFF2-40B4-BE49-F238E27FC236}">
                <a16:creationId xmlns:a16="http://schemas.microsoft.com/office/drawing/2014/main" id="{453AB525-717A-465C-951D-0EEF6449E6ED}"/>
              </a:ext>
            </a:extLst>
          </p:cNvPr>
          <p:cNvSpPr/>
          <p:nvPr/>
        </p:nvSpPr>
        <p:spPr>
          <a:xfrm rot="8024199">
            <a:off x="3575428" y="2412207"/>
            <a:ext cx="360362" cy="998909"/>
          </a:xfrm>
          <a:prstGeom prst="upDownArrow">
            <a:avLst/>
          </a:prstGeom>
        </p:spPr>
        <p:style>
          <a:lnRef idx="0">
            <a:schemeClr val="accent3"/>
          </a:lnRef>
          <a:fillRef idx="3">
            <a:schemeClr val="accent3"/>
          </a:fillRef>
          <a:effectRef idx="3">
            <a:schemeClr val="accent3"/>
          </a:effectRef>
          <a:fontRef idx="minor">
            <a:schemeClr val="lt1"/>
          </a:fontRef>
        </p:style>
        <p:txBody>
          <a:bodyPr anchor="ctr"/>
          <a:lstStyle/>
          <a:p>
            <a:pPr algn="r" eaLnBrk="1" hangingPunct="1">
              <a:defRPr/>
            </a:pPr>
            <a:endParaRPr lang="cs-CZ" dirty="0"/>
          </a:p>
        </p:txBody>
      </p:sp>
      <p:sp>
        <p:nvSpPr>
          <p:cNvPr id="19" name="Obousměrná svislá šipka 18">
            <a:extLst>
              <a:ext uri="{FF2B5EF4-FFF2-40B4-BE49-F238E27FC236}">
                <a16:creationId xmlns:a16="http://schemas.microsoft.com/office/drawing/2014/main" id="{7B731BD3-F687-4231-9280-FEB11A1EDBF6}"/>
              </a:ext>
            </a:extLst>
          </p:cNvPr>
          <p:cNvSpPr/>
          <p:nvPr/>
        </p:nvSpPr>
        <p:spPr>
          <a:xfrm rot="10800000">
            <a:off x="5484016" y="2317433"/>
            <a:ext cx="360363" cy="1029348"/>
          </a:xfrm>
          <a:prstGeom prst="upDownArrow">
            <a:avLst/>
          </a:prstGeom>
        </p:spPr>
        <p:style>
          <a:lnRef idx="0">
            <a:schemeClr val="accent3"/>
          </a:lnRef>
          <a:fillRef idx="3">
            <a:schemeClr val="accent3"/>
          </a:fillRef>
          <a:effectRef idx="3">
            <a:schemeClr val="accent3"/>
          </a:effectRef>
          <a:fontRef idx="minor">
            <a:schemeClr val="lt1"/>
          </a:fontRef>
        </p:style>
        <p:txBody>
          <a:bodyPr anchor="ctr"/>
          <a:lstStyle/>
          <a:p>
            <a:pPr algn="r" eaLnBrk="1" hangingPunct="1">
              <a:defRPr/>
            </a:pPr>
            <a:endParaRPr lang="cs-CZ" dirty="0"/>
          </a:p>
        </p:txBody>
      </p:sp>
      <p:sp>
        <p:nvSpPr>
          <p:cNvPr id="20" name="Obousměrná svislá šipka 19">
            <a:extLst>
              <a:ext uri="{FF2B5EF4-FFF2-40B4-BE49-F238E27FC236}">
                <a16:creationId xmlns:a16="http://schemas.microsoft.com/office/drawing/2014/main" id="{9CAB3383-67A7-40FD-87AC-796237EB6DBF}"/>
              </a:ext>
            </a:extLst>
          </p:cNvPr>
          <p:cNvSpPr/>
          <p:nvPr/>
        </p:nvSpPr>
        <p:spPr>
          <a:xfrm rot="10800000">
            <a:off x="4744108" y="5321110"/>
            <a:ext cx="360362" cy="863600"/>
          </a:xfrm>
          <a:prstGeom prst="upDownArrow">
            <a:avLst/>
          </a:prstGeom>
        </p:spPr>
        <p:style>
          <a:lnRef idx="0">
            <a:schemeClr val="accent3"/>
          </a:lnRef>
          <a:fillRef idx="3">
            <a:schemeClr val="accent3"/>
          </a:fillRef>
          <a:effectRef idx="3">
            <a:schemeClr val="accent3"/>
          </a:effectRef>
          <a:fontRef idx="minor">
            <a:schemeClr val="lt1"/>
          </a:fontRef>
        </p:style>
        <p:txBody>
          <a:bodyPr anchor="ctr"/>
          <a:lstStyle/>
          <a:p>
            <a:pPr algn="r" eaLnBrk="1" hangingPunct="1">
              <a:defRPr/>
            </a:pPr>
            <a:endParaRPr lang="cs-CZ" dirty="0"/>
          </a:p>
        </p:txBody>
      </p:sp>
      <p:sp>
        <p:nvSpPr>
          <p:cNvPr id="23" name="Obousměrná svislá šipka 22">
            <a:extLst>
              <a:ext uri="{FF2B5EF4-FFF2-40B4-BE49-F238E27FC236}">
                <a16:creationId xmlns:a16="http://schemas.microsoft.com/office/drawing/2014/main" id="{7F9A5920-6C7B-4021-80AB-34CE3B18089A}"/>
              </a:ext>
            </a:extLst>
          </p:cNvPr>
          <p:cNvSpPr/>
          <p:nvPr/>
        </p:nvSpPr>
        <p:spPr>
          <a:xfrm rot="5400000">
            <a:off x="7304172" y="3472755"/>
            <a:ext cx="360363" cy="863600"/>
          </a:xfrm>
          <a:prstGeom prst="upDownArrow">
            <a:avLst/>
          </a:prstGeom>
        </p:spPr>
        <p:style>
          <a:lnRef idx="0">
            <a:schemeClr val="accent3"/>
          </a:lnRef>
          <a:fillRef idx="3">
            <a:schemeClr val="accent3"/>
          </a:fillRef>
          <a:effectRef idx="3">
            <a:schemeClr val="accent3"/>
          </a:effectRef>
          <a:fontRef idx="minor">
            <a:schemeClr val="lt1"/>
          </a:fontRef>
        </p:style>
        <p:txBody>
          <a:bodyPr anchor="ctr"/>
          <a:lstStyle/>
          <a:p>
            <a:pPr algn="r" eaLnBrk="1" hangingPunct="1">
              <a:defRPr/>
            </a:pPr>
            <a:endParaRPr lang="cs-CZ" dirty="0"/>
          </a:p>
        </p:txBody>
      </p:sp>
      <p:sp>
        <p:nvSpPr>
          <p:cNvPr id="24" name="Obousměrná svislá šipka 23">
            <a:extLst>
              <a:ext uri="{FF2B5EF4-FFF2-40B4-BE49-F238E27FC236}">
                <a16:creationId xmlns:a16="http://schemas.microsoft.com/office/drawing/2014/main" id="{41FB6D17-A83C-4339-88B9-F7A76A62ACF4}"/>
              </a:ext>
            </a:extLst>
          </p:cNvPr>
          <p:cNvSpPr/>
          <p:nvPr/>
        </p:nvSpPr>
        <p:spPr>
          <a:xfrm rot="6483992">
            <a:off x="7196933" y="4416745"/>
            <a:ext cx="360363" cy="863600"/>
          </a:xfrm>
          <a:prstGeom prst="upDownArrow">
            <a:avLst/>
          </a:prstGeom>
        </p:spPr>
        <p:style>
          <a:lnRef idx="0">
            <a:schemeClr val="accent3"/>
          </a:lnRef>
          <a:fillRef idx="3">
            <a:schemeClr val="accent3"/>
          </a:fillRef>
          <a:effectRef idx="3">
            <a:schemeClr val="accent3"/>
          </a:effectRef>
          <a:fontRef idx="minor">
            <a:schemeClr val="lt1"/>
          </a:fontRef>
        </p:style>
        <p:txBody>
          <a:bodyPr anchor="ctr"/>
          <a:lstStyle/>
          <a:p>
            <a:pPr algn="r" eaLnBrk="1" hangingPunct="1">
              <a:defRPr/>
            </a:pPr>
            <a:endParaRPr lang="cs-CZ" dirty="0"/>
          </a:p>
        </p:txBody>
      </p:sp>
      <p:sp>
        <p:nvSpPr>
          <p:cNvPr id="25" name="TextovéPole 24">
            <a:extLst>
              <a:ext uri="{FF2B5EF4-FFF2-40B4-BE49-F238E27FC236}">
                <a16:creationId xmlns:a16="http://schemas.microsoft.com/office/drawing/2014/main" id="{E0017784-1E4D-42F2-9E23-4A07DD1CC011}"/>
              </a:ext>
            </a:extLst>
          </p:cNvPr>
          <p:cNvSpPr txBox="1"/>
          <p:nvPr/>
        </p:nvSpPr>
        <p:spPr>
          <a:xfrm>
            <a:off x="7916154" y="3707427"/>
            <a:ext cx="2105025" cy="369332"/>
          </a:xfrm>
          <a:prstGeom prst="rect">
            <a:avLst/>
          </a:prstGeom>
          <a:solidFill>
            <a:srgbClr val="FFFF00"/>
          </a:solidFill>
          <a:ln w="38100">
            <a:solidFill>
              <a:schemeClr val="tx1"/>
            </a:solidFill>
          </a:ln>
        </p:spPr>
        <p:style>
          <a:lnRef idx="1">
            <a:schemeClr val="accent2"/>
          </a:lnRef>
          <a:fillRef idx="2">
            <a:schemeClr val="accent2"/>
          </a:fillRef>
          <a:effectRef idx="1">
            <a:schemeClr val="accent2"/>
          </a:effectRef>
          <a:fontRef idx="minor">
            <a:schemeClr val="dk1"/>
          </a:fontRef>
        </p:style>
        <p:txBody>
          <a:bodyPr wrap="square">
            <a:spAutoFit/>
          </a:bodyPr>
          <a:lstStyle/>
          <a:p>
            <a:pPr eaLnBrk="1" hangingPunct="1">
              <a:defRPr/>
            </a:pPr>
            <a:r>
              <a:rPr lang="cs-CZ" dirty="0"/>
              <a:t>Poruchy </a:t>
            </a:r>
            <a:r>
              <a:rPr lang="cs-CZ" dirty="0" err="1"/>
              <a:t>hemopoezy</a:t>
            </a:r>
            <a:endParaRPr lang="cs-CZ" dirty="0"/>
          </a:p>
        </p:txBody>
      </p:sp>
      <p:sp>
        <p:nvSpPr>
          <p:cNvPr id="26" name="Nadpis 1">
            <a:extLst>
              <a:ext uri="{FF2B5EF4-FFF2-40B4-BE49-F238E27FC236}">
                <a16:creationId xmlns:a16="http://schemas.microsoft.com/office/drawing/2014/main" id="{31434DDE-1862-4C78-A92F-1230FBB297B9}"/>
              </a:ext>
            </a:extLst>
          </p:cNvPr>
          <p:cNvSpPr txBox="1">
            <a:spLocks/>
          </p:cNvSpPr>
          <p:nvPr/>
        </p:nvSpPr>
        <p:spPr bwMode="auto">
          <a:xfrm>
            <a:off x="1683075" y="120492"/>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cs-CZ" kern="0" dirty="0" err="1"/>
              <a:t>Integrativní</a:t>
            </a:r>
            <a:r>
              <a:rPr lang="cs-CZ" kern="0" dirty="0"/>
              <a:t> fyziologie</a:t>
            </a:r>
          </a:p>
        </p:txBody>
      </p:sp>
      <p:sp>
        <p:nvSpPr>
          <p:cNvPr id="22" name="Obousměrná svislá šipka 21">
            <a:extLst>
              <a:ext uri="{FF2B5EF4-FFF2-40B4-BE49-F238E27FC236}">
                <a16:creationId xmlns:a16="http://schemas.microsoft.com/office/drawing/2014/main" id="{25BBFF6B-DE2B-4177-94C8-BD4DF135181B}"/>
              </a:ext>
            </a:extLst>
          </p:cNvPr>
          <p:cNvSpPr/>
          <p:nvPr/>
        </p:nvSpPr>
        <p:spPr>
          <a:xfrm rot="3622967">
            <a:off x="7073093" y="2091958"/>
            <a:ext cx="360363" cy="1714549"/>
          </a:xfrm>
          <a:prstGeom prst="upDownArrow">
            <a:avLst/>
          </a:prstGeom>
        </p:spPr>
        <p:style>
          <a:lnRef idx="0">
            <a:schemeClr val="accent3"/>
          </a:lnRef>
          <a:fillRef idx="3">
            <a:schemeClr val="accent3"/>
          </a:fillRef>
          <a:effectRef idx="3">
            <a:schemeClr val="accent3"/>
          </a:effectRef>
          <a:fontRef idx="minor">
            <a:schemeClr val="lt1"/>
          </a:fontRef>
        </p:style>
        <p:txBody>
          <a:bodyPr anchor="ctr"/>
          <a:lstStyle/>
          <a:p>
            <a:pPr algn="r" eaLnBrk="1" hangingPunct="1">
              <a:defRPr/>
            </a:pPr>
            <a:endParaRPr lang="cs-CZ" dirty="0"/>
          </a:p>
        </p:txBody>
      </p:sp>
      <p:sp>
        <p:nvSpPr>
          <p:cNvPr id="28" name="TextovéPole 27">
            <a:extLst>
              <a:ext uri="{FF2B5EF4-FFF2-40B4-BE49-F238E27FC236}">
                <a16:creationId xmlns:a16="http://schemas.microsoft.com/office/drawing/2014/main" id="{C3BC458E-1E43-4F10-AC6C-89F76FDE0B08}"/>
              </a:ext>
            </a:extLst>
          </p:cNvPr>
          <p:cNvSpPr txBox="1"/>
          <p:nvPr/>
        </p:nvSpPr>
        <p:spPr>
          <a:xfrm>
            <a:off x="5380911" y="3493435"/>
            <a:ext cx="1631922" cy="369332"/>
          </a:xfrm>
          <a:prstGeom prst="rect">
            <a:avLst/>
          </a:prstGeom>
          <a:solidFill>
            <a:srgbClr val="FFFF00"/>
          </a:solidFill>
        </p:spPr>
        <p:style>
          <a:lnRef idx="1">
            <a:schemeClr val="dk1"/>
          </a:lnRef>
          <a:fillRef idx="2">
            <a:schemeClr val="dk1"/>
          </a:fillRef>
          <a:effectRef idx="1">
            <a:schemeClr val="dk1"/>
          </a:effectRef>
          <a:fontRef idx="minor">
            <a:schemeClr val="dk1"/>
          </a:fontRef>
        </p:style>
        <p:txBody>
          <a:bodyPr wrap="none">
            <a:spAutoFit/>
          </a:bodyPr>
          <a:lstStyle/>
          <a:p>
            <a:pPr eaLnBrk="1" hangingPunct="1">
              <a:defRPr/>
            </a:pPr>
            <a:r>
              <a:rPr lang="cs-CZ" dirty="0"/>
              <a:t>Přenos O2/CO2</a:t>
            </a:r>
          </a:p>
        </p:txBody>
      </p:sp>
      <p:sp>
        <p:nvSpPr>
          <p:cNvPr id="29" name="TextovéPole 28">
            <a:extLst>
              <a:ext uri="{FF2B5EF4-FFF2-40B4-BE49-F238E27FC236}">
                <a16:creationId xmlns:a16="http://schemas.microsoft.com/office/drawing/2014/main" id="{689E253E-67F9-40B7-9F9A-027F398B8148}"/>
              </a:ext>
            </a:extLst>
          </p:cNvPr>
          <p:cNvSpPr txBox="1"/>
          <p:nvPr/>
        </p:nvSpPr>
        <p:spPr>
          <a:xfrm>
            <a:off x="3481670" y="3299284"/>
            <a:ext cx="1943481" cy="646331"/>
          </a:xfrm>
          <a:prstGeom prst="rect">
            <a:avLst/>
          </a:prstGeom>
          <a:solidFill>
            <a:srgbClr val="FFFF00"/>
          </a:solidFill>
        </p:spPr>
        <p:style>
          <a:lnRef idx="1">
            <a:schemeClr val="dk1"/>
          </a:lnRef>
          <a:fillRef idx="2">
            <a:schemeClr val="dk1"/>
          </a:fillRef>
          <a:effectRef idx="1">
            <a:schemeClr val="dk1"/>
          </a:effectRef>
          <a:fontRef idx="minor">
            <a:schemeClr val="dk1"/>
          </a:fontRef>
        </p:style>
        <p:txBody>
          <a:bodyPr wrap="none">
            <a:spAutoFit/>
          </a:bodyPr>
          <a:lstStyle/>
          <a:p>
            <a:pPr algn="ctr" eaLnBrk="1" hangingPunct="1">
              <a:defRPr/>
            </a:pPr>
            <a:r>
              <a:rPr lang="cs-CZ" dirty="0"/>
              <a:t>Homeostáza</a:t>
            </a:r>
          </a:p>
          <a:p>
            <a:pPr eaLnBrk="1" hangingPunct="1">
              <a:defRPr/>
            </a:pPr>
            <a:r>
              <a:rPr lang="cs-CZ" dirty="0"/>
              <a:t>vnitřního prostředí</a:t>
            </a:r>
          </a:p>
        </p:txBody>
      </p:sp>
      <p:sp>
        <p:nvSpPr>
          <p:cNvPr id="30" name="TextovéPole 29">
            <a:extLst>
              <a:ext uri="{FF2B5EF4-FFF2-40B4-BE49-F238E27FC236}">
                <a16:creationId xmlns:a16="http://schemas.microsoft.com/office/drawing/2014/main" id="{D82D484A-E047-4631-8B53-AF26B66635FD}"/>
              </a:ext>
            </a:extLst>
          </p:cNvPr>
          <p:cNvSpPr txBox="1"/>
          <p:nvPr/>
        </p:nvSpPr>
        <p:spPr>
          <a:xfrm>
            <a:off x="962471" y="5851013"/>
            <a:ext cx="1987192" cy="923330"/>
          </a:xfrm>
          <a:prstGeom prst="rect">
            <a:avLst/>
          </a:prstGeom>
          <a:solidFill>
            <a:srgbClr val="FFFF00"/>
          </a:solidFill>
          <a:ln w="38100"/>
        </p:spPr>
        <p:style>
          <a:lnRef idx="1">
            <a:schemeClr val="dk1"/>
          </a:lnRef>
          <a:fillRef idx="2">
            <a:schemeClr val="dk1"/>
          </a:fillRef>
          <a:effectRef idx="1">
            <a:schemeClr val="dk1"/>
          </a:effectRef>
          <a:fontRef idx="minor">
            <a:schemeClr val="dk1"/>
          </a:fontRef>
        </p:style>
        <p:txBody>
          <a:bodyPr wrap="square">
            <a:spAutoFit/>
          </a:bodyPr>
          <a:lstStyle/>
          <a:p>
            <a:pPr algn="ctr" eaLnBrk="1" hangingPunct="1">
              <a:defRPr/>
            </a:pPr>
            <a:r>
              <a:rPr lang="cs-CZ" dirty="0"/>
              <a:t>Poruchy neuroendokrinních regulací</a:t>
            </a:r>
          </a:p>
        </p:txBody>
      </p:sp>
      <p:sp>
        <p:nvSpPr>
          <p:cNvPr id="31" name="Obousměrná svislá šipka 19">
            <a:extLst>
              <a:ext uri="{FF2B5EF4-FFF2-40B4-BE49-F238E27FC236}">
                <a16:creationId xmlns:a16="http://schemas.microsoft.com/office/drawing/2014/main" id="{EBC5FD9A-7561-41CA-A881-ADB136BF1DC8}"/>
              </a:ext>
            </a:extLst>
          </p:cNvPr>
          <p:cNvSpPr/>
          <p:nvPr/>
        </p:nvSpPr>
        <p:spPr>
          <a:xfrm rot="13900886">
            <a:off x="3113998" y="5158707"/>
            <a:ext cx="360362" cy="863600"/>
          </a:xfrm>
          <a:prstGeom prst="upDownArrow">
            <a:avLst/>
          </a:prstGeom>
        </p:spPr>
        <p:style>
          <a:lnRef idx="0">
            <a:schemeClr val="accent3"/>
          </a:lnRef>
          <a:fillRef idx="3">
            <a:schemeClr val="accent3"/>
          </a:fillRef>
          <a:effectRef idx="3">
            <a:schemeClr val="accent3"/>
          </a:effectRef>
          <a:fontRef idx="minor">
            <a:schemeClr val="lt1"/>
          </a:fontRef>
        </p:style>
        <p:txBody>
          <a:bodyPr anchor="ctr"/>
          <a:lstStyle/>
          <a:p>
            <a:pPr algn="r" eaLnBrk="1" hangingPunct="1">
              <a:defRPr/>
            </a:pPr>
            <a:endParaRPr lang="cs-CZ" dirty="0"/>
          </a:p>
        </p:txBody>
      </p:sp>
      <p:sp>
        <p:nvSpPr>
          <p:cNvPr id="32" name="TextovéPole 31">
            <a:extLst>
              <a:ext uri="{FF2B5EF4-FFF2-40B4-BE49-F238E27FC236}">
                <a16:creationId xmlns:a16="http://schemas.microsoft.com/office/drawing/2014/main" id="{1C20E7A7-FF21-4D50-BDF4-C11F3EA435C8}"/>
              </a:ext>
            </a:extLst>
          </p:cNvPr>
          <p:cNvSpPr txBox="1"/>
          <p:nvPr/>
        </p:nvSpPr>
        <p:spPr>
          <a:xfrm>
            <a:off x="80939" y="5024761"/>
            <a:ext cx="2540375" cy="369332"/>
          </a:xfrm>
          <a:prstGeom prst="rect">
            <a:avLst/>
          </a:prstGeom>
          <a:solidFill>
            <a:srgbClr val="FFFF00"/>
          </a:solidFill>
        </p:spPr>
        <p:style>
          <a:lnRef idx="1">
            <a:schemeClr val="dk1"/>
          </a:lnRef>
          <a:fillRef idx="2">
            <a:schemeClr val="dk1"/>
          </a:fillRef>
          <a:effectRef idx="1">
            <a:schemeClr val="dk1"/>
          </a:effectRef>
          <a:fontRef idx="minor">
            <a:schemeClr val="dk1"/>
          </a:fontRef>
        </p:style>
        <p:txBody>
          <a:bodyPr wrap="none">
            <a:spAutoFit/>
          </a:bodyPr>
          <a:lstStyle/>
          <a:p>
            <a:pPr eaLnBrk="1" hangingPunct="1">
              <a:defRPr/>
            </a:pPr>
            <a:r>
              <a:rPr lang="cs-CZ" dirty="0"/>
              <a:t>Poruchy regulace glukózy</a:t>
            </a:r>
          </a:p>
        </p:txBody>
      </p:sp>
      <p:sp>
        <p:nvSpPr>
          <p:cNvPr id="33" name="Obousměrná svislá šipka 15">
            <a:extLst>
              <a:ext uri="{FF2B5EF4-FFF2-40B4-BE49-F238E27FC236}">
                <a16:creationId xmlns:a16="http://schemas.microsoft.com/office/drawing/2014/main" id="{DE2C73AC-E022-4810-8194-354B7E84570E}"/>
              </a:ext>
            </a:extLst>
          </p:cNvPr>
          <p:cNvSpPr/>
          <p:nvPr/>
        </p:nvSpPr>
        <p:spPr>
          <a:xfrm rot="4163924">
            <a:off x="2868979" y="4597447"/>
            <a:ext cx="360363" cy="863600"/>
          </a:xfrm>
          <a:prstGeom prst="upDownArrow">
            <a:avLst/>
          </a:prstGeom>
        </p:spPr>
        <p:style>
          <a:lnRef idx="0">
            <a:schemeClr val="accent3"/>
          </a:lnRef>
          <a:fillRef idx="3">
            <a:schemeClr val="accent3"/>
          </a:fillRef>
          <a:effectRef idx="3">
            <a:schemeClr val="accent3"/>
          </a:effectRef>
          <a:fontRef idx="minor">
            <a:schemeClr val="lt1"/>
          </a:fontRef>
        </p:style>
        <p:txBody>
          <a:bodyPr anchor="ctr"/>
          <a:lstStyle/>
          <a:p>
            <a:pPr algn="r" eaLnBrk="1" hangingPunct="1">
              <a:defRPr/>
            </a:pPr>
            <a:endParaRPr lang="cs-CZ" dirty="0"/>
          </a:p>
        </p:txBody>
      </p:sp>
      <p:sp>
        <p:nvSpPr>
          <p:cNvPr id="34" name="Obousměrná svislá šipka 19">
            <a:extLst>
              <a:ext uri="{FF2B5EF4-FFF2-40B4-BE49-F238E27FC236}">
                <a16:creationId xmlns:a16="http://schemas.microsoft.com/office/drawing/2014/main" id="{CD8E0D70-0037-4947-BE00-2AC0C865DCD7}"/>
              </a:ext>
            </a:extLst>
          </p:cNvPr>
          <p:cNvSpPr/>
          <p:nvPr/>
        </p:nvSpPr>
        <p:spPr>
          <a:xfrm rot="8037920">
            <a:off x="6692191" y="5165041"/>
            <a:ext cx="360362" cy="863600"/>
          </a:xfrm>
          <a:prstGeom prst="upDownArrow">
            <a:avLst/>
          </a:prstGeom>
        </p:spPr>
        <p:style>
          <a:lnRef idx="0">
            <a:schemeClr val="accent3"/>
          </a:lnRef>
          <a:fillRef idx="3">
            <a:schemeClr val="accent3"/>
          </a:fillRef>
          <a:effectRef idx="3">
            <a:schemeClr val="accent3"/>
          </a:effectRef>
          <a:fontRef idx="minor">
            <a:schemeClr val="lt1"/>
          </a:fontRef>
        </p:style>
        <p:txBody>
          <a:bodyPr anchor="ctr"/>
          <a:lstStyle/>
          <a:p>
            <a:pPr algn="r" eaLnBrk="1" hangingPunct="1">
              <a:defRPr/>
            </a:pPr>
            <a:endParaRPr lang="cs-CZ" dirty="0"/>
          </a:p>
        </p:txBody>
      </p:sp>
      <p:pic>
        <p:nvPicPr>
          <p:cNvPr id="35" name="Obrázek 34">
            <a:extLst>
              <a:ext uri="{FF2B5EF4-FFF2-40B4-BE49-F238E27FC236}">
                <a16:creationId xmlns:a16="http://schemas.microsoft.com/office/drawing/2014/main" id="{AA8F1FB1-9DF9-44FA-AD40-A9F23905BCFE}"/>
              </a:ext>
            </a:extLst>
          </p:cNvPr>
          <p:cNvPicPr>
            <a:picLocks noChangeAspect="1"/>
          </p:cNvPicPr>
          <p:nvPr/>
        </p:nvPicPr>
        <p:blipFill>
          <a:blip r:embed="rId3"/>
          <a:stretch>
            <a:fillRect/>
          </a:stretch>
        </p:blipFill>
        <p:spPr>
          <a:xfrm>
            <a:off x="-198719" y="-13871"/>
            <a:ext cx="12086196" cy="6802028"/>
          </a:xfrm>
          <a:prstGeom prst="rect">
            <a:avLst/>
          </a:prstGeom>
        </p:spPr>
      </p:pic>
      <p:sp>
        <p:nvSpPr>
          <p:cNvPr id="36" name="TextovéPole 35">
            <a:extLst>
              <a:ext uri="{FF2B5EF4-FFF2-40B4-BE49-F238E27FC236}">
                <a16:creationId xmlns:a16="http://schemas.microsoft.com/office/drawing/2014/main" id="{65ADEF35-0B72-4981-8F4B-B0CB6703C6C6}"/>
              </a:ext>
            </a:extLst>
          </p:cNvPr>
          <p:cNvSpPr txBox="1"/>
          <p:nvPr/>
        </p:nvSpPr>
        <p:spPr>
          <a:xfrm>
            <a:off x="7337219" y="4767388"/>
            <a:ext cx="4259499" cy="1384995"/>
          </a:xfrm>
          <a:prstGeom prst="rect">
            <a:avLst/>
          </a:prstGeom>
          <a:noFill/>
        </p:spPr>
        <p:txBody>
          <a:bodyPr wrap="none" rtlCol="0">
            <a:spAutoFit/>
          </a:bodyPr>
          <a:lstStyle/>
          <a:p>
            <a:r>
              <a:rPr lang="cs-CZ" sz="2800" dirty="0">
                <a:solidFill>
                  <a:schemeClr val="accent1"/>
                </a:solidFill>
              </a:rPr>
              <a:t>Jiří Kofránek</a:t>
            </a:r>
          </a:p>
          <a:p>
            <a:r>
              <a:rPr lang="cs-CZ" sz="2800" dirty="0">
                <a:solidFill>
                  <a:schemeClr val="accent1"/>
                </a:solidFill>
              </a:rPr>
              <a:t>Tel.: 777-68-68-68</a:t>
            </a:r>
          </a:p>
          <a:p>
            <a:r>
              <a:rPr lang="cs-CZ" sz="2800" dirty="0">
                <a:solidFill>
                  <a:schemeClr val="accent1"/>
                </a:solidFill>
              </a:rPr>
              <a:t>email: kofranek@gmail.com</a:t>
            </a:r>
            <a:endParaRPr lang="en-US" sz="2800" dirty="0">
              <a:solidFill>
                <a:schemeClr val="accent1"/>
              </a:solidFill>
            </a:endParaRPr>
          </a:p>
        </p:txBody>
      </p:sp>
      <p:sp>
        <p:nvSpPr>
          <p:cNvPr id="2" name="TextovéPole 1">
            <a:extLst>
              <a:ext uri="{FF2B5EF4-FFF2-40B4-BE49-F238E27FC236}">
                <a16:creationId xmlns:a16="http://schemas.microsoft.com/office/drawing/2014/main" id="{C39A38C4-3F63-472E-A1A9-0B2F88A7B3D8}"/>
              </a:ext>
            </a:extLst>
          </p:cNvPr>
          <p:cNvSpPr txBox="1"/>
          <p:nvPr/>
        </p:nvSpPr>
        <p:spPr>
          <a:xfrm>
            <a:off x="3318183" y="785097"/>
            <a:ext cx="7022336" cy="584775"/>
          </a:xfrm>
          <a:prstGeom prst="rect">
            <a:avLst/>
          </a:prstGeom>
          <a:solidFill>
            <a:srgbClr val="E0E7E8"/>
          </a:solidFill>
        </p:spPr>
        <p:txBody>
          <a:bodyPr wrap="square" rtlCol="0">
            <a:spAutoFit/>
          </a:bodyPr>
          <a:lstStyle/>
          <a:p>
            <a:r>
              <a:rPr lang="en-US" sz="3200" dirty="0">
                <a:solidFill>
                  <a:schemeClr val="accent1"/>
                </a:solidFill>
              </a:rPr>
              <a:t>Thank you for your attention</a:t>
            </a:r>
          </a:p>
        </p:txBody>
      </p:sp>
      <p:sp>
        <p:nvSpPr>
          <p:cNvPr id="37" name="TextovéPole 36">
            <a:extLst>
              <a:ext uri="{FF2B5EF4-FFF2-40B4-BE49-F238E27FC236}">
                <a16:creationId xmlns:a16="http://schemas.microsoft.com/office/drawing/2014/main" id="{A2E5A644-3FB7-4EBB-A18E-8B7CF1FC00FF}"/>
              </a:ext>
            </a:extLst>
          </p:cNvPr>
          <p:cNvSpPr txBox="1"/>
          <p:nvPr/>
        </p:nvSpPr>
        <p:spPr>
          <a:xfrm>
            <a:off x="5989953" y="2522860"/>
            <a:ext cx="5713176" cy="1200329"/>
          </a:xfrm>
          <a:prstGeom prst="rect">
            <a:avLst/>
          </a:prstGeom>
          <a:solidFill>
            <a:srgbClr val="E0E7E8"/>
          </a:solidFill>
        </p:spPr>
        <p:txBody>
          <a:bodyPr wrap="square" rtlCol="0">
            <a:spAutoFit/>
          </a:bodyPr>
          <a:lstStyle/>
          <a:p>
            <a:r>
              <a:rPr lang="en-US" sz="2400" dirty="0">
                <a:solidFill>
                  <a:schemeClr val="accent1"/>
                </a:solidFill>
              </a:rPr>
              <a:t>All questions, ambiguities and requests for a more detailed explanation - do not hesitate to contact us by email or by phone</a:t>
            </a:r>
          </a:p>
        </p:txBody>
      </p:sp>
    </p:spTree>
    <p:extLst>
      <p:ext uri="{BB962C8B-B14F-4D97-AF65-F5344CB8AC3E}">
        <p14:creationId xmlns:p14="http://schemas.microsoft.com/office/powerpoint/2010/main" val="9004682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0E7E8"/>
        </a:solidFill>
        <a:effectLst/>
      </p:bgPr>
    </p:bg>
    <p:spTree>
      <p:nvGrpSpPr>
        <p:cNvPr id="1" name=""/>
        <p:cNvGrpSpPr/>
        <p:nvPr/>
      </p:nvGrpSpPr>
      <p:grpSpPr>
        <a:xfrm>
          <a:off x="0" y="0"/>
          <a:ext cx="0" cy="0"/>
          <a:chOff x="0" y="0"/>
          <a:chExt cx="0" cy="0"/>
        </a:xfrm>
      </p:grpSpPr>
      <p:sp>
        <p:nvSpPr>
          <p:cNvPr id="4" name="TextovéPole 3">
            <a:hlinkClick r:id="" action="ppaction://noaction"/>
            <a:extLst>
              <a:ext uri="{FF2B5EF4-FFF2-40B4-BE49-F238E27FC236}">
                <a16:creationId xmlns:a16="http://schemas.microsoft.com/office/drawing/2014/main" id="{CAB6EFFD-0365-4046-91E0-A3345F6A3650}"/>
              </a:ext>
            </a:extLst>
          </p:cNvPr>
          <p:cNvSpPr txBox="1"/>
          <p:nvPr/>
        </p:nvSpPr>
        <p:spPr>
          <a:xfrm>
            <a:off x="1697130" y="2216517"/>
            <a:ext cx="1714637" cy="369332"/>
          </a:xfrm>
          <a:prstGeom prst="rect">
            <a:avLst/>
          </a:prstGeom>
          <a:solidFill>
            <a:srgbClr val="FFFF00"/>
          </a:solidFill>
        </p:spPr>
        <p:style>
          <a:lnRef idx="1">
            <a:schemeClr val="dk1"/>
          </a:lnRef>
          <a:fillRef idx="2">
            <a:schemeClr val="dk1"/>
          </a:fillRef>
          <a:effectRef idx="1">
            <a:schemeClr val="dk1"/>
          </a:effectRef>
          <a:fontRef idx="minor">
            <a:schemeClr val="dk1"/>
          </a:fontRef>
        </p:style>
        <p:txBody>
          <a:bodyPr wrap="none">
            <a:spAutoFit/>
          </a:bodyPr>
          <a:lstStyle/>
          <a:p>
            <a:pPr eaLnBrk="1" hangingPunct="1">
              <a:defRPr/>
            </a:pPr>
            <a:r>
              <a:rPr lang="cs-CZ" dirty="0"/>
              <a:t>Poruchy objemu</a:t>
            </a:r>
          </a:p>
        </p:txBody>
      </p:sp>
      <p:sp>
        <p:nvSpPr>
          <p:cNvPr id="5" name="TextovéPole 4">
            <a:hlinkClick r:id="" action="ppaction://noaction"/>
            <a:extLst>
              <a:ext uri="{FF2B5EF4-FFF2-40B4-BE49-F238E27FC236}">
                <a16:creationId xmlns:a16="http://schemas.microsoft.com/office/drawing/2014/main" id="{6DF9ECF3-C87B-4239-B176-A198893FC309}"/>
              </a:ext>
            </a:extLst>
          </p:cNvPr>
          <p:cNvSpPr txBox="1"/>
          <p:nvPr/>
        </p:nvSpPr>
        <p:spPr>
          <a:xfrm>
            <a:off x="7789164" y="4913866"/>
            <a:ext cx="3224766" cy="369332"/>
          </a:xfrm>
          <a:prstGeom prst="rect">
            <a:avLst/>
          </a:prstGeom>
          <a:solidFill>
            <a:srgbClr val="FFFF00"/>
          </a:solidFill>
        </p:spPr>
        <p:style>
          <a:lnRef idx="1">
            <a:schemeClr val="dk1"/>
          </a:lnRef>
          <a:fillRef idx="2">
            <a:schemeClr val="dk1"/>
          </a:fillRef>
          <a:effectRef idx="1">
            <a:schemeClr val="dk1"/>
          </a:effectRef>
          <a:fontRef idx="minor">
            <a:schemeClr val="dk1"/>
          </a:fontRef>
        </p:style>
        <p:txBody>
          <a:bodyPr wrap="square">
            <a:spAutoFit/>
          </a:bodyPr>
          <a:lstStyle/>
          <a:p>
            <a:pPr eaLnBrk="1" hangingPunct="1">
              <a:defRPr/>
            </a:pPr>
            <a:r>
              <a:rPr lang="cs-CZ" dirty="0"/>
              <a:t>Poruchy acidobazické rovnováhy</a:t>
            </a:r>
          </a:p>
        </p:txBody>
      </p:sp>
      <p:sp>
        <p:nvSpPr>
          <p:cNvPr id="6" name="TextovéPole 5">
            <a:extLst>
              <a:ext uri="{FF2B5EF4-FFF2-40B4-BE49-F238E27FC236}">
                <a16:creationId xmlns:a16="http://schemas.microsoft.com/office/drawing/2014/main" id="{B8A1CF27-1A76-4F54-B601-924DDB22D75A}"/>
              </a:ext>
            </a:extLst>
          </p:cNvPr>
          <p:cNvSpPr txBox="1"/>
          <p:nvPr/>
        </p:nvSpPr>
        <p:spPr>
          <a:xfrm>
            <a:off x="4241045" y="6184711"/>
            <a:ext cx="1563954" cy="369332"/>
          </a:xfrm>
          <a:prstGeom prst="rect">
            <a:avLst/>
          </a:prstGeom>
          <a:solidFill>
            <a:srgbClr val="FFFF00"/>
          </a:solidFill>
          <a:ln w="38100"/>
        </p:spPr>
        <p:style>
          <a:lnRef idx="1">
            <a:schemeClr val="dk1"/>
          </a:lnRef>
          <a:fillRef idx="2">
            <a:schemeClr val="dk1"/>
          </a:fillRef>
          <a:effectRef idx="1">
            <a:schemeClr val="dk1"/>
          </a:effectRef>
          <a:fontRef idx="minor">
            <a:schemeClr val="dk1"/>
          </a:fontRef>
        </p:style>
        <p:txBody>
          <a:bodyPr wrap="none">
            <a:spAutoFit/>
          </a:bodyPr>
          <a:lstStyle/>
          <a:p>
            <a:pPr eaLnBrk="1" hangingPunct="1">
              <a:defRPr/>
            </a:pPr>
            <a:r>
              <a:rPr lang="cs-CZ" dirty="0"/>
              <a:t>Poruchy ledvin</a:t>
            </a:r>
          </a:p>
        </p:txBody>
      </p:sp>
      <p:sp>
        <p:nvSpPr>
          <p:cNvPr id="7" name="TextovéPole 6">
            <a:extLst>
              <a:ext uri="{FF2B5EF4-FFF2-40B4-BE49-F238E27FC236}">
                <a16:creationId xmlns:a16="http://schemas.microsoft.com/office/drawing/2014/main" id="{F8C998A1-51FC-43F1-B1CE-486045AE945C}"/>
              </a:ext>
            </a:extLst>
          </p:cNvPr>
          <p:cNvSpPr txBox="1"/>
          <p:nvPr/>
        </p:nvSpPr>
        <p:spPr>
          <a:xfrm>
            <a:off x="477104" y="4098654"/>
            <a:ext cx="2013885" cy="369332"/>
          </a:xfrm>
          <a:prstGeom prst="rect">
            <a:avLst/>
          </a:prstGeom>
          <a:solidFill>
            <a:srgbClr val="FFFF00"/>
          </a:solidFill>
        </p:spPr>
        <p:style>
          <a:lnRef idx="1">
            <a:schemeClr val="dk1"/>
          </a:lnRef>
          <a:fillRef idx="2">
            <a:schemeClr val="dk1"/>
          </a:fillRef>
          <a:effectRef idx="1">
            <a:schemeClr val="dk1"/>
          </a:effectRef>
          <a:fontRef idx="minor">
            <a:schemeClr val="dk1"/>
          </a:fontRef>
        </p:style>
        <p:txBody>
          <a:bodyPr wrap="none">
            <a:spAutoFit/>
          </a:bodyPr>
          <a:lstStyle/>
          <a:p>
            <a:pPr eaLnBrk="1" hangingPunct="1">
              <a:defRPr/>
            </a:pPr>
            <a:r>
              <a:rPr lang="cs-CZ" dirty="0"/>
              <a:t>Poruchy elektrolytů</a:t>
            </a:r>
          </a:p>
        </p:txBody>
      </p:sp>
      <p:sp>
        <p:nvSpPr>
          <p:cNvPr id="8" name="TextovéPole 7">
            <a:extLst>
              <a:ext uri="{FF2B5EF4-FFF2-40B4-BE49-F238E27FC236}">
                <a16:creationId xmlns:a16="http://schemas.microsoft.com/office/drawing/2014/main" id="{27050BBA-6A8C-4D2A-9EC1-D6924EA58283}"/>
              </a:ext>
            </a:extLst>
          </p:cNvPr>
          <p:cNvSpPr txBox="1"/>
          <p:nvPr/>
        </p:nvSpPr>
        <p:spPr>
          <a:xfrm>
            <a:off x="488871" y="2916398"/>
            <a:ext cx="1990353" cy="369332"/>
          </a:xfrm>
          <a:prstGeom prst="rect">
            <a:avLst/>
          </a:prstGeom>
          <a:solidFill>
            <a:srgbClr val="FFFF00"/>
          </a:solidFill>
        </p:spPr>
        <p:style>
          <a:lnRef idx="1">
            <a:schemeClr val="dk1"/>
          </a:lnRef>
          <a:fillRef idx="2">
            <a:schemeClr val="dk1"/>
          </a:fillRef>
          <a:effectRef idx="1">
            <a:schemeClr val="dk1"/>
          </a:effectRef>
          <a:fontRef idx="minor">
            <a:schemeClr val="dk1"/>
          </a:fontRef>
        </p:style>
        <p:txBody>
          <a:bodyPr wrap="none">
            <a:spAutoFit/>
          </a:bodyPr>
          <a:lstStyle/>
          <a:p>
            <a:pPr eaLnBrk="1" hangingPunct="1">
              <a:defRPr/>
            </a:pPr>
            <a:r>
              <a:rPr lang="cs-CZ" dirty="0"/>
              <a:t>Poruchy osmolarity</a:t>
            </a:r>
          </a:p>
        </p:txBody>
      </p:sp>
      <p:sp>
        <p:nvSpPr>
          <p:cNvPr id="10" name="TextovéPole 9">
            <a:extLst>
              <a:ext uri="{FF2B5EF4-FFF2-40B4-BE49-F238E27FC236}">
                <a16:creationId xmlns:a16="http://schemas.microsoft.com/office/drawing/2014/main" id="{54F4793C-A017-47A8-B087-FE47BBBB7EB8}"/>
              </a:ext>
            </a:extLst>
          </p:cNvPr>
          <p:cNvSpPr txBox="1"/>
          <p:nvPr/>
        </p:nvSpPr>
        <p:spPr>
          <a:xfrm>
            <a:off x="8050152" y="2175276"/>
            <a:ext cx="1851148" cy="369332"/>
          </a:xfrm>
          <a:prstGeom prst="rect">
            <a:avLst/>
          </a:prstGeom>
          <a:solidFill>
            <a:srgbClr val="FFC000"/>
          </a:solidFill>
          <a:ln w="38100">
            <a:solidFill>
              <a:schemeClr val="tx1"/>
            </a:solidFill>
          </a:ln>
        </p:spPr>
        <p:style>
          <a:lnRef idx="1">
            <a:schemeClr val="dk1"/>
          </a:lnRef>
          <a:fillRef idx="2">
            <a:schemeClr val="dk1"/>
          </a:fillRef>
          <a:effectRef idx="1">
            <a:schemeClr val="dk1"/>
          </a:effectRef>
          <a:fontRef idx="minor">
            <a:schemeClr val="dk1"/>
          </a:fontRef>
        </p:style>
        <p:txBody>
          <a:bodyPr wrap="none">
            <a:spAutoFit/>
          </a:bodyPr>
          <a:lstStyle/>
          <a:p>
            <a:pPr eaLnBrk="1" hangingPunct="1">
              <a:defRPr/>
            </a:pPr>
            <a:r>
              <a:rPr lang="cs-CZ" dirty="0"/>
              <a:t>Poruchy respirace</a:t>
            </a:r>
          </a:p>
        </p:txBody>
      </p:sp>
      <p:sp>
        <p:nvSpPr>
          <p:cNvPr id="11" name="TextovéPole 10">
            <a:extLst>
              <a:ext uri="{FF2B5EF4-FFF2-40B4-BE49-F238E27FC236}">
                <a16:creationId xmlns:a16="http://schemas.microsoft.com/office/drawing/2014/main" id="{03B777A5-6F99-432E-9232-92FB98471E6C}"/>
              </a:ext>
            </a:extLst>
          </p:cNvPr>
          <p:cNvSpPr txBox="1"/>
          <p:nvPr/>
        </p:nvSpPr>
        <p:spPr>
          <a:xfrm>
            <a:off x="4701813" y="1935472"/>
            <a:ext cx="1825500" cy="369332"/>
          </a:xfrm>
          <a:prstGeom prst="rect">
            <a:avLst/>
          </a:prstGeom>
          <a:solidFill>
            <a:srgbClr val="FFFF00"/>
          </a:solidFill>
          <a:ln w="28575">
            <a:solidFill>
              <a:schemeClr val="tx1"/>
            </a:solidFill>
          </a:ln>
        </p:spPr>
        <p:style>
          <a:lnRef idx="1">
            <a:schemeClr val="dk1"/>
          </a:lnRef>
          <a:fillRef idx="2">
            <a:schemeClr val="dk1"/>
          </a:fillRef>
          <a:effectRef idx="1">
            <a:schemeClr val="dk1"/>
          </a:effectRef>
          <a:fontRef idx="minor">
            <a:schemeClr val="dk1"/>
          </a:fontRef>
        </p:style>
        <p:txBody>
          <a:bodyPr wrap="none">
            <a:spAutoFit/>
          </a:bodyPr>
          <a:lstStyle/>
          <a:p>
            <a:pPr eaLnBrk="1" hangingPunct="1">
              <a:defRPr/>
            </a:pPr>
            <a:r>
              <a:rPr lang="cs-CZ" dirty="0"/>
              <a:t>Poruchy cirkulace</a:t>
            </a:r>
          </a:p>
        </p:txBody>
      </p:sp>
      <p:sp>
        <p:nvSpPr>
          <p:cNvPr id="12" name="TextovéPole 11">
            <a:extLst>
              <a:ext uri="{FF2B5EF4-FFF2-40B4-BE49-F238E27FC236}">
                <a16:creationId xmlns:a16="http://schemas.microsoft.com/office/drawing/2014/main" id="{B45FE300-E502-4CD5-B15B-838C6D6C96D1}"/>
              </a:ext>
            </a:extLst>
          </p:cNvPr>
          <p:cNvSpPr txBox="1"/>
          <p:nvPr/>
        </p:nvSpPr>
        <p:spPr>
          <a:xfrm>
            <a:off x="7253274" y="5834323"/>
            <a:ext cx="2124317" cy="923330"/>
          </a:xfrm>
          <a:prstGeom prst="rect">
            <a:avLst/>
          </a:prstGeom>
          <a:solidFill>
            <a:srgbClr val="FFFF00"/>
          </a:solidFill>
          <a:ln w="38100"/>
        </p:spPr>
        <p:style>
          <a:lnRef idx="1">
            <a:schemeClr val="dk1"/>
          </a:lnRef>
          <a:fillRef idx="2">
            <a:schemeClr val="dk1"/>
          </a:fillRef>
          <a:effectRef idx="1">
            <a:schemeClr val="dk1"/>
          </a:effectRef>
          <a:fontRef idx="minor">
            <a:schemeClr val="dk1"/>
          </a:fontRef>
        </p:style>
        <p:txBody>
          <a:bodyPr wrap="square">
            <a:spAutoFit/>
          </a:bodyPr>
          <a:lstStyle/>
          <a:p>
            <a:pPr algn="ctr" eaLnBrk="1" hangingPunct="1">
              <a:defRPr/>
            </a:pPr>
            <a:r>
              <a:rPr lang="cs-CZ" dirty="0"/>
              <a:t>Poruchy gastrointestinálního traktu</a:t>
            </a:r>
          </a:p>
        </p:txBody>
      </p:sp>
      <p:pic>
        <p:nvPicPr>
          <p:cNvPr id="3084" name="Picture 2" descr="C:\Users\jirka\AppData\Local\Microsoft\Windows\Temporary Internet Files\Content.IE5\3QEVY6B9\MP900400454[1].jpg">
            <a:extLst>
              <a:ext uri="{FF2B5EF4-FFF2-40B4-BE49-F238E27FC236}">
                <a16:creationId xmlns:a16="http://schemas.microsoft.com/office/drawing/2014/main" id="{7A13DB4B-67E5-410A-9190-8E9ED5ED7C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8183" y="2950594"/>
            <a:ext cx="3734372" cy="2487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Obousměrná svislá šipka 15">
            <a:extLst>
              <a:ext uri="{FF2B5EF4-FFF2-40B4-BE49-F238E27FC236}">
                <a16:creationId xmlns:a16="http://schemas.microsoft.com/office/drawing/2014/main" id="{D4BEAC97-3406-40E0-BE85-9189285FFAA4}"/>
              </a:ext>
            </a:extLst>
          </p:cNvPr>
          <p:cNvSpPr/>
          <p:nvPr/>
        </p:nvSpPr>
        <p:spPr>
          <a:xfrm rot="4156333">
            <a:off x="2827431" y="3579697"/>
            <a:ext cx="360363" cy="1063233"/>
          </a:xfrm>
          <a:prstGeom prst="upDownArrow">
            <a:avLst/>
          </a:prstGeom>
        </p:spPr>
        <p:style>
          <a:lnRef idx="0">
            <a:schemeClr val="accent3"/>
          </a:lnRef>
          <a:fillRef idx="3">
            <a:schemeClr val="accent3"/>
          </a:fillRef>
          <a:effectRef idx="3">
            <a:schemeClr val="accent3"/>
          </a:effectRef>
          <a:fontRef idx="minor">
            <a:schemeClr val="lt1"/>
          </a:fontRef>
        </p:style>
        <p:txBody>
          <a:bodyPr anchor="ctr"/>
          <a:lstStyle/>
          <a:p>
            <a:pPr algn="r" eaLnBrk="1" hangingPunct="1">
              <a:defRPr/>
            </a:pPr>
            <a:endParaRPr lang="cs-CZ" dirty="0"/>
          </a:p>
        </p:txBody>
      </p:sp>
      <p:sp>
        <p:nvSpPr>
          <p:cNvPr id="17" name="Obousměrná svislá šipka 16">
            <a:extLst>
              <a:ext uri="{FF2B5EF4-FFF2-40B4-BE49-F238E27FC236}">
                <a16:creationId xmlns:a16="http://schemas.microsoft.com/office/drawing/2014/main" id="{9DC4AE32-8BBA-470A-9A54-9B971435491E}"/>
              </a:ext>
            </a:extLst>
          </p:cNvPr>
          <p:cNvSpPr/>
          <p:nvPr/>
        </p:nvSpPr>
        <p:spPr>
          <a:xfrm rot="6261337">
            <a:off x="2764364" y="2726983"/>
            <a:ext cx="360363" cy="1026238"/>
          </a:xfrm>
          <a:prstGeom prst="upDownArrow">
            <a:avLst/>
          </a:prstGeom>
        </p:spPr>
        <p:style>
          <a:lnRef idx="0">
            <a:schemeClr val="accent3"/>
          </a:lnRef>
          <a:fillRef idx="3">
            <a:schemeClr val="accent3"/>
          </a:fillRef>
          <a:effectRef idx="3">
            <a:schemeClr val="accent3"/>
          </a:effectRef>
          <a:fontRef idx="minor">
            <a:schemeClr val="lt1"/>
          </a:fontRef>
        </p:style>
        <p:txBody>
          <a:bodyPr anchor="ctr"/>
          <a:lstStyle/>
          <a:p>
            <a:pPr algn="r" eaLnBrk="1" hangingPunct="1">
              <a:defRPr/>
            </a:pPr>
            <a:endParaRPr lang="cs-CZ" dirty="0"/>
          </a:p>
        </p:txBody>
      </p:sp>
      <p:sp>
        <p:nvSpPr>
          <p:cNvPr id="18" name="Obousměrná svislá šipka 17">
            <a:extLst>
              <a:ext uri="{FF2B5EF4-FFF2-40B4-BE49-F238E27FC236}">
                <a16:creationId xmlns:a16="http://schemas.microsoft.com/office/drawing/2014/main" id="{453AB525-717A-465C-951D-0EEF6449E6ED}"/>
              </a:ext>
            </a:extLst>
          </p:cNvPr>
          <p:cNvSpPr/>
          <p:nvPr/>
        </p:nvSpPr>
        <p:spPr>
          <a:xfrm rot="8024199">
            <a:off x="3575428" y="2412207"/>
            <a:ext cx="360362" cy="998909"/>
          </a:xfrm>
          <a:prstGeom prst="upDownArrow">
            <a:avLst/>
          </a:prstGeom>
        </p:spPr>
        <p:style>
          <a:lnRef idx="0">
            <a:schemeClr val="accent3"/>
          </a:lnRef>
          <a:fillRef idx="3">
            <a:schemeClr val="accent3"/>
          </a:fillRef>
          <a:effectRef idx="3">
            <a:schemeClr val="accent3"/>
          </a:effectRef>
          <a:fontRef idx="minor">
            <a:schemeClr val="lt1"/>
          </a:fontRef>
        </p:style>
        <p:txBody>
          <a:bodyPr anchor="ctr"/>
          <a:lstStyle/>
          <a:p>
            <a:pPr algn="r" eaLnBrk="1" hangingPunct="1">
              <a:defRPr/>
            </a:pPr>
            <a:endParaRPr lang="cs-CZ" dirty="0"/>
          </a:p>
        </p:txBody>
      </p:sp>
      <p:sp>
        <p:nvSpPr>
          <p:cNvPr id="19" name="Obousměrná svislá šipka 18">
            <a:extLst>
              <a:ext uri="{FF2B5EF4-FFF2-40B4-BE49-F238E27FC236}">
                <a16:creationId xmlns:a16="http://schemas.microsoft.com/office/drawing/2014/main" id="{7B731BD3-F687-4231-9280-FEB11A1EDBF6}"/>
              </a:ext>
            </a:extLst>
          </p:cNvPr>
          <p:cNvSpPr/>
          <p:nvPr/>
        </p:nvSpPr>
        <p:spPr>
          <a:xfrm rot="10800000">
            <a:off x="5484016" y="2317433"/>
            <a:ext cx="360363" cy="1029348"/>
          </a:xfrm>
          <a:prstGeom prst="upDownArrow">
            <a:avLst/>
          </a:prstGeom>
        </p:spPr>
        <p:style>
          <a:lnRef idx="0">
            <a:schemeClr val="accent3"/>
          </a:lnRef>
          <a:fillRef idx="3">
            <a:schemeClr val="accent3"/>
          </a:fillRef>
          <a:effectRef idx="3">
            <a:schemeClr val="accent3"/>
          </a:effectRef>
          <a:fontRef idx="minor">
            <a:schemeClr val="lt1"/>
          </a:fontRef>
        </p:style>
        <p:txBody>
          <a:bodyPr anchor="ctr"/>
          <a:lstStyle/>
          <a:p>
            <a:pPr algn="r" eaLnBrk="1" hangingPunct="1">
              <a:defRPr/>
            </a:pPr>
            <a:endParaRPr lang="cs-CZ" dirty="0"/>
          </a:p>
        </p:txBody>
      </p:sp>
      <p:sp>
        <p:nvSpPr>
          <p:cNvPr id="20" name="Obousměrná svislá šipka 19">
            <a:extLst>
              <a:ext uri="{FF2B5EF4-FFF2-40B4-BE49-F238E27FC236}">
                <a16:creationId xmlns:a16="http://schemas.microsoft.com/office/drawing/2014/main" id="{9CAB3383-67A7-40FD-87AC-796237EB6DBF}"/>
              </a:ext>
            </a:extLst>
          </p:cNvPr>
          <p:cNvSpPr/>
          <p:nvPr/>
        </p:nvSpPr>
        <p:spPr>
          <a:xfrm rot="10800000">
            <a:off x="4744108" y="5321110"/>
            <a:ext cx="360362" cy="863600"/>
          </a:xfrm>
          <a:prstGeom prst="upDownArrow">
            <a:avLst/>
          </a:prstGeom>
        </p:spPr>
        <p:style>
          <a:lnRef idx="0">
            <a:schemeClr val="accent3"/>
          </a:lnRef>
          <a:fillRef idx="3">
            <a:schemeClr val="accent3"/>
          </a:fillRef>
          <a:effectRef idx="3">
            <a:schemeClr val="accent3"/>
          </a:effectRef>
          <a:fontRef idx="minor">
            <a:schemeClr val="lt1"/>
          </a:fontRef>
        </p:style>
        <p:txBody>
          <a:bodyPr anchor="ctr"/>
          <a:lstStyle/>
          <a:p>
            <a:pPr algn="r" eaLnBrk="1" hangingPunct="1">
              <a:defRPr/>
            </a:pPr>
            <a:endParaRPr lang="cs-CZ" dirty="0"/>
          </a:p>
        </p:txBody>
      </p:sp>
      <p:sp>
        <p:nvSpPr>
          <p:cNvPr id="23" name="Obousměrná svislá šipka 22">
            <a:extLst>
              <a:ext uri="{FF2B5EF4-FFF2-40B4-BE49-F238E27FC236}">
                <a16:creationId xmlns:a16="http://schemas.microsoft.com/office/drawing/2014/main" id="{7F9A5920-6C7B-4021-80AB-34CE3B18089A}"/>
              </a:ext>
            </a:extLst>
          </p:cNvPr>
          <p:cNvSpPr/>
          <p:nvPr/>
        </p:nvSpPr>
        <p:spPr>
          <a:xfrm rot="5400000">
            <a:off x="7304172" y="3472755"/>
            <a:ext cx="360363" cy="863600"/>
          </a:xfrm>
          <a:prstGeom prst="upDownArrow">
            <a:avLst/>
          </a:prstGeom>
        </p:spPr>
        <p:style>
          <a:lnRef idx="0">
            <a:schemeClr val="accent3"/>
          </a:lnRef>
          <a:fillRef idx="3">
            <a:schemeClr val="accent3"/>
          </a:fillRef>
          <a:effectRef idx="3">
            <a:schemeClr val="accent3"/>
          </a:effectRef>
          <a:fontRef idx="minor">
            <a:schemeClr val="lt1"/>
          </a:fontRef>
        </p:style>
        <p:txBody>
          <a:bodyPr anchor="ctr"/>
          <a:lstStyle/>
          <a:p>
            <a:pPr algn="r" eaLnBrk="1" hangingPunct="1">
              <a:defRPr/>
            </a:pPr>
            <a:endParaRPr lang="cs-CZ" dirty="0"/>
          </a:p>
        </p:txBody>
      </p:sp>
      <p:sp>
        <p:nvSpPr>
          <p:cNvPr id="24" name="Obousměrná svislá šipka 23">
            <a:extLst>
              <a:ext uri="{FF2B5EF4-FFF2-40B4-BE49-F238E27FC236}">
                <a16:creationId xmlns:a16="http://schemas.microsoft.com/office/drawing/2014/main" id="{41FB6D17-A83C-4339-88B9-F7A76A62ACF4}"/>
              </a:ext>
            </a:extLst>
          </p:cNvPr>
          <p:cNvSpPr/>
          <p:nvPr/>
        </p:nvSpPr>
        <p:spPr>
          <a:xfrm rot="6483992">
            <a:off x="7196933" y="4416745"/>
            <a:ext cx="360363" cy="863600"/>
          </a:xfrm>
          <a:prstGeom prst="upDownArrow">
            <a:avLst/>
          </a:prstGeom>
        </p:spPr>
        <p:style>
          <a:lnRef idx="0">
            <a:schemeClr val="accent3"/>
          </a:lnRef>
          <a:fillRef idx="3">
            <a:schemeClr val="accent3"/>
          </a:fillRef>
          <a:effectRef idx="3">
            <a:schemeClr val="accent3"/>
          </a:effectRef>
          <a:fontRef idx="minor">
            <a:schemeClr val="lt1"/>
          </a:fontRef>
        </p:style>
        <p:txBody>
          <a:bodyPr anchor="ctr"/>
          <a:lstStyle/>
          <a:p>
            <a:pPr algn="r" eaLnBrk="1" hangingPunct="1">
              <a:defRPr/>
            </a:pPr>
            <a:endParaRPr lang="cs-CZ" dirty="0"/>
          </a:p>
        </p:txBody>
      </p:sp>
      <p:sp>
        <p:nvSpPr>
          <p:cNvPr id="25" name="TextovéPole 24">
            <a:extLst>
              <a:ext uri="{FF2B5EF4-FFF2-40B4-BE49-F238E27FC236}">
                <a16:creationId xmlns:a16="http://schemas.microsoft.com/office/drawing/2014/main" id="{E0017784-1E4D-42F2-9E23-4A07DD1CC011}"/>
              </a:ext>
            </a:extLst>
          </p:cNvPr>
          <p:cNvSpPr txBox="1"/>
          <p:nvPr/>
        </p:nvSpPr>
        <p:spPr>
          <a:xfrm>
            <a:off x="7916154" y="3707427"/>
            <a:ext cx="2105025" cy="369332"/>
          </a:xfrm>
          <a:prstGeom prst="rect">
            <a:avLst/>
          </a:prstGeom>
          <a:solidFill>
            <a:srgbClr val="FFFF00"/>
          </a:solidFill>
          <a:ln w="38100">
            <a:solidFill>
              <a:schemeClr val="tx1"/>
            </a:solidFill>
          </a:ln>
        </p:spPr>
        <p:style>
          <a:lnRef idx="1">
            <a:schemeClr val="accent2"/>
          </a:lnRef>
          <a:fillRef idx="2">
            <a:schemeClr val="accent2"/>
          </a:fillRef>
          <a:effectRef idx="1">
            <a:schemeClr val="accent2"/>
          </a:effectRef>
          <a:fontRef idx="minor">
            <a:schemeClr val="dk1"/>
          </a:fontRef>
        </p:style>
        <p:txBody>
          <a:bodyPr wrap="square">
            <a:spAutoFit/>
          </a:bodyPr>
          <a:lstStyle/>
          <a:p>
            <a:pPr eaLnBrk="1" hangingPunct="1">
              <a:defRPr/>
            </a:pPr>
            <a:r>
              <a:rPr lang="cs-CZ" dirty="0"/>
              <a:t>Poruchy </a:t>
            </a:r>
            <a:r>
              <a:rPr lang="cs-CZ" dirty="0" err="1"/>
              <a:t>hemopoezy</a:t>
            </a:r>
            <a:endParaRPr lang="cs-CZ" dirty="0"/>
          </a:p>
        </p:txBody>
      </p:sp>
      <p:sp>
        <p:nvSpPr>
          <p:cNvPr id="26" name="Nadpis 1">
            <a:extLst>
              <a:ext uri="{FF2B5EF4-FFF2-40B4-BE49-F238E27FC236}">
                <a16:creationId xmlns:a16="http://schemas.microsoft.com/office/drawing/2014/main" id="{31434DDE-1862-4C78-A92F-1230FBB297B9}"/>
              </a:ext>
            </a:extLst>
          </p:cNvPr>
          <p:cNvSpPr txBox="1">
            <a:spLocks/>
          </p:cNvSpPr>
          <p:nvPr/>
        </p:nvSpPr>
        <p:spPr bwMode="auto">
          <a:xfrm>
            <a:off x="1683075" y="120492"/>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cs-CZ" kern="0" dirty="0" err="1"/>
              <a:t>Integrativní</a:t>
            </a:r>
            <a:r>
              <a:rPr lang="cs-CZ" kern="0" dirty="0"/>
              <a:t> fyziologie</a:t>
            </a:r>
          </a:p>
        </p:txBody>
      </p:sp>
      <p:sp>
        <p:nvSpPr>
          <p:cNvPr id="22" name="Obousměrná svislá šipka 21">
            <a:extLst>
              <a:ext uri="{FF2B5EF4-FFF2-40B4-BE49-F238E27FC236}">
                <a16:creationId xmlns:a16="http://schemas.microsoft.com/office/drawing/2014/main" id="{25BBFF6B-DE2B-4177-94C8-BD4DF135181B}"/>
              </a:ext>
            </a:extLst>
          </p:cNvPr>
          <p:cNvSpPr/>
          <p:nvPr/>
        </p:nvSpPr>
        <p:spPr>
          <a:xfrm rot="3622967">
            <a:off x="7073093" y="2091958"/>
            <a:ext cx="360363" cy="1714549"/>
          </a:xfrm>
          <a:prstGeom prst="upDownArrow">
            <a:avLst/>
          </a:prstGeom>
        </p:spPr>
        <p:style>
          <a:lnRef idx="0">
            <a:schemeClr val="accent3"/>
          </a:lnRef>
          <a:fillRef idx="3">
            <a:schemeClr val="accent3"/>
          </a:fillRef>
          <a:effectRef idx="3">
            <a:schemeClr val="accent3"/>
          </a:effectRef>
          <a:fontRef idx="minor">
            <a:schemeClr val="lt1"/>
          </a:fontRef>
        </p:style>
        <p:txBody>
          <a:bodyPr anchor="ctr"/>
          <a:lstStyle/>
          <a:p>
            <a:pPr algn="r" eaLnBrk="1" hangingPunct="1">
              <a:defRPr/>
            </a:pPr>
            <a:endParaRPr lang="cs-CZ" dirty="0"/>
          </a:p>
        </p:txBody>
      </p:sp>
      <p:sp>
        <p:nvSpPr>
          <p:cNvPr id="28" name="TextovéPole 27">
            <a:extLst>
              <a:ext uri="{FF2B5EF4-FFF2-40B4-BE49-F238E27FC236}">
                <a16:creationId xmlns:a16="http://schemas.microsoft.com/office/drawing/2014/main" id="{C3BC458E-1E43-4F10-AC6C-89F76FDE0B08}"/>
              </a:ext>
            </a:extLst>
          </p:cNvPr>
          <p:cNvSpPr txBox="1"/>
          <p:nvPr/>
        </p:nvSpPr>
        <p:spPr>
          <a:xfrm>
            <a:off x="5380911" y="3493435"/>
            <a:ext cx="1631922" cy="369332"/>
          </a:xfrm>
          <a:prstGeom prst="rect">
            <a:avLst/>
          </a:prstGeom>
          <a:solidFill>
            <a:srgbClr val="FFFF00"/>
          </a:solidFill>
        </p:spPr>
        <p:style>
          <a:lnRef idx="1">
            <a:schemeClr val="dk1"/>
          </a:lnRef>
          <a:fillRef idx="2">
            <a:schemeClr val="dk1"/>
          </a:fillRef>
          <a:effectRef idx="1">
            <a:schemeClr val="dk1"/>
          </a:effectRef>
          <a:fontRef idx="minor">
            <a:schemeClr val="dk1"/>
          </a:fontRef>
        </p:style>
        <p:txBody>
          <a:bodyPr wrap="none">
            <a:spAutoFit/>
          </a:bodyPr>
          <a:lstStyle/>
          <a:p>
            <a:pPr eaLnBrk="1" hangingPunct="1">
              <a:defRPr/>
            </a:pPr>
            <a:r>
              <a:rPr lang="cs-CZ" dirty="0"/>
              <a:t>Přenos O2/CO2</a:t>
            </a:r>
          </a:p>
        </p:txBody>
      </p:sp>
      <p:sp>
        <p:nvSpPr>
          <p:cNvPr id="29" name="TextovéPole 28">
            <a:extLst>
              <a:ext uri="{FF2B5EF4-FFF2-40B4-BE49-F238E27FC236}">
                <a16:creationId xmlns:a16="http://schemas.microsoft.com/office/drawing/2014/main" id="{689E253E-67F9-40B7-9F9A-027F398B8148}"/>
              </a:ext>
            </a:extLst>
          </p:cNvPr>
          <p:cNvSpPr txBox="1"/>
          <p:nvPr/>
        </p:nvSpPr>
        <p:spPr>
          <a:xfrm>
            <a:off x="3481670" y="3299284"/>
            <a:ext cx="1943481" cy="646331"/>
          </a:xfrm>
          <a:prstGeom prst="rect">
            <a:avLst/>
          </a:prstGeom>
          <a:solidFill>
            <a:srgbClr val="FFFF00"/>
          </a:solidFill>
        </p:spPr>
        <p:style>
          <a:lnRef idx="1">
            <a:schemeClr val="dk1"/>
          </a:lnRef>
          <a:fillRef idx="2">
            <a:schemeClr val="dk1"/>
          </a:fillRef>
          <a:effectRef idx="1">
            <a:schemeClr val="dk1"/>
          </a:effectRef>
          <a:fontRef idx="minor">
            <a:schemeClr val="dk1"/>
          </a:fontRef>
        </p:style>
        <p:txBody>
          <a:bodyPr wrap="none">
            <a:spAutoFit/>
          </a:bodyPr>
          <a:lstStyle/>
          <a:p>
            <a:pPr algn="ctr" eaLnBrk="1" hangingPunct="1">
              <a:defRPr/>
            </a:pPr>
            <a:r>
              <a:rPr lang="cs-CZ" dirty="0"/>
              <a:t>Homeostáza</a:t>
            </a:r>
          </a:p>
          <a:p>
            <a:pPr eaLnBrk="1" hangingPunct="1">
              <a:defRPr/>
            </a:pPr>
            <a:r>
              <a:rPr lang="cs-CZ" dirty="0"/>
              <a:t>vnitřního prostředí</a:t>
            </a:r>
          </a:p>
        </p:txBody>
      </p:sp>
      <p:sp>
        <p:nvSpPr>
          <p:cNvPr id="30" name="TextovéPole 29">
            <a:extLst>
              <a:ext uri="{FF2B5EF4-FFF2-40B4-BE49-F238E27FC236}">
                <a16:creationId xmlns:a16="http://schemas.microsoft.com/office/drawing/2014/main" id="{D82D484A-E047-4631-8B53-AF26B66635FD}"/>
              </a:ext>
            </a:extLst>
          </p:cNvPr>
          <p:cNvSpPr txBox="1"/>
          <p:nvPr/>
        </p:nvSpPr>
        <p:spPr>
          <a:xfrm>
            <a:off x="962471" y="5851013"/>
            <a:ext cx="1987192" cy="923330"/>
          </a:xfrm>
          <a:prstGeom prst="rect">
            <a:avLst/>
          </a:prstGeom>
          <a:solidFill>
            <a:srgbClr val="FFFF00"/>
          </a:solidFill>
          <a:ln w="38100"/>
        </p:spPr>
        <p:style>
          <a:lnRef idx="1">
            <a:schemeClr val="dk1"/>
          </a:lnRef>
          <a:fillRef idx="2">
            <a:schemeClr val="dk1"/>
          </a:fillRef>
          <a:effectRef idx="1">
            <a:schemeClr val="dk1"/>
          </a:effectRef>
          <a:fontRef idx="minor">
            <a:schemeClr val="dk1"/>
          </a:fontRef>
        </p:style>
        <p:txBody>
          <a:bodyPr wrap="square">
            <a:spAutoFit/>
          </a:bodyPr>
          <a:lstStyle/>
          <a:p>
            <a:pPr algn="ctr" eaLnBrk="1" hangingPunct="1">
              <a:defRPr/>
            </a:pPr>
            <a:r>
              <a:rPr lang="cs-CZ" dirty="0"/>
              <a:t>Poruchy neuroendokrinních regulací</a:t>
            </a:r>
          </a:p>
        </p:txBody>
      </p:sp>
      <p:sp>
        <p:nvSpPr>
          <p:cNvPr id="31" name="Obousměrná svislá šipka 19">
            <a:extLst>
              <a:ext uri="{FF2B5EF4-FFF2-40B4-BE49-F238E27FC236}">
                <a16:creationId xmlns:a16="http://schemas.microsoft.com/office/drawing/2014/main" id="{EBC5FD9A-7561-41CA-A881-ADB136BF1DC8}"/>
              </a:ext>
            </a:extLst>
          </p:cNvPr>
          <p:cNvSpPr/>
          <p:nvPr/>
        </p:nvSpPr>
        <p:spPr>
          <a:xfrm rot="13900886">
            <a:off x="3113998" y="5158707"/>
            <a:ext cx="360362" cy="863600"/>
          </a:xfrm>
          <a:prstGeom prst="upDownArrow">
            <a:avLst/>
          </a:prstGeom>
        </p:spPr>
        <p:style>
          <a:lnRef idx="0">
            <a:schemeClr val="accent3"/>
          </a:lnRef>
          <a:fillRef idx="3">
            <a:schemeClr val="accent3"/>
          </a:fillRef>
          <a:effectRef idx="3">
            <a:schemeClr val="accent3"/>
          </a:effectRef>
          <a:fontRef idx="minor">
            <a:schemeClr val="lt1"/>
          </a:fontRef>
        </p:style>
        <p:txBody>
          <a:bodyPr anchor="ctr"/>
          <a:lstStyle/>
          <a:p>
            <a:pPr algn="r" eaLnBrk="1" hangingPunct="1">
              <a:defRPr/>
            </a:pPr>
            <a:endParaRPr lang="cs-CZ" dirty="0"/>
          </a:p>
        </p:txBody>
      </p:sp>
      <p:sp>
        <p:nvSpPr>
          <p:cNvPr id="32" name="TextovéPole 31">
            <a:extLst>
              <a:ext uri="{FF2B5EF4-FFF2-40B4-BE49-F238E27FC236}">
                <a16:creationId xmlns:a16="http://schemas.microsoft.com/office/drawing/2014/main" id="{1C20E7A7-FF21-4D50-BDF4-C11F3EA435C8}"/>
              </a:ext>
            </a:extLst>
          </p:cNvPr>
          <p:cNvSpPr txBox="1"/>
          <p:nvPr/>
        </p:nvSpPr>
        <p:spPr>
          <a:xfrm>
            <a:off x="80939" y="5024761"/>
            <a:ext cx="2540375" cy="369332"/>
          </a:xfrm>
          <a:prstGeom prst="rect">
            <a:avLst/>
          </a:prstGeom>
          <a:solidFill>
            <a:srgbClr val="FFFF00"/>
          </a:solidFill>
        </p:spPr>
        <p:style>
          <a:lnRef idx="1">
            <a:schemeClr val="dk1"/>
          </a:lnRef>
          <a:fillRef idx="2">
            <a:schemeClr val="dk1"/>
          </a:fillRef>
          <a:effectRef idx="1">
            <a:schemeClr val="dk1"/>
          </a:effectRef>
          <a:fontRef idx="minor">
            <a:schemeClr val="dk1"/>
          </a:fontRef>
        </p:style>
        <p:txBody>
          <a:bodyPr wrap="none">
            <a:spAutoFit/>
          </a:bodyPr>
          <a:lstStyle/>
          <a:p>
            <a:pPr eaLnBrk="1" hangingPunct="1">
              <a:defRPr/>
            </a:pPr>
            <a:r>
              <a:rPr lang="cs-CZ" dirty="0"/>
              <a:t>Poruchy regulace glukózy</a:t>
            </a:r>
          </a:p>
        </p:txBody>
      </p:sp>
      <p:sp>
        <p:nvSpPr>
          <p:cNvPr id="33" name="Obousměrná svislá šipka 15">
            <a:extLst>
              <a:ext uri="{FF2B5EF4-FFF2-40B4-BE49-F238E27FC236}">
                <a16:creationId xmlns:a16="http://schemas.microsoft.com/office/drawing/2014/main" id="{DE2C73AC-E022-4810-8194-354B7E84570E}"/>
              </a:ext>
            </a:extLst>
          </p:cNvPr>
          <p:cNvSpPr/>
          <p:nvPr/>
        </p:nvSpPr>
        <p:spPr>
          <a:xfrm rot="4163924">
            <a:off x="2868979" y="4597447"/>
            <a:ext cx="360363" cy="863600"/>
          </a:xfrm>
          <a:prstGeom prst="upDownArrow">
            <a:avLst/>
          </a:prstGeom>
        </p:spPr>
        <p:style>
          <a:lnRef idx="0">
            <a:schemeClr val="accent3"/>
          </a:lnRef>
          <a:fillRef idx="3">
            <a:schemeClr val="accent3"/>
          </a:fillRef>
          <a:effectRef idx="3">
            <a:schemeClr val="accent3"/>
          </a:effectRef>
          <a:fontRef idx="minor">
            <a:schemeClr val="lt1"/>
          </a:fontRef>
        </p:style>
        <p:txBody>
          <a:bodyPr anchor="ctr"/>
          <a:lstStyle/>
          <a:p>
            <a:pPr algn="r" eaLnBrk="1" hangingPunct="1">
              <a:defRPr/>
            </a:pPr>
            <a:endParaRPr lang="cs-CZ" dirty="0"/>
          </a:p>
        </p:txBody>
      </p:sp>
      <p:sp>
        <p:nvSpPr>
          <p:cNvPr id="34" name="Obousměrná svislá šipka 19">
            <a:extLst>
              <a:ext uri="{FF2B5EF4-FFF2-40B4-BE49-F238E27FC236}">
                <a16:creationId xmlns:a16="http://schemas.microsoft.com/office/drawing/2014/main" id="{CD8E0D70-0037-4947-BE00-2AC0C865DCD7}"/>
              </a:ext>
            </a:extLst>
          </p:cNvPr>
          <p:cNvSpPr/>
          <p:nvPr/>
        </p:nvSpPr>
        <p:spPr>
          <a:xfrm rot="8037920">
            <a:off x="6692191" y="5165041"/>
            <a:ext cx="360362" cy="863600"/>
          </a:xfrm>
          <a:prstGeom prst="upDownArrow">
            <a:avLst/>
          </a:prstGeom>
        </p:spPr>
        <p:style>
          <a:lnRef idx="0">
            <a:schemeClr val="accent3"/>
          </a:lnRef>
          <a:fillRef idx="3">
            <a:schemeClr val="accent3"/>
          </a:fillRef>
          <a:effectRef idx="3">
            <a:schemeClr val="accent3"/>
          </a:effectRef>
          <a:fontRef idx="minor">
            <a:schemeClr val="lt1"/>
          </a:fontRef>
        </p:style>
        <p:txBody>
          <a:bodyPr anchor="ctr"/>
          <a:lstStyle/>
          <a:p>
            <a:pPr algn="r" eaLnBrk="1" hangingPunct="1">
              <a:defRPr/>
            </a:pPr>
            <a:endParaRPr lang="cs-CZ" dirty="0"/>
          </a:p>
        </p:txBody>
      </p:sp>
      <p:pic>
        <p:nvPicPr>
          <p:cNvPr id="35" name="Obrázek 34">
            <a:extLst>
              <a:ext uri="{FF2B5EF4-FFF2-40B4-BE49-F238E27FC236}">
                <a16:creationId xmlns:a16="http://schemas.microsoft.com/office/drawing/2014/main" id="{AA8F1FB1-9DF9-44FA-AD40-A9F23905BCFE}"/>
              </a:ext>
            </a:extLst>
          </p:cNvPr>
          <p:cNvPicPr>
            <a:picLocks noChangeAspect="1"/>
          </p:cNvPicPr>
          <p:nvPr/>
        </p:nvPicPr>
        <p:blipFill>
          <a:blip r:embed="rId3"/>
          <a:stretch>
            <a:fillRect/>
          </a:stretch>
        </p:blipFill>
        <p:spPr>
          <a:xfrm>
            <a:off x="-198719" y="-13871"/>
            <a:ext cx="12086196" cy="6802028"/>
          </a:xfrm>
          <a:prstGeom prst="rect">
            <a:avLst/>
          </a:prstGeom>
        </p:spPr>
      </p:pic>
      <p:sp>
        <p:nvSpPr>
          <p:cNvPr id="36" name="TextovéPole 35">
            <a:extLst>
              <a:ext uri="{FF2B5EF4-FFF2-40B4-BE49-F238E27FC236}">
                <a16:creationId xmlns:a16="http://schemas.microsoft.com/office/drawing/2014/main" id="{65ADEF35-0B72-4981-8F4B-B0CB6703C6C6}"/>
              </a:ext>
            </a:extLst>
          </p:cNvPr>
          <p:cNvSpPr txBox="1"/>
          <p:nvPr/>
        </p:nvSpPr>
        <p:spPr>
          <a:xfrm>
            <a:off x="7337219" y="4767388"/>
            <a:ext cx="4259499" cy="1384995"/>
          </a:xfrm>
          <a:prstGeom prst="rect">
            <a:avLst/>
          </a:prstGeom>
          <a:noFill/>
        </p:spPr>
        <p:txBody>
          <a:bodyPr wrap="none" rtlCol="0">
            <a:spAutoFit/>
          </a:bodyPr>
          <a:lstStyle/>
          <a:p>
            <a:r>
              <a:rPr lang="cs-CZ" sz="2800" dirty="0">
                <a:solidFill>
                  <a:schemeClr val="accent1"/>
                </a:solidFill>
              </a:rPr>
              <a:t>Jiří Kofránek</a:t>
            </a:r>
          </a:p>
          <a:p>
            <a:r>
              <a:rPr lang="cs-CZ" sz="2800" dirty="0">
                <a:solidFill>
                  <a:schemeClr val="accent1"/>
                </a:solidFill>
              </a:rPr>
              <a:t>Tel.: 777-68-68-68</a:t>
            </a:r>
          </a:p>
          <a:p>
            <a:r>
              <a:rPr lang="cs-CZ" sz="2800" dirty="0">
                <a:solidFill>
                  <a:schemeClr val="accent1"/>
                </a:solidFill>
              </a:rPr>
              <a:t>email: kofranek@gmail.com</a:t>
            </a:r>
            <a:endParaRPr lang="en-US" sz="2800" dirty="0">
              <a:solidFill>
                <a:schemeClr val="accent1"/>
              </a:solidFill>
            </a:endParaRPr>
          </a:p>
        </p:txBody>
      </p:sp>
      <p:sp>
        <p:nvSpPr>
          <p:cNvPr id="2" name="TextovéPole 1">
            <a:extLst>
              <a:ext uri="{FF2B5EF4-FFF2-40B4-BE49-F238E27FC236}">
                <a16:creationId xmlns:a16="http://schemas.microsoft.com/office/drawing/2014/main" id="{C39A38C4-3F63-472E-A1A9-0B2F88A7B3D8}"/>
              </a:ext>
            </a:extLst>
          </p:cNvPr>
          <p:cNvSpPr txBox="1"/>
          <p:nvPr/>
        </p:nvSpPr>
        <p:spPr>
          <a:xfrm>
            <a:off x="3318183" y="785097"/>
            <a:ext cx="7022336" cy="584775"/>
          </a:xfrm>
          <a:prstGeom prst="rect">
            <a:avLst/>
          </a:prstGeom>
          <a:solidFill>
            <a:srgbClr val="E0E7E8"/>
          </a:solidFill>
        </p:spPr>
        <p:txBody>
          <a:bodyPr wrap="square" rtlCol="0">
            <a:spAutoFit/>
          </a:bodyPr>
          <a:lstStyle/>
          <a:p>
            <a:r>
              <a:rPr lang="cs-CZ" sz="3200" dirty="0">
                <a:solidFill>
                  <a:schemeClr val="accent1"/>
                </a:solidFill>
              </a:rPr>
              <a:t>Děkuji za pozornost</a:t>
            </a:r>
            <a:endParaRPr lang="en-US" sz="3200" dirty="0">
              <a:solidFill>
                <a:schemeClr val="accent1"/>
              </a:solidFill>
            </a:endParaRPr>
          </a:p>
        </p:txBody>
      </p:sp>
      <p:sp>
        <p:nvSpPr>
          <p:cNvPr id="37" name="TextovéPole 36">
            <a:extLst>
              <a:ext uri="{FF2B5EF4-FFF2-40B4-BE49-F238E27FC236}">
                <a16:creationId xmlns:a16="http://schemas.microsoft.com/office/drawing/2014/main" id="{A2E5A644-3FB7-4EBB-A18E-8B7CF1FC00FF}"/>
              </a:ext>
            </a:extLst>
          </p:cNvPr>
          <p:cNvSpPr txBox="1"/>
          <p:nvPr/>
        </p:nvSpPr>
        <p:spPr>
          <a:xfrm>
            <a:off x="5989953" y="2522860"/>
            <a:ext cx="5713176" cy="1200329"/>
          </a:xfrm>
          <a:prstGeom prst="rect">
            <a:avLst/>
          </a:prstGeom>
          <a:solidFill>
            <a:srgbClr val="E0E7E8"/>
          </a:solidFill>
        </p:spPr>
        <p:txBody>
          <a:bodyPr wrap="square" rtlCol="0">
            <a:spAutoFit/>
          </a:bodyPr>
          <a:lstStyle/>
          <a:p>
            <a:r>
              <a:rPr lang="cs-CZ" sz="2400" dirty="0">
                <a:solidFill>
                  <a:schemeClr val="accent1"/>
                </a:solidFill>
              </a:rPr>
              <a:t>Veškeré dotazy, nejasnosti a žádosti o podrobnější vysvětlení – neváhejte se obrátit přes email nebo i přes telefon</a:t>
            </a:r>
            <a:endParaRPr lang="en-US" sz="2400" dirty="0">
              <a:solidFill>
                <a:schemeClr val="accent1"/>
              </a:solidFill>
            </a:endParaRPr>
          </a:p>
        </p:txBody>
      </p:sp>
    </p:spTree>
    <p:extLst>
      <p:ext uri="{BB962C8B-B14F-4D97-AF65-F5344CB8AC3E}">
        <p14:creationId xmlns:p14="http://schemas.microsoft.com/office/powerpoint/2010/main" val="1753507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AA830DD-0B7A-43B7-A294-4A479B3D8C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5355" y="17097"/>
            <a:ext cx="8251268" cy="6693841"/>
          </a:xfrm>
          <a:prstGeom prst="rect">
            <a:avLst/>
          </a:prstGeom>
          <a:noFill/>
          <a:extLst>
            <a:ext uri="{909E8E84-426E-40DD-AFC4-6F175D3DCCD1}">
              <a14:hiddenFill xmlns:a14="http://schemas.microsoft.com/office/drawing/2010/main">
                <a:solidFill>
                  <a:srgbClr val="FFFFFF"/>
                </a:solidFill>
              </a14:hiddenFill>
            </a:ext>
          </a:extLst>
        </p:spPr>
      </p:pic>
      <p:sp>
        <p:nvSpPr>
          <p:cNvPr id="5" name="Ovál 4">
            <a:extLst>
              <a:ext uri="{FF2B5EF4-FFF2-40B4-BE49-F238E27FC236}">
                <a16:creationId xmlns:a16="http://schemas.microsoft.com/office/drawing/2014/main" id="{A9780EE6-02BF-417F-82A7-9A9C5D45E9A7}"/>
              </a:ext>
            </a:extLst>
          </p:cNvPr>
          <p:cNvSpPr/>
          <p:nvPr/>
        </p:nvSpPr>
        <p:spPr>
          <a:xfrm>
            <a:off x="7135148" y="166212"/>
            <a:ext cx="1836892" cy="943249"/>
          </a:xfrm>
          <a:prstGeom prst="ellipse">
            <a:avLst/>
          </a:prstGeom>
          <a:solidFill>
            <a:srgbClr val="CCE2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ovéPole 3">
            <a:extLst>
              <a:ext uri="{FF2B5EF4-FFF2-40B4-BE49-F238E27FC236}">
                <a16:creationId xmlns:a16="http://schemas.microsoft.com/office/drawing/2014/main" id="{69816117-6FB5-4C80-B582-90622CB171F0}"/>
              </a:ext>
            </a:extLst>
          </p:cNvPr>
          <p:cNvSpPr txBox="1"/>
          <p:nvPr/>
        </p:nvSpPr>
        <p:spPr>
          <a:xfrm>
            <a:off x="7539238" y="344436"/>
            <a:ext cx="1086195" cy="646331"/>
          </a:xfrm>
          <a:prstGeom prst="rect">
            <a:avLst/>
          </a:prstGeom>
          <a:solidFill>
            <a:srgbClr val="CCE2F8"/>
          </a:solidFill>
        </p:spPr>
        <p:txBody>
          <a:bodyPr wrap="none" rtlCol="0">
            <a:spAutoFit/>
          </a:bodyPr>
          <a:lstStyle/>
          <a:p>
            <a:pPr algn="ctr"/>
            <a:r>
              <a:rPr lang="cs-CZ" sz="1200" dirty="0"/>
              <a:t>Poškození plic </a:t>
            </a:r>
          </a:p>
          <a:p>
            <a:pPr algn="ctr"/>
            <a:r>
              <a:rPr lang="cs-CZ" sz="1200" dirty="0"/>
              <a:t>např. infekcí,</a:t>
            </a:r>
          </a:p>
          <a:p>
            <a:pPr algn="ctr"/>
            <a:r>
              <a:rPr lang="cs-CZ" sz="1200" dirty="0"/>
              <a:t>Sepse</a:t>
            </a:r>
            <a:endParaRPr lang="en-US" sz="1200" dirty="0"/>
          </a:p>
        </p:txBody>
      </p:sp>
      <p:sp>
        <p:nvSpPr>
          <p:cNvPr id="7" name="TextovéPole 6">
            <a:extLst>
              <a:ext uri="{FF2B5EF4-FFF2-40B4-BE49-F238E27FC236}">
                <a16:creationId xmlns:a16="http://schemas.microsoft.com/office/drawing/2014/main" id="{DD04B1A0-CA56-43C3-94D7-BCA3D8B59212}"/>
              </a:ext>
            </a:extLst>
          </p:cNvPr>
          <p:cNvSpPr txBox="1"/>
          <p:nvPr/>
        </p:nvSpPr>
        <p:spPr>
          <a:xfrm>
            <a:off x="7321268" y="4526464"/>
            <a:ext cx="1399922" cy="1015663"/>
          </a:xfrm>
          <a:prstGeom prst="rect">
            <a:avLst/>
          </a:prstGeom>
          <a:solidFill>
            <a:srgbClr val="F9DFCB"/>
          </a:solidFill>
        </p:spPr>
        <p:txBody>
          <a:bodyPr wrap="square" rtlCol="0">
            <a:spAutoFit/>
          </a:bodyPr>
          <a:lstStyle/>
          <a:p>
            <a:pPr algn="ctr"/>
            <a:r>
              <a:rPr lang="cs-CZ" sz="1200" dirty="0" err="1"/>
              <a:t>prooxidační</a:t>
            </a:r>
            <a:r>
              <a:rPr lang="cs-CZ" sz="1200" dirty="0"/>
              <a:t>, prozánětlivý, vazokonstrikce, prosakování cév, </a:t>
            </a:r>
            <a:r>
              <a:rPr lang="cs-CZ" sz="1200" dirty="0" err="1"/>
              <a:t>profibrotický</a:t>
            </a:r>
            <a:endParaRPr lang="cs-CZ" sz="1200" dirty="0"/>
          </a:p>
        </p:txBody>
      </p:sp>
      <p:sp>
        <p:nvSpPr>
          <p:cNvPr id="10" name="TextovéPole 9">
            <a:extLst>
              <a:ext uri="{FF2B5EF4-FFF2-40B4-BE49-F238E27FC236}">
                <a16:creationId xmlns:a16="http://schemas.microsoft.com/office/drawing/2014/main" id="{6A472FD8-B53E-4910-A3B9-092940818217}"/>
              </a:ext>
            </a:extLst>
          </p:cNvPr>
          <p:cNvSpPr txBox="1"/>
          <p:nvPr/>
        </p:nvSpPr>
        <p:spPr>
          <a:xfrm>
            <a:off x="7293541" y="4551296"/>
            <a:ext cx="1399922" cy="1015663"/>
          </a:xfrm>
          <a:prstGeom prst="rect">
            <a:avLst/>
          </a:prstGeom>
          <a:solidFill>
            <a:srgbClr val="F9DFCB"/>
          </a:solidFill>
        </p:spPr>
        <p:txBody>
          <a:bodyPr wrap="square" rtlCol="0">
            <a:spAutoFit/>
          </a:bodyPr>
          <a:lstStyle/>
          <a:p>
            <a:pPr algn="ctr"/>
            <a:r>
              <a:rPr lang="cs-CZ" sz="1200" dirty="0" err="1"/>
              <a:t>prooxidative</a:t>
            </a:r>
            <a:r>
              <a:rPr lang="cs-CZ" sz="1200" dirty="0"/>
              <a:t>, </a:t>
            </a:r>
            <a:r>
              <a:rPr lang="cs-CZ" sz="1200" dirty="0" err="1"/>
              <a:t>proinflammatory</a:t>
            </a:r>
            <a:r>
              <a:rPr lang="cs-CZ" sz="1200" dirty="0"/>
              <a:t>, </a:t>
            </a:r>
            <a:r>
              <a:rPr lang="cs-CZ" sz="1200" dirty="0" err="1"/>
              <a:t>vasoconstriction</a:t>
            </a:r>
            <a:r>
              <a:rPr lang="cs-CZ" sz="1200" dirty="0"/>
              <a:t>, </a:t>
            </a:r>
            <a:r>
              <a:rPr lang="cs-CZ" sz="1200" dirty="0" err="1"/>
              <a:t>vascular</a:t>
            </a:r>
            <a:r>
              <a:rPr lang="cs-CZ" sz="1200" dirty="0"/>
              <a:t> </a:t>
            </a:r>
            <a:r>
              <a:rPr lang="cs-CZ" sz="1200" dirty="0" err="1"/>
              <a:t>leakage</a:t>
            </a:r>
            <a:r>
              <a:rPr lang="cs-CZ" sz="1200" dirty="0"/>
              <a:t>, </a:t>
            </a:r>
            <a:r>
              <a:rPr lang="cs-CZ" sz="1200" dirty="0" err="1"/>
              <a:t>profibrotic</a:t>
            </a:r>
            <a:endParaRPr lang="cs-CZ" sz="1200" dirty="0"/>
          </a:p>
        </p:txBody>
      </p:sp>
      <p:sp>
        <p:nvSpPr>
          <p:cNvPr id="11" name="TextovéPole 10">
            <a:extLst>
              <a:ext uri="{FF2B5EF4-FFF2-40B4-BE49-F238E27FC236}">
                <a16:creationId xmlns:a16="http://schemas.microsoft.com/office/drawing/2014/main" id="{E2D94849-69CE-46BF-B2D0-03218B523FE4}"/>
              </a:ext>
            </a:extLst>
          </p:cNvPr>
          <p:cNvSpPr txBox="1"/>
          <p:nvPr/>
        </p:nvSpPr>
        <p:spPr>
          <a:xfrm>
            <a:off x="7321268" y="5963829"/>
            <a:ext cx="1399922" cy="276999"/>
          </a:xfrm>
          <a:prstGeom prst="rect">
            <a:avLst/>
          </a:prstGeom>
          <a:solidFill>
            <a:srgbClr val="ECAA88"/>
          </a:solidFill>
        </p:spPr>
        <p:txBody>
          <a:bodyPr wrap="square" rtlCol="0">
            <a:spAutoFit/>
          </a:bodyPr>
          <a:lstStyle/>
          <a:p>
            <a:pPr algn="ctr"/>
            <a:r>
              <a:rPr lang="cs-CZ" sz="1200" dirty="0"/>
              <a:t>Poškození plic</a:t>
            </a:r>
          </a:p>
        </p:txBody>
      </p:sp>
      <p:sp>
        <p:nvSpPr>
          <p:cNvPr id="12" name="TextovéPole 11">
            <a:extLst>
              <a:ext uri="{FF2B5EF4-FFF2-40B4-BE49-F238E27FC236}">
                <a16:creationId xmlns:a16="http://schemas.microsoft.com/office/drawing/2014/main" id="{02F48F79-A2F0-4C84-8B0C-A25C34A9B0DE}"/>
              </a:ext>
            </a:extLst>
          </p:cNvPr>
          <p:cNvSpPr txBox="1"/>
          <p:nvPr/>
        </p:nvSpPr>
        <p:spPr>
          <a:xfrm>
            <a:off x="7293541" y="6024220"/>
            <a:ext cx="1399922" cy="276999"/>
          </a:xfrm>
          <a:prstGeom prst="rect">
            <a:avLst/>
          </a:prstGeom>
          <a:solidFill>
            <a:srgbClr val="ECAA88"/>
          </a:solidFill>
        </p:spPr>
        <p:txBody>
          <a:bodyPr wrap="square" rtlCol="0">
            <a:spAutoFit/>
          </a:bodyPr>
          <a:lstStyle/>
          <a:p>
            <a:pPr algn="ctr"/>
            <a:r>
              <a:rPr lang="cs-CZ" sz="1200" dirty="0" err="1"/>
              <a:t>Lung</a:t>
            </a:r>
            <a:r>
              <a:rPr lang="cs-CZ" sz="1200" dirty="0"/>
              <a:t> </a:t>
            </a:r>
            <a:r>
              <a:rPr lang="cs-CZ" sz="1200" dirty="0" err="1"/>
              <a:t>damage</a:t>
            </a:r>
            <a:endParaRPr lang="cs-CZ" sz="1200" dirty="0"/>
          </a:p>
        </p:txBody>
      </p:sp>
      <p:sp>
        <p:nvSpPr>
          <p:cNvPr id="13" name="TextovéPole 12">
            <a:extLst>
              <a:ext uri="{FF2B5EF4-FFF2-40B4-BE49-F238E27FC236}">
                <a16:creationId xmlns:a16="http://schemas.microsoft.com/office/drawing/2014/main" id="{6A43882B-1C4F-4639-AC5E-B350D0E68D33}"/>
              </a:ext>
            </a:extLst>
          </p:cNvPr>
          <p:cNvSpPr txBox="1"/>
          <p:nvPr/>
        </p:nvSpPr>
        <p:spPr>
          <a:xfrm>
            <a:off x="7395646" y="319308"/>
            <a:ext cx="1321025" cy="646331"/>
          </a:xfrm>
          <a:prstGeom prst="rect">
            <a:avLst/>
          </a:prstGeom>
          <a:solidFill>
            <a:srgbClr val="CCE2F8"/>
          </a:solidFill>
        </p:spPr>
        <p:txBody>
          <a:bodyPr wrap="square" rtlCol="0">
            <a:spAutoFit/>
          </a:bodyPr>
          <a:lstStyle/>
          <a:p>
            <a:pPr algn="ctr"/>
            <a:r>
              <a:rPr lang="en-US" sz="1200" dirty="0"/>
              <a:t>Lung damage e.g. through infection</a:t>
            </a:r>
            <a:r>
              <a:rPr lang="cs-CZ" sz="1200" dirty="0"/>
              <a:t>, S</a:t>
            </a:r>
            <a:r>
              <a:rPr lang="en-US" sz="1200" dirty="0" err="1"/>
              <a:t>epsis</a:t>
            </a:r>
            <a:endParaRPr lang="en-US" sz="1200" dirty="0"/>
          </a:p>
        </p:txBody>
      </p:sp>
      <p:sp>
        <p:nvSpPr>
          <p:cNvPr id="14" name="TextovéPole 13">
            <a:extLst>
              <a:ext uri="{FF2B5EF4-FFF2-40B4-BE49-F238E27FC236}">
                <a16:creationId xmlns:a16="http://schemas.microsoft.com/office/drawing/2014/main" id="{6B535E80-6B9C-48D4-A249-D6D18B83A8FD}"/>
              </a:ext>
            </a:extLst>
          </p:cNvPr>
          <p:cNvSpPr txBox="1"/>
          <p:nvPr/>
        </p:nvSpPr>
        <p:spPr>
          <a:xfrm>
            <a:off x="7431185" y="1366048"/>
            <a:ext cx="1194248" cy="461665"/>
          </a:xfrm>
          <a:prstGeom prst="rect">
            <a:avLst/>
          </a:prstGeom>
          <a:solidFill>
            <a:srgbClr val="F9DFCB"/>
          </a:solidFill>
        </p:spPr>
        <p:txBody>
          <a:bodyPr wrap="square" rtlCol="0">
            <a:spAutoFit/>
          </a:bodyPr>
          <a:lstStyle/>
          <a:p>
            <a:pPr algn="ctr"/>
            <a:r>
              <a:rPr lang="cs-CZ" sz="1200" dirty="0"/>
              <a:t>Angiotenzin I</a:t>
            </a:r>
          </a:p>
          <a:p>
            <a:pPr algn="ctr"/>
            <a:r>
              <a:rPr lang="cs-CZ" sz="1200" dirty="0"/>
              <a:t>(</a:t>
            </a:r>
            <a:r>
              <a:rPr lang="cs-CZ" sz="1200" dirty="0" err="1"/>
              <a:t>Ang</a:t>
            </a:r>
            <a:r>
              <a:rPr lang="cs-CZ" sz="1200" dirty="0"/>
              <a:t> 1-10)</a:t>
            </a:r>
          </a:p>
        </p:txBody>
      </p:sp>
      <p:sp>
        <p:nvSpPr>
          <p:cNvPr id="15" name="TextovéPole 14">
            <a:extLst>
              <a:ext uri="{FF2B5EF4-FFF2-40B4-BE49-F238E27FC236}">
                <a16:creationId xmlns:a16="http://schemas.microsoft.com/office/drawing/2014/main" id="{C9C22F2D-EA6B-47D5-AFE3-AFAB2F365664}"/>
              </a:ext>
            </a:extLst>
          </p:cNvPr>
          <p:cNvSpPr txBox="1"/>
          <p:nvPr/>
        </p:nvSpPr>
        <p:spPr>
          <a:xfrm>
            <a:off x="7423093" y="2459502"/>
            <a:ext cx="1194248" cy="461665"/>
          </a:xfrm>
          <a:prstGeom prst="rect">
            <a:avLst/>
          </a:prstGeom>
          <a:solidFill>
            <a:srgbClr val="F9DFCB"/>
          </a:solidFill>
        </p:spPr>
        <p:txBody>
          <a:bodyPr wrap="square" rtlCol="0">
            <a:spAutoFit/>
          </a:bodyPr>
          <a:lstStyle/>
          <a:p>
            <a:pPr algn="ctr"/>
            <a:r>
              <a:rPr lang="cs-CZ" sz="1200" dirty="0"/>
              <a:t>Angiotenzin II</a:t>
            </a:r>
          </a:p>
          <a:p>
            <a:pPr algn="ctr"/>
            <a:r>
              <a:rPr lang="cs-CZ" sz="1200" dirty="0"/>
              <a:t>(</a:t>
            </a:r>
            <a:r>
              <a:rPr lang="cs-CZ" sz="1200" dirty="0" err="1"/>
              <a:t>Ang</a:t>
            </a:r>
            <a:r>
              <a:rPr lang="cs-CZ" sz="1200" dirty="0"/>
              <a:t> 1-8)</a:t>
            </a:r>
          </a:p>
        </p:txBody>
      </p:sp>
      <p:sp>
        <p:nvSpPr>
          <p:cNvPr id="16" name="TextovéPole 15">
            <a:extLst>
              <a:ext uri="{FF2B5EF4-FFF2-40B4-BE49-F238E27FC236}">
                <a16:creationId xmlns:a16="http://schemas.microsoft.com/office/drawing/2014/main" id="{497A897D-5BE8-444D-B5EE-B226FBBFA950}"/>
              </a:ext>
            </a:extLst>
          </p:cNvPr>
          <p:cNvSpPr txBox="1"/>
          <p:nvPr/>
        </p:nvSpPr>
        <p:spPr>
          <a:xfrm>
            <a:off x="7423093" y="1395482"/>
            <a:ext cx="1194248" cy="461665"/>
          </a:xfrm>
          <a:prstGeom prst="rect">
            <a:avLst/>
          </a:prstGeom>
          <a:solidFill>
            <a:srgbClr val="F9DFCB"/>
          </a:solidFill>
        </p:spPr>
        <p:txBody>
          <a:bodyPr wrap="square" rtlCol="0">
            <a:spAutoFit/>
          </a:bodyPr>
          <a:lstStyle/>
          <a:p>
            <a:pPr algn="ctr"/>
            <a:r>
              <a:rPr lang="cs-CZ" sz="1200" dirty="0"/>
              <a:t>Angiotensin I</a:t>
            </a:r>
          </a:p>
          <a:p>
            <a:pPr algn="ctr"/>
            <a:r>
              <a:rPr lang="cs-CZ" sz="1200" dirty="0"/>
              <a:t>(</a:t>
            </a:r>
            <a:r>
              <a:rPr lang="cs-CZ" sz="1200" dirty="0" err="1"/>
              <a:t>Ang</a:t>
            </a:r>
            <a:r>
              <a:rPr lang="cs-CZ" sz="1200" dirty="0"/>
              <a:t> 1-10)</a:t>
            </a:r>
          </a:p>
        </p:txBody>
      </p:sp>
      <p:sp>
        <p:nvSpPr>
          <p:cNvPr id="17" name="TextovéPole 16">
            <a:extLst>
              <a:ext uri="{FF2B5EF4-FFF2-40B4-BE49-F238E27FC236}">
                <a16:creationId xmlns:a16="http://schemas.microsoft.com/office/drawing/2014/main" id="{29F1F3E2-71F9-402A-A47E-F480140FE4C5}"/>
              </a:ext>
            </a:extLst>
          </p:cNvPr>
          <p:cNvSpPr txBox="1"/>
          <p:nvPr/>
        </p:nvSpPr>
        <p:spPr>
          <a:xfrm>
            <a:off x="7431185" y="2480740"/>
            <a:ext cx="1194248" cy="461665"/>
          </a:xfrm>
          <a:prstGeom prst="rect">
            <a:avLst/>
          </a:prstGeom>
          <a:solidFill>
            <a:srgbClr val="F9DFCB"/>
          </a:solidFill>
        </p:spPr>
        <p:txBody>
          <a:bodyPr wrap="square" rtlCol="0">
            <a:spAutoFit/>
          </a:bodyPr>
          <a:lstStyle/>
          <a:p>
            <a:pPr algn="ctr"/>
            <a:r>
              <a:rPr lang="cs-CZ" sz="1200" dirty="0"/>
              <a:t>Angiotensin II</a:t>
            </a:r>
          </a:p>
          <a:p>
            <a:pPr algn="ctr"/>
            <a:r>
              <a:rPr lang="cs-CZ" sz="1200" dirty="0"/>
              <a:t>(</a:t>
            </a:r>
            <a:r>
              <a:rPr lang="cs-CZ" sz="1200" dirty="0" err="1"/>
              <a:t>Ang</a:t>
            </a:r>
            <a:r>
              <a:rPr lang="cs-CZ" sz="1200" dirty="0"/>
              <a:t> 1-8)</a:t>
            </a:r>
          </a:p>
        </p:txBody>
      </p:sp>
      <p:sp>
        <p:nvSpPr>
          <p:cNvPr id="18" name="TextovéPole 17">
            <a:extLst>
              <a:ext uri="{FF2B5EF4-FFF2-40B4-BE49-F238E27FC236}">
                <a16:creationId xmlns:a16="http://schemas.microsoft.com/office/drawing/2014/main" id="{DEC94380-D1BE-4C27-93A1-564753ECA36E}"/>
              </a:ext>
            </a:extLst>
          </p:cNvPr>
          <p:cNvSpPr txBox="1"/>
          <p:nvPr/>
        </p:nvSpPr>
        <p:spPr>
          <a:xfrm>
            <a:off x="5396039" y="6032145"/>
            <a:ext cx="1399922" cy="276999"/>
          </a:xfrm>
          <a:prstGeom prst="rect">
            <a:avLst/>
          </a:prstGeom>
          <a:solidFill>
            <a:srgbClr val="BEE0DF"/>
          </a:solidFill>
          <a:ln>
            <a:solidFill>
              <a:srgbClr val="BEE0DF"/>
            </a:solidFill>
          </a:ln>
        </p:spPr>
        <p:txBody>
          <a:bodyPr wrap="square" rtlCol="0">
            <a:spAutoFit/>
          </a:bodyPr>
          <a:lstStyle/>
          <a:p>
            <a:pPr algn="ctr"/>
            <a:r>
              <a:rPr lang="cs-CZ" sz="1200" dirty="0"/>
              <a:t>Ochrana plic</a:t>
            </a:r>
          </a:p>
        </p:txBody>
      </p:sp>
      <p:sp>
        <p:nvSpPr>
          <p:cNvPr id="19" name="TextovéPole 18">
            <a:extLst>
              <a:ext uri="{FF2B5EF4-FFF2-40B4-BE49-F238E27FC236}">
                <a16:creationId xmlns:a16="http://schemas.microsoft.com/office/drawing/2014/main" id="{90CE5010-7665-4EB0-A000-57450D12D50E}"/>
              </a:ext>
            </a:extLst>
          </p:cNvPr>
          <p:cNvSpPr txBox="1"/>
          <p:nvPr/>
        </p:nvSpPr>
        <p:spPr>
          <a:xfrm>
            <a:off x="5368312" y="6024219"/>
            <a:ext cx="1399922" cy="276999"/>
          </a:xfrm>
          <a:prstGeom prst="rect">
            <a:avLst/>
          </a:prstGeom>
          <a:solidFill>
            <a:srgbClr val="BEE0DF"/>
          </a:solidFill>
          <a:ln>
            <a:solidFill>
              <a:srgbClr val="BEE0DF"/>
            </a:solidFill>
          </a:ln>
        </p:spPr>
        <p:txBody>
          <a:bodyPr wrap="square" rtlCol="0">
            <a:spAutoFit/>
          </a:bodyPr>
          <a:lstStyle/>
          <a:p>
            <a:pPr algn="ctr"/>
            <a:r>
              <a:rPr lang="cs-CZ" sz="1200" dirty="0" err="1"/>
              <a:t>Lung</a:t>
            </a:r>
            <a:r>
              <a:rPr lang="cs-CZ" sz="1200" dirty="0"/>
              <a:t> </a:t>
            </a:r>
            <a:r>
              <a:rPr lang="cs-CZ" sz="1200" dirty="0" err="1"/>
              <a:t>protection</a:t>
            </a:r>
            <a:endParaRPr lang="cs-CZ" sz="1200" dirty="0"/>
          </a:p>
        </p:txBody>
      </p:sp>
      <p:sp>
        <p:nvSpPr>
          <p:cNvPr id="21" name="TextovéPole 20">
            <a:extLst>
              <a:ext uri="{FF2B5EF4-FFF2-40B4-BE49-F238E27FC236}">
                <a16:creationId xmlns:a16="http://schemas.microsoft.com/office/drawing/2014/main" id="{E4D31BB5-2219-4A0B-B2B7-8C3EC1DB2C47}"/>
              </a:ext>
            </a:extLst>
          </p:cNvPr>
          <p:cNvSpPr txBox="1"/>
          <p:nvPr/>
        </p:nvSpPr>
        <p:spPr>
          <a:xfrm>
            <a:off x="5368312" y="4579536"/>
            <a:ext cx="1399922" cy="830997"/>
          </a:xfrm>
          <a:prstGeom prst="rect">
            <a:avLst/>
          </a:prstGeom>
          <a:solidFill>
            <a:srgbClr val="CFE9E7"/>
          </a:solidFill>
        </p:spPr>
        <p:txBody>
          <a:bodyPr wrap="square" rtlCol="0">
            <a:spAutoFit/>
          </a:bodyPr>
          <a:lstStyle/>
          <a:p>
            <a:pPr algn="ctr"/>
            <a:r>
              <a:rPr lang="cs-CZ" sz="1200" dirty="0"/>
              <a:t>antioxidační, protizánětlivý, </a:t>
            </a:r>
            <a:r>
              <a:rPr lang="cs-CZ" sz="1200" dirty="0" err="1"/>
              <a:t>vazodilatační</a:t>
            </a:r>
            <a:r>
              <a:rPr lang="cs-CZ" sz="1200" dirty="0"/>
              <a:t>, </a:t>
            </a:r>
            <a:r>
              <a:rPr lang="cs-CZ" sz="1200" dirty="0" err="1"/>
              <a:t>antifibrotický</a:t>
            </a:r>
            <a:endParaRPr lang="cs-CZ" sz="1200" dirty="0"/>
          </a:p>
        </p:txBody>
      </p:sp>
      <p:sp>
        <p:nvSpPr>
          <p:cNvPr id="22" name="TextovéPole 21">
            <a:extLst>
              <a:ext uri="{FF2B5EF4-FFF2-40B4-BE49-F238E27FC236}">
                <a16:creationId xmlns:a16="http://schemas.microsoft.com/office/drawing/2014/main" id="{9F045858-B3C4-4F5A-B738-495613E95334}"/>
              </a:ext>
            </a:extLst>
          </p:cNvPr>
          <p:cNvSpPr txBox="1"/>
          <p:nvPr/>
        </p:nvSpPr>
        <p:spPr>
          <a:xfrm>
            <a:off x="5368312" y="4591494"/>
            <a:ext cx="1399922" cy="830997"/>
          </a:xfrm>
          <a:prstGeom prst="rect">
            <a:avLst/>
          </a:prstGeom>
          <a:solidFill>
            <a:srgbClr val="CFE9E7"/>
          </a:solidFill>
        </p:spPr>
        <p:txBody>
          <a:bodyPr wrap="square" rtlCol="0">
            <a:spAutoFit/>
          </a:bodyPr>
          <a:lstStyle/>
          <a:p>
            <a:pPr algn="ctr"/>
            <a:r>
              <a:rPr lang="cs-CZ" sz="1200" dirty="0"/>
              <a:t>antioxidant, </a:t>
            </a:r>
          </a:p>
          <a:p>
            <a:pPr algn="ctr"/>
            <a:r>
              <a:rPr lang="cs-CZ" sz="1200" dirty="0"/>
              <a:t>anti-</a:t>
            </a:r>
            <a:r>
              <a:rPr lang="cs-CZ" sz="1200" dirty="0" err="1"/>
              <a:t>inflammatory</a:t>
            </a:r>
            <a:r>
              <a:rPr lang="cs-CZ" sz="1200" dirty="0"/>
              <a:t>, </a:t>
            </a:r>
            <a:r>
              <a:rPr lang="cs-CZ" sz="1200" dirty="0" err="1"/>
              <a:t>vasodilation</a:t>
            </a:r>
            <a:r>
              <a:rPr lang="cs-CZ" sz="1200" dirty="0"/>
              <a:t>, </a:t>
            </a:r>
            <a:r>
              <a:rPr lang="cs-CZ" sz="1200" dirty="0" err="1"/>
              <a:t>antifibrotic</a:t>
            </a:r>
            <a:endParaRPr lang="cs-CZ" sz="1200" dirty="0"/>
          </a:p>
        </p:txBody>
      </p:sp>
      <p:sp>
        <p:nvSpPr>
          <p:cNvPr id="2" name="Obdélník 1">
            <a:extLst>
              <a:ext uri="{FF2B5EF4-FFF2-40B4-BE49-F238E27FC236}">
                <a16:creationId xmlns:a16="http://schemas.microsoft.com/office/drawing/2014/main" id="{A76AD702-8DDC-4ABD-9664-83E1253E5213}"/>
              </a:ext>
            </a:extLst>
          </p:cNvPr>
          <p:cNvSpPr/>
          <p:nvPr/>
        </p:nvSpPr>
        <p:spPr>
          <a:xfrm>
            <a:off x="1132556" y="3295859"/>
            <a:ext cx="6107281" cy="3395929"/>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bdélník 19">
            <a:extLst>
              <a:ext uri="{FF2B5EF4-FFF2-40B4-BE49-F238E27FC236}">
                <a16:creationId xmlns:a16="http://schemas.microsoft.com/office/drawing/2014/main" id="{2ABA9EE3-7682-46F8-937A-35FA6E008651}"/>
              </a:ext>
            </a:extLst>
          </p:cNvPr>
          <p:cNvSpPr/>
          <p:nvPr/>
        </p:nvSpPr>
        <p:spPr>
          <a:xfrm>
            <a:off x="1457011" y="523060"/>
            <a:ext cx="4611262" cy="3236080"/>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bdélník 22">
            <a:extLst>
              <a:ext uri="{FF2B5EF4-FFF2-40B4-BE49-F238E27FC236}">
                <a16:creationId xmlns:a16="http://schemas.microsoft.com/office/drawing/2014/main" id="{7BAE1154-969E-4852-9828-BB131F692CB7}"/>
              </a:ext>
            </a:extLst>
          </p:cNvPr>
          <p:cNvSpPr/>
          <p:nvPr/>
        </p:nvSpPr>
        <p:spPr>
          <a:xfrm>
            <a:off x="2405678" y="1163593"/>
            <a:ext cx="4989968" cy="2414484"/>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bdélník 23">
            <a:extLst>
              <a:ext uri="{FF2B5EF4-FFF2-40B4-BE49-F238E27FC236}">
                <a16:creationId xmlns:a16="http://schemas.microsoft.com/office/drawing/2014/main" id="{E78E9B91-EFA8-47F8-8E4D-E7A479DBAA47}"/>
              </a:ext>
            </a:extLst>
          </p:cNvPr>
          <p:cNvSpPr/>
          <p:nvPr/>
        </p:nvSpPr>
        <p:spPr>
          <a:xfrm>
            <a:off x="5199208" y="0"/>
            <a:ext cx="4207782" cy="1335091"/>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bdélník 24">
            <a:extLst>
              <a:ext uri="{FF2B5EF4-FFF2-40B4-BE49-F238E27FC236}">
                <a16:creationId xmlns:a16="http://schemas.microsoft.com/office/drawing/2014/main" id="{95599FC7-3573-4666-B440-4043A3D4506A}"/>
              </a:ext>
            </a:extLst>
          </p:cNvPr>
          <p:cNvSpPr/>
          <p:nvPr/>
        </p:nvSpPr>
        <p:spPr>
          <a:xfrm>
            <a:off x="528974" y="3750502"/>
            <a:ext cx="6745680" cy="2764480"/>
          </a:xfrm>
          <a:prstGeom prst="rect">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bdélník 2">
            <a:extLst>
              <a:ext uri="{FF2B5EF4-FFF2-40B4-BE49-F238E27FC236}">
                <a16:creationId xmlns:a16="http://schemas.microsoft.com/office/drawing/2014/main" id="{CA47E004-CFD3-44F3-829D-D66CEE68F60E}"/>
              </a:ext>
            </a:extLst>
          </p:cNvPr>
          <p:cNvSpPr/>
          <p:nvPr/>
        </p:nvSpPr>
        <p:spPr>
          <a:xfrm>
            <a:off x="514310" y="3569784"/>
            <a:ext cx="6906165" cy="160704"/>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106" name="Picture 2" descr="The liver is an organ with many functions | Lifespan.io">
            <a:extLst>
              <a:ext uri="{FF2B5EF4-FFF2-40B4-BE49-F238E27FC236}">
                <a16:creationId xmlns:a16="http://schemas.microsoft.com/office/drawing/2014/main" id="{AFDEFE88-A0DF-48BA-987A-7A2224408BA9}"/>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6230" y="523060"/>
            <a:ext cx="933864" cy="522964"/>
          </a:xfrm>
          <a:prstGeom prst="rect">
            <a:avLst/>
          </a:prstGeom>
          <a:noFill/>
          <a:extLst>
            <a:ext uri="{909E8E84-426E-40DD-AFC4-6F175D3DCCD1}">
              <a14:hiddenFill xmlns:a14="http://schemas.microsoft.com/office/drawing/2010/main">
                <a:solidFill>
                  <a:srgbClr val="FFFFFF"/>
                </a:solidFill>
              </a14:hiddenFill>
            </a:ext>
          </a:extLst>
        </p:spPr>
      </p:pic>
      <p:pic>
        <p:nvPicPr>
          <p:cNvPr id="47110" name="Picture 6" descr="Real Lungs: snímky, stock fotografie a vektory | Shutterstock">
            <a:extLst>
              <a:ext uri="{FF2B5EF4-FFF2-40B4-BE49-F238E27FC236}">
                <a16:creationId xmlns:a16="http://schemas.microsoft.com/office/drawing/2014/main" id="{36B8666A-2498-4443-A75C-A2CB1A492533}"/>
              </a:ext>
            </a:extLst>
          </p:cNvPr>
          <p:cNvPicPr>
            <a:picLocks noChangeAspect="1" noChangeArrowheads="1"/>
          </p:cNvPicPr>
          <p:nvPr/>
        </p:nvPicPr>
        <p:blipFill rotWithShape="1">
          <a:blip r:embed="rId5">
            <a:clrChange>
              <a:clrFrom>
                <a:srgbClr val="FFFFFD"/>
              </a:clrFrom>
              <a:clrTo>
                <a:srgbClr val="FFFFFD">
                  <a:alpha val="0"/>
                </a:srgbClr>
              </a:clrTo>
            </a:clrChange>
            <a:extLst>
              <a:ext uri="{28A0092B-C50C-407E-A947-70E740481C1C}">
                <a14:useLocalDpi xmlns:a14="http://schemas.microsoft.com/office/drawing/2010/main" val="0"/>
              </a:ext>
            </a:extLst>
          </a:blip>
          <a:srcRect l="13187" t="10363" r="12303" b="15642"/>
          <a:stretch/>
        </p:blipFill>
        <p:spPr bwMode="auto">
          <a:xfrm>
            <a:off x="3739442" y="-24283"/>
            <a:ext cx="937425" cy="1002561"/>
          </a:xfrm>
          <a:prstGeom prst="rect">
            <a:avLst/>
          </a:prstGeom>
          <a:noFill/>
          <a:extLst>
            <a:ext uri="{909E8E84-426E-40DD-AFC4-6F175D3DCCD1}">
              <a14:hiddenFill xmlns:a14="http://schemas.microsoft.com/office/drawing/2010/main">
                <a:solidFill>
                  <a:srgbClr val="FFFFFF"/>
                </a:solidFill>
              </a14:hiddenFill>
            </a:ext>
          </a:extLst>
        </p:spPr>
      </p:pic>
      <p:sp>
        <p:nvSpPr>
          <p:cNvPr id="26" name="TextovéPole 25">
            <a:extLst>
              <a:ext uri="{FF2B5EF4-FFF2-40B4-BE49-F238E27FC236}">
                <a16:creationId xmlns:a16="http://schemas.microsoft.com/office/drawing/2014/main" id="{9BC945CB-5A37-4F48-93D6-200C23368A92}"/>
              </a:ext>
            </a:extLst>
          </p:cNvPr>
          <p:cNvSpPr txBox="1"/>
          <p:nvPr/>
        </p:nvSpPr>
        <p:spPr>
          <a:xfrm>
            <a:off x="544023" y="1070097"/>
            <a:ext cx="1236492" cy="276999"/>
          </a:xfrm>
          <a:prstGeom prst="rect">
            <a:avLst/>
          </a:prstGeom>
          <a:solidFill>
            <a:srgbClr val="F9DFCB"/>
          </a:solidFill>
        </p:spPr>
        <p:txBody>
          <a:bodyPr wrap="none" rtlCol="0">
            <a:spAutoFit/>
          </a:bodyPr>
          <a:lstStyle/>
          <a:p>
            <a:r>
              <a:rPr lang="cs-CZ" sz="1200" dirty="0" err="1"/>
              <a:t>Angiotensinogen</a:t>
            </a:r>
            <a:endParaRPr lang="en-US" sz="1200" dirty="0"/>
          </a:p>
        </p:txBody>
      </p:sp>
      <p:sp>
        <p:nvSpPr>
          <p:cNvPr id="31" name="TextovéPole 30">
            <a:extLst>
              <a:ext uri="{FF2B5EF4-FFF2-40B4-BE49-F238E27FC236}">
                <a16:creationId xmlns:a16="http://schemas.microsoft.com/office/drawing/2014/main" id="{0FB08089-4E57-4962-986B-1AF75237EAE5}"/>
              </a:ext>
            </a:extLst>
          </p:cNvPr>
          <p:cNvSpPr txBox="1"/>
          <p:nvPr/>
        </p:nvSpPr>
        <p:spPr>
          <a:xfrm>
            <a:off x="40657" y="2551268"/>
            <a:ext cx="2073472" cy="461665"/>
          </a:xfrm>
          <a:prstGeom prst="rect">
            <a:avLst/>
          </a:prstGeom>
          <a:solidFill>
            <a:srgbClr val="FFFF00"/>
          </a:solidFill>
          <a:ln>
            <a:solidFill>
              <a:schemeClr val="tx1"/>
            </a:solidFill>
          </a:ln>
        </p:spPr>
        <p:txBody>
          <a:bodyPr wrap="square" rtlCol="0">
            <a:spAutoFit/>
          </a:bodyPr>
          <a:lstStyle/>
          <a:p>
            <a:pPr algn="ctr"/>
            <a:r>
              <a:rPr lang="cs-CZ" sz="1200" dirty="0" err="1"/>
              <a:t>Decrease</a:t>
            </a:r>
            <a:r>
              <a:rPr lang="cs-CZ" sz="1200" dirty="0"/>
              <a:t> in </a:t>
            </a:r>
            <a:r>
              <a:rPr lang="cs-CZ" sz="1200" dirty="0" err="1"/>
              <a:t>renal</a:t>
            </a:r>
            <a:r>
              <a:rPr lang="cs-CZ" sz="1200" dirty="0"/>
              <a:t> </a:t>
            </a:r>
            <a:r>
              <a:rPr lang="cs-CZ" sz="1200" dirty="0" err="1"/>
              <a:t>perfusion</a:t>
            </a:r>
            <a:r>
              <a:rPr lang="cs-CZ" sz="1200" dirty="0"/>
              <a:t> (</a:t>
            </a:r>
            <a:r>
              <a:rPr lang="cs-CZ" sz="1200" dirty="0" err="1"/>
              <a:t>juxtaglomerular</a:t>
            </a:r>
            <a:r>
              <a:rPr lang="cs-CZ" sz="1200" dirty="0"/>
              <a:t> </a:t>
            </a:r>
            <a:r>
              <a:rPr lang="cs-CZ" sz="1200" dirty="0" err="1"/>
              <a:t>apparatus</a:t>
            </a:r>
            <a:r>
              <a:rPr lang="cs-CZ" sz="1200" dirty="0"/>
              <a:t>)</a:t>
            </a:r>
            <a:endParaRPr lang="en-US" sz="1200" dirty="0"/>
          </a:p>
        </p:txBody>
      </p:sp>
      <p:sp>
        <p:nvSpPr>
          <p:cNvPr id="33" name="TextovéPole 32">
            <a:extLst>
              <a:ext uri="{FF2B5EF4-FFF2-40B4-BE49-F238E27FC236}">
                <a16:creationId xmlns:a16="http://schemas.microsoft.com/office/drawing/2014/main" id="{EF14F205-21AB-46AA-A95D-FED25C1BCD4C}"/>
              </a:ext>
            </a:extLst>
          </p:cNvPr>
          <p:cNvSpPr txBox="1"/>
          <p:nvPr/>
        </p:nvSpPr>
        <p:spPr>
          <a:xfrm>
            <a:off x="2153443" y="1244970"/>
            <a:ext cx="537840" cy="276999"/>
          </a:xfrm>
          <a:prstGeom prst="rect">
            <a:avLst/>
          </a:prstGeom>
          <a:solidFill>
            <a:srgbClr val="F9DFCB"/>
          </a:solidFill>
        </p:spPr>
        <p:txBody>
          <a:bodyPr wrap="square" rtlCol="0">
            <a:spAutoFit/>
          </a:bodyPr>
          <a:lstStyle/>
          <a:p>
            <a:r>
              <a:rPr lang="cs-CZ" sz="1200" dirty="0"/>
              <a:t>Renin</a:t>
            </a:r>
            <a:endParaRPr lang="en-US" sz="1200" dirty="0"/>
          </a:p>
        </p:txBody>
      </p:sp>
      <p:sp>
        <p:nvSpPr>
          <p:cNvPr id="34" name="TextovéPole 33">
            <a:extLst>
              <a:ext uri="{FF2B5EF4-FFF2-40B4-BE49-F238E27FC236}">
                <a16:creationId xmlns:a16="http://schemas.microsoft.com/office/drawing/2014/main" id="{6AA5FF4E-223C-4691-B8D0-6AFC61C295B3}"/>
              </a:ext>
            </a:extLst>
          </p:cNvPr>
          <p:cNvSpPr txBox="1"/>
          <p:nvPr/>
        </p:nvSpPr>
        <p:spPr>
          <a:xfrm>
            <a:off x="3672210" y="1007175"/>
            <a:ext cx="1000530" cy="461665"/>
          </a:xfrm>
          <a:prstGeom prst="rect">
            <a:avLst/>
          </a:prstGeom>
          <a:solidFill>
            <a:srgbClr val="F9DFCB"/>
          </a:solidFill>
          <a:ln>
            <a:solidFill>
              <a:schemeClr val="tx1"/>
            </a:solidFill>
          </a:ln>
        </p:spPr>
        <p:txBody>
          <a:bodyPr wrap="none" rtlCol="0">
            <a:spAutoFit/>
          </a:bodyPr>
          <a:lstStyle/>
          <a:p>
            <a:r>
              <a:rPr lang="cs-CZ" sz="1200" dirty="0"/>
              <a:t>Angiotensin I</a:t>
            </a:r>
          </a:p>
          <a:p>
            <a:pPr algn="ctr"/>
            <a:r>
              <a:rPr lang="cs-CZ" sz="1200" dirty="0"/>
              <a:t>(</a:t>
            </a:r>
            <a:r>
              <a:rPr lang="cs-CZ" sz="1200" dirty="0" err="1"/>
              <a:t>Ang</a:t>
            </a:r>
            <a:r>
              <a:rPr lang="cs-CZ" sz="1200" dirty="0"/>
              <a:t> 1-10)</a:t>
            </a:r>
            <a:endParaRPr lang="en-US" sz="1200" dirty="0"/>
          </a:p>
        </p:txBody>
      </p:sp>
      <p:sp>
        <p:nvSpPr>
          <p:cNvPr id="28" name="Ovál 27">
            <a:extLst>
              <a:ext uri="{FF2B5EF4-FFF2-40B4-BE49-F238E27FC236}">
                <a16:creationId xmlns:a16="http://schemas.microsoft.com/office/drawing/2014/main" id="{A96DA49B-E676-4FBD-B43F-BD30443B59FE}"/>
              </a:ext>
            </a:extLst>
          </p:cNvPr>
          <p:cNvSpPr/>
          <p:nvPr/>
        </p:nvSpPr>
        <p:spPr>
          <a:xfrm>
            <a:off x="4199922" y="1722778"/>
            <a:ext cx="666232" cy="384642"/>
          </a:xfrm>
          <a:prstGeom prst="ellipse">
            <a:avLst/>
          </a:prstGeom>
          <a:solidFill>
            <a:srgbClr val="CC5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a:t>ACE</a:t>
            </a:r>
            <a:endParaRPr lang="en-US" sz="1400" dirty="0"/>
          </a:p>
        </p:txBody>
      </p:sp>
      <p:sp>
        <p:nvSpPr>
          <p:cNvPr id="30" name="Obdélník 29">
            <a:extLst>
              <a:ext uri="{FF2B5EF4-FFF2-40B4-BE49-F238E27FC236}">
                <a16:creationId xmlns:a16="http://schemas.microsoft.com/office/drawing/2014/main" id="{62644E78-578E-4944-90A3-8B7EBCF59469}"/>
              </a:ext>
            </a:extLst>
          </p:cNvPr>
          <p:cNvSpPr/>
          <p:nvPr/>
        </p:nvSpPr>
        <p:spPr>
          <a:xfrm>
            <a:off x="7249885" y="5617029"/>
            <a:ext cx="1567544" cy="808477"/>
          </a:xfrm>
          <a:prstGeom prst="rect">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Skupina 36">
            <a:extLst>
              <a:ext uri="{FF2B5EF4-FFF2-40B4-BE49-F238E27FC236}">
                <a16:creationId xmlns:a16="http://schemas.microsoft.com/office/drawing/2014/main" id="{5C79A605-29B2-4AB4-AB5A-5C00F24F5C73}"/>
              </a:ext>
            </a:extLst>
          </p:cNvPr>
          <p:cNvGrpSpPr/>
          <p:nvPr/>
        </p:nvGrpSpPr>
        <p:grpSpPr>
          <a:xfrm>
            <a:off x="1862317" y="3327759"/>
            <a:ext cx="613342" cy="636500"/>
            <a:chOff x="3903513" y="3267825"/>
            <a:chExt cx="613342" cy="636500"/>
          </a:xfrm>
        </p:grpSpPr>
        <p:sp>
          <p:nvSpPr>
            <p:cNvPr id="29" name="Obdélník 28">
              <a:extLst>
                <a:ext uri="{FF2B5EF4-FFF2-40B4-BE49-F238E27FC236}">
                  <a16:creationId xmlns:a16="http://schemas.microsoft.com/office/drawing/2014/main" id="{EEB0F92C-54E4-4CAC-B4A9-B3871B2F8ECA}"/>
                </a:ext>
              </a:extLst>
            </p:cNvPr>
            <p:cNvSpPr/>
            <p:nvPr/>
          </p:nvSpPr>
          <p:spPr>
            <a:xfrm>
              <a:off x="3928634" y="3406872"/>
              <a:ext cx="588221" cy="486965"/>
            </a:xfrm>
            <a:prstGeom prst="rect">
              <a:avLst/>
            </a:prstGeom>
            <a:solidFill>
              <a:srgbClr val="D56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ál 31">
              <a:extLst>
                <a:ext uri="{FF2B5EF4-FFF2-40B4-BE49-F238E27FC236}">
                  <a16:creationId xmlns:a16="http://schemas.microsoft.com/office/drawing/2014/main" id="{AA2BF5F9-A9CA-4DB2-AFA6-94EFACA2EA97}"/>
                </a:ext>
              </a:extLst>
            </p:cNvPr>
            <p:cNvSpPr/>
            <p:nvPr/>
          </p:nvSpPr>
          <p:spPr>
            <a:xfrm>
              <a:off x="4029389" y="3267825"/>
              <a:ext cx="376813" cy="364384"/>
            </a:xfrm>
            <a:prstGeom prst="ellipse">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ovéPole 34">
              <a:extLst>
                <a:ext uri="{FF2B5EF4-FFF2-40B4-BE49-F238E27FC236}">
                  <a16:creationId xmlns:a16="http://schemas.microsoft.com/office/drawing/2014/main" id="{F1EAA12C-52C2-4A41-84EE-5F645C7BD2ED}"/>
                </a:ext>
              </a:extLst>
            </p:cNvPr>
            <p:cNvSpPr txBox="1"/>
            <p:nvPr/>
          </p:nvSpPr>
          <p:spPr>
            <a:xfrm>
              <a:off x="3903513" y="3565771"/>
              <a:ext cx="567784" cy="338554"/>
            </a:xfrm>
            <a:prstGeom prst="rect">
              <a:avLst/>
            </a:prstGeom>
            <a:noFill/>
          </p:spPr>
          <p:txBody>
            <a:bodyPr wrap="none" rtlCol="0">
              <a:spAutoFit/>
            </a:bodyPr>
            <a:lstStyle/>
            <a:p>
              <a:r>
                <a:rPr lang="cs-CZ" sz="1600" dirty="0">
                  <a:solidFill>
                    <a:schemeClr val="bg1"/>
                  </a:solidFill>
                </a:rPr>
                <a:t>AT</a:t>
              </a:r>
              <a:r>
                <a:rPr lang="cs-CZ" sz="1600" baseline="-25000" dirty="0">
                  <a:solidFill>
                    <a:schemeClr val="bg1"/>
                  </a:solidFill>
                </a:rPr>
                <a:t>1</a:t>
              </a:r>
              <a:r>
                <a:rPr lang="cs-CZ" sz="1600" dirty="0">
                  <a:solidFill>
                    <a:schemeClr val="bg1"/>
                  </a:solidFill>
                </a:rPr>
                <a:t>R</a:t>
              </a:r>
              <a:endParaRPr lang="en-US" sz="1600" dirty="0">
                <a:solidFill>
                  <a:schemeClr val="bg1"/>
                </a:solidFill>
              </a:endParaRPr>
            </a:p>
          </p:txBody>
        </p:sp>
      </p:grpSp>
      <p:sp>
        <p:nvSpPr>
          <p:cNvPr id="45" name="TextovéPole 44">
            <a:extLst>
              <a:ext uri="{FF2B5EF4-FFF2-40B4-BE49-F238E27FC236}">
                <a16:creationId xmlns:a16="http://schemas.microsoft.com/office/drawing/2014/main" id="{3F2CA0C7-4FE4-48CC-A1DD-85599BD119EF}"/>
              </a:ext>
            </a:extLst>
          </p:cNvPr>
          <p:cNvSpPr txBox="1"/>
          <p:nvPr/>
        </p:nvSpPr>
        <p:spPr>
          <a:xfrm>
            <a:off x="5635409" y="3900855"/>
            <a:ext cx="1397416" cy="461665"/>
          </a:xfrm>
          <a:prstGeom prst="rect">
            <a:avLst/>
          </a:prstGeom>
          <a:solidFill>
            <a:srgbClr val="F9DFCB"/>
          </a:solidFill>
          <a:ln w="19050">
            <a:solidFill>
              <a:srgbClr val="ECA981"/>
            </a:solidFill>
          </a:ln>
        </p:spPr>
        <p:txBody>
          <a:bodyPr wrap="square" rtlCol="0">
            <a:spAutoFit/>
          </a:bodyPr>
          <a:lstStyle/>
          <a:p>
            <a:pPr algn="ctr"/>
            <a:r>
              <a:rPr lang="en-US" sz="1200" dirty="0"/>
              <a:t>Neurohypophysis: </a:t>
            </a:r>
            <a:endParaRPr lang="cs-CZ" sz="1200" dirty="0"/>
          </a:p>
          <a:p>
            <a:pPr algn="ctr"/>
            <a:r>
              <a:rPr lang="en-US" sz="1200" dirty="0"/>
              <a:t>ADH secretion</a:t>
            </a:r>
            <a:endParaRPr lang="en-US" sz="1200" baseline="30000" dirty="0"/>
          </a:p>
        </p:txBody>
      </p:sp>
      <p:grpSp>
        <p:nvGrpSpPr>
          <p:cNvPr id="51" name="Skupina 50">
            <a:extLst>
              <a:ext uri="{FF2B5EF4-FFF2-40B4-BE49-F238E27FC236}">
                <a16:creationId xmlns:a16="http://schemas.microsoft.com/office/drawing/2014/main" id="{EB518412-EA16-46BF-88E2-EA49602ACB9C}"/>
              </a:ext>
            </a:extLst>
          </p:cNvPr>
          <p:cNvGrpSpPr/>
          <p:nvPr/>
        </p:nvGrpSpPr>
        <p:grpSpPr>
          <a:xfrm>
            <a:off x="4603043" y="3309223"/>
            <a:ext cx="613342" cy="636500"/>
            <a:chOff x="3903513" y="3267825"/>
            <a:chExt cx="613342" cy="636500"/>
          </a:xfrm>
        </p:grpSpPr>
        <p:sp>
          <p:nvSpPr>
            <p:cNvPr id="52" name="Obdélník 51">
              <a:extLst>
                <a:ext uri="{FF2B5EF4-FFF2-40B4-BE49-F238E27FC236}">
                  <a16:creationId xmlns:a16="http://schemas.microsoft.com/office/drawing/2014/main" id="{7DC0B89E-B88F-4574-A94A-525211CE3F06}"/>
                </a:ext>
              </a:extLst>
            </p:cNvPr>
            <p:cNvSpPr/>
            <p:nvPr/>
          </p:nvSpPr>
          <p:spPr>
            <a:xfrm>
              <a:off x="3928634" y="3406872"/>
              <a:ext cx="588221" cy="486965"/>
            </a:xfrm>
            <a:prstGeom prst="rect">
              <a:avLst/>
            </a:prstGeom>
            <a:solidFill>
              <a:srgbClr val="D56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ál 52">
              <a:extLst>
                <a:ext uri="{FF2B5EF4-FFF2-40B4-BE49-F238E27FC236}">
                  <a16:creationId xmlns:a16="http://schemas.microsoft.com/office/drawing/2014/main" id="{D5060B9D-E863-4323-BADF-743323A931B4}"/>
                </a:ext>
              </a:extLst>
            </p:cNvPr>
            <p:cNvSpPr/>
            <p:nvPr/>
          </p:nvSpPr>
          <p:spPr>
            <a:xfrm>
              <a:off x="4029389" y="3267825"/>
              <a:ext cx="376813" cy="364384"/>
            </a:xfrm>
            <a:prstGeom prst="ellipse">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ovéPole 53">
              <a:extLst>
                <a:ext uri="{FF2B5EF4-FFF2-40B4-BE49-F238E27FC236}">
                  <a16:creationId xmlns:a16="http://schemas.microsoft.com/office/drawing/2014/main" id="{209C1FC3-4BCD-4D44-889B-70153D6C718D}"/>
                </a:ext>
              </a:extLst>
            </p:cNvPr>
            <p:cNvSpPr txBox="1"/>
            <p:nvPr/>
          </p:nvSpPr>
          <p:spPr>
            <a:xfrm>
              <a:off x="3903513" y="3565771"/>
              <a:ext cx="567784" cy="338554"/>
            </a:xfrm>
            <a:prstGeom prst="rect">
              <a:avLst/>
            </a:prstGeom>
            <a:noFill/>
          </p:spPr>
          <p:txBody>
            <a:bodyPr wrap="none" rtlCol="0">
              <a:spAutoFit/>
            </a:bodyPr>
            <a:lstStyle/>
            <a:p>
              <a:r>
                <a:rPr lang="cs-CZ" sz="1600" dirty="0">
                  <a:solidFill>
                    <a:schemeClr val="bg1"/>
                  </a:solidFill>
                </a:rPr>
                <a:t>AT</a:t>
              </a:r>
              <a:r>
                <a:rPr lang="cs-CZ" sz="1600" baseline="-25000" dirty="0">
                  <a:solidFill>
                    <a:schemeClr val="bg1"/>
                  </a:solidFill>
                </a:rPr>
                <a:t>1</a:t>
              </a:r>
              <a:r>
                <a:rPr lang="cs-CZ" sz="1600" dirty="0">
                  <a:solidFill>
                    <a:schemeClr val="bg1"/>
                  </a:solidFill>
                </a:rPr>
                <a:t>R</a:t>
              </a:r>
              <a:endParaRPr lang="en-US" sz="1600" dirty="0">
                <a:solidFill>
                  <a:schemeClr val="bg1"/>
                </a:solidFill>
              </a:endParaRPr>
            </a:p>
          </p:txBody>
        </p:sp>
      </p:grpSp>
      <p:grpSp>
        <p:nvGrpSpPr>
          <p:cNvPr id="55" name="Skupina 54">
            <a:extLst>
              <a:ext uri="{FF2B5EF4-FFF2-40B4-BE49-F238E27FC236}">
                <a16:creationId xmlns:a16="http://schemas.microsoft.com/office/drawing/2014/main" id="{6C6846D8-1B3B-4383-A3BD-638FF44DBC9E}"/>
              </a:ext>
            </a:extLst>
          </p:cNvPr>
          <p:cNvGrpSpPr/>
          <p:nvPr/>
        </p:nvGrpSpPr>
        <p:grpSpPr>
          <a:xfrm>
            <a:off x="3171658" y="3341201"/>
            <a:ext cx="613342" cy="636500"/>
            <a:chOff x="3903513" y="3267825"/>
            <a:chExt cx="613342" cy="636500"/>
          </a:xfrm>
        </p:grpSpPr>
        <p:sp>
          <p:nvSpPr>
            <p:cNvPr id="56" name="Obdélník 55">
              <a:extLst>
                <a:ext uri="{FF2B5EF4-FFF2-40B4-BE49-F238E27FC236}">
                  <a16:creationId xmlns:a16="http://schemas.microsoft.com/office/drawing/2014/main" id="{51667F91-9F14-4D48-A780-76F18F78E58C}"/>
                </a:ext>
              </a:extLst>
            </p:cNvPr>
            <p:cNvSpPr/>
            <p:nvPr/>
          </p:nvSpPr>
          <p:spPr>
            <a:xfrm>
              <a:off x="3928634" y="3406872"/>
              <a:ext cx="588221" cy="486965"/>
            </a:xfrm>
            <a:prstGeom prst="rect">
              <a:avLst/>
            </a:prstGeom>
            <a:solidFill>
              <a:srgbClr val="D56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ál 56">
              <a:extLst>
                <a:ext uri="{FF2B5EF4-FFF2-40B4-BE49-F238E27FC236}">
                  <a16:creationId xmlns:a16="http://schemas.microsoft.com/office/drawing/2014/main" id="{CB9CAA20-8B29-4CCF-B145-6DC2E79B3FF1}"/>
                </a:ext>
              </a:extLst>
            </p:cNvPr>
            <p:cNvSpPr/>
            <p:nvPr/>
          </p:nvSpPr>
          <p:spPr>
            <a:xfrm>
              <a:off x="4029389" y="3267825"/>
              <a:ext cx="376813" cy="364384"/>
            </a:xfrm>
            <a:prstGeom prst="ellipse">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ovéPole 57">
              <a:extLst>
                <a:ext uri="{FF2B5EF4-FFF2-40B4-BE49-F238E27FC236}">
                  <a16:creationId xmlns:a16="http://schemas.microsoft.com/office/drawing/2014/main" id="{09D1FF31-E213-481A-B112-748EEF3EF80F}"/>
                </a:ext>
              </a:extLst>
            </p:cNvPr>
            <p:cNvSpPr txBox="1"/>
            <p:nvPr/>
          </p:nvSpPr>
          <p:spPr>
            <a:xfrm>
              <a:off x="3903513" y="3565771"/>
              <a:ext cx="567784" cy="338554"/>
            </a:xfrm>
            <a:prstGeom prst="rect">
              <a:avLst/>
            </a:prstGeom>
            <a:noFill/>
          </p:spPr>
          <p:txBody>
            <a:bodyPr wrap="none" rtlCol="0">
              <a:spAutoFit/>
            </a:bodyPr>
            <a:lstStyle/>
            <a:p>
              <a:r>
                <a:rPr lang="cs-CZ" sz="1600" dirty="0">
                  <a:solidFill>
                    <a:schemeClr val="bg1"/>
                  </a:solidFill>
                </a:rPr>
                <a:t>AT</a:t>
              </a:r>
              <a:r>
                <a:rPr lang="cs-CZ" sz="1600" baseline="-25000" dirty="0">
                  <a:solidFill>
                    <a:schemeClr val="bg1"/>
                  </a:solidFill>
                </a:rPr>
                <a:t>1</a:t>
              </a:r>
              <a:r>
                <a:rPr lang="cs-CZ" sz="1600" dirty="0">
                  <a:solidFill>
                    <a:schemeClr val="bg1"/>
                  </a:solidFill>
                </a:rPr>
                <a:t>R</a:t>
              </a:r>
              <a:endParaRPr lang="en-US" sz="1600" dirty="0">
                <a:solidFill>
                  <a:schemeClr val="bg1"/>
                </a:solidFill>
              </a:endParaRPr>
            </a:p>
          </p:txBody>
        </p:sp>
      </p:grpSp>
      <p:grpSp>
        <p:nvGrpSpPr>
          <p:cNvPr id="59" name="Skupina 58">
            <a:extLst>
              <a:ext uri="{FF2B5EF4-FFF2-40B4-BE49-F238E27FC236}">
                <a16:creationId xmlns:a16="http://schemas.microsoft.com/office/drawing/2014/main" id="{9194E4AF-E064-4996-9104-1E6DA9184146}"/>
              </a:ext>
            </a:extLst>
          </p:cNvPr>
          <p:cNvGrpSpPr/>
          <p:nvPr/>
        </p:nvGrpSpPr>
        <p:grpSpPr>
          <a:xfrm>
            <a:off x="6001679" y="3288919"/>
            <a:ext cx="613342" cy="636500"/>
            <a:chOff x="3903513" y="3267825"/>
            <a:chExt cx="613342" cy="636500"/>
          </a:xfrm>
        </p:grpSpPr>
        <p:sp>
          <p:nvSpPr>
            <p:cNvPr id="60" name="Obdélník 59">
              <a:extLst>
                <a:ext uri="{FF2B5EF4-FFF2-40B4-BE49-F238E27FC236}">
                  <a16:creationId xmlns:a16="http://schemas.microsoft.com/office/drawing/2014/main" id="{2E237504-31A2-4504-B1A4-A2267526DB87}"/>
                </a:ext>
              </a:extLst>
            </p:cNvPr>
            <p:cNvSpPr/>
            <p:nvPr/>
          </p:nvSpPr>
          <p:spPr>
            <a:xfrm>
              <a:off x="3928634" y="3406872"/>
              <a:ext cx="588221" cy="486965"/>
            </a:xfrm>
            <a:prstGeom prst="rect">
              <a:avLst/>
            </a:prstGeom>
            <a:solidFill>
              <a:srgbClr val="D56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ál 60">
              <a:extLst>
                <a:ext uri="{FF2B5EF4-FFF2-40B4-BE49-F238E27FC236}">
                  <a16:creationId xmlns:a16="http://schemas.microsoft.com/office/drawing/2014/main" id="{875A193C-D385-470E-8ED7-DF9DAFD272D0}"/>
                </a:ext>
              </a:extLst>
            </p:cNvPr>
            <p:cNvSpPr/>
            <p:nvPr/>
          </p:nvSpPr>
          <p:spPr>
            <a:xfrm>
              <a:off x="4029389" y="3267825"/>
              <a:ext cx="376813" cy="364384"/>
            </a:xfrm>
            <a:prstGeom prst="ellipse">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ovéPole 61">
              <a:extLst>
                <a:ext uri="{FF2B5EF4-FFF2-40B4-BE49-F238E27FC236}">
                  <a16:creationId xmlns:a16="http://schemas.microsoft.com/office/drawing/2014/main" id="{BEE205E2-AD14-4068-AC36-721FB54F1DC9}"/>
                </a:ext>
              </a:extLst>
            </p:cNvPr>
            <p:cNvSpPr txBox="1"/>
            <p:nvPr/>
          </p:nvSpPr>
          <p:spPr>
            <a:xfrm>
              <a:off x="3903513" y="3565771"/>
              <a:ext cx="567784" cy="338554"/>
            </a:xfrm>
            <a:prstGeom prst="rect">
              <a:avLst/>
            </a:prstGeom>
            <a:noFill/>
          </p:spPr>
          <p:txBody>
            <a:bodyPr wrap="none" rtlCol="0">
              <a:spAutoFit/>
            </a:bodyPr>
            <a:lstStyle/>
            <a:p>
              <a:r>
                <a:rPr lang="cs-CZ" sz="1600" dirty="0">
                  <a:solidFill>
                    <a:schemeClr val="bg1"/>
                  </a:solidFill>
                </a:rPr>
                <a:t>AT</a:t>
              </a:r>
              <a:r>
                <a:rPr lang="cs-CZ" sz="1600" baseline="-25000" dirty="0">
                  <a:solidFill>
                    <a:schemeClr val="bg1"/>
                  </a:solidFill>
                </a:rPr>
                <a:t>1</a:t>
              </a:r>
              <a:r>
                <a:rPr lang="cs-CZ" sz="1600" dirty="0">
                  <a:solidFill>
                    <a:schemeClr val="bg1"/>
                  </a:solidFill>
                </a:rPr>
                <a:t>R</a:t>
              </a:r>
              <a:endParaRPr lang="en-US" sz="1600" dirty="0">
                <a:solidFill>
                  <a:schemeClr val="bg1"/>
                </a:solidFill>
              </a:endParaRPr>
            </a:p>
          </p:txBody>
        </p:sp>
      </p:grpSp>
      <p:grpSp>
        <p:nvGrpSpPr>
          <p:cNvPr id="63" name="Skupina 62">
            <a:extLst>
              <a:ext uri="{FF2B5EF4-FFF2-40B4-BE49-F238E27FC236}">
                <a16:creationId xmlns:a16="http://schemas.microsoft.com/office/drawing/2014/main" id="{4367A344-555D-4894-99D3-ADE04AFF3516}"/>
              </a:ext>
            </a:extLst>
          </p:cNvPr>
          <p:cNvGrpSpPr/>
          <p:nvPr/>
        </p:nvGrpSpPr>
        <p:grpSpPr>
          <a:xfrm>
            <a:off x="761517" y="3320897"/>
            <a:ext cx="613342" cy="636500"/>
            <a:chOff x="3903513" y="3267825"/>
            <a:chExt cx="613342" cy="636500"/>
          </a:xfrm>
        </p:grpSpPr>
        <p:sp>
          <p:nvSpPr>
            <p:cNvPr id="64" name="Obdélník 63">
              <a:extLst>
                <a:ext uri="{FF2B5EF4-FFF2-40B4-BE49-F238E27FC236}">
                  <a16:creationId xmlns:a16="http://schemas.microsoft.com/office/drawing/2014/main" id="{BA043DCD-BEC7-49B7-889A-BFE889AC6F79}"/>
                </a:ext>
              </a:extLst>
            </p:cNvPr>
            <p:cNvSpPr/>
            <p:nvPr/>
          </p:nvSpPr>
          <p:spPr>
            <a:xfrm>
              <a:off x="3928634" y="3406872"/>
              <a:ext cx="588221" cy="486965"/>
            </a:xfrm>
            <a:prstGeom prst="rect">
              <a:avLst/>
            </a:prstGeom>
            <a:solidFill>
              <a:srgbClr val="D56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ál 64">
              <a:extLst>
                <a:ext uri="{FF2B5EF4-FFF2-40B4-BE49-F238E27FC236}">
                  <a16:creationId xmlns:a16="http://schemas.microsoft.com/office/drawing/2014/main" id="{3FA442CA-9EC2-41C6-A2F6-B7E92735D5DC}"/>
                </a:ext>
              </a:extLst>
            </p:cNvPr>
            <p:cNvSpPr/>
            <p:nvPr/>
          </p:nvSpPr>
          <p:spPr>
            <a:xfrm>
              <a:off x="4029389" y="3267825"/>
              <a:ext cx="376813" cy="364384"/>
            </a:xfrm>
            <a:prstGeom prst="ellipse">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ovéPole 65">
              <a:extLst>
                <a:ext uri="{FF2B5EF4-FFF2-40B4-BE49-F238E27FC236}">
                  <a16:creationId xmlns:a16="http://schemas.microsoft.com/office/drawing/2014/main" id="{EC6F6DD2-5603-436C-B991-874E0B8108E1}"/>
                </a:ext>
              </a:extLst>
            </p:cNvPr>
            <p:cNvSpPr txBox="1"/>
            <p:nvPr/>
          </p:nvSpPr>
          <p:spPr>
            <a:xfrm>
              <a:off x="3903513" y="3565771"/>
              <a:ext cx="567784" cy="338554"/>
            </a:xfrm>
            <a:prstGeom prst="rect">
              <a:avLst/>
            </a:prstGeom>
            <a:noFill/>
          </p:spPr>
          <p:txBody>
            <a:bodyPr wrap="none" rtlCol="0">
              <a:spAutoFit/>
            </a:bodyPr>
            <a:lstStyle/>
            <a:p>
              <a:r>
                <a:rPr lang="cs-CZ" sz="1600" dirty="0">
                  <a:solidFill>
                    <a:schemeClr val="bg1"/>
                  </a:solidFill>
                </a:rPr>
                <a:t>AT</a:t>
              </a:r>
              <a:r>
                <a:rPr lang="cs-CZ" sz="1600" baseline="-25000" dirty="0">
                  <a:solidFill>
                    <a:schemeClr val="bg1"/>
                  </a:solidFill>
                </a:rPr>
                <a:t>1</a:t>
              </a:r>
              <a:r>
                <a:rPr lang="cs-CZ" sz="1600" dirty="0">
                  <a:solidFill>
                    <a:schemeClr val="bg1"/>
                  </a:solidFill>
                </a:rPr>
                <a:t>R</a:t>
              </a:r>
              <a:endParaRPr lang="en-US" sz="1600" dirty="0">
                <a:solidFill>
                  <a:schemeClr val="bg1"/>
                </a:solidFill>
              </a:endParaRPr>
            </a:p>
          </p:txBody>
        </p:sp>
      </p:grpSp>
      <p:cxnSp>
        <p:nvCxnSpPr>
          <p:cNvPr id="40" name="Spojnice: zakřivená 39">
            <a:extLst>
              <a:ext uri="{FF2B5EF4-FFF2-40B4-BE49-F238E27FC236}">
                <a16:creationId xmlns:a16="http://schemas.microsoft.com/office/drawing/2014/main" id="{53AE4BA9-C64E-46D8-B8DD-CA52E6222280}"/>
              </a:ext>
            </a:extLst>
          </p:cNvPr>
          <p:cNvCxnSpPr>
            <a:stCxn id="43" idx="2"/>
            <a:endCxn id="42" idx="2"/>
          </p:cNvCxnSpPr>
          <p:nvPr/>
        </p:nvCxnSpPr>
        <p:spPr>
          <a:xfrm rot="16200000" flipH="1">
            <a:off x="4154260" y="4007856"/>
            <a:ext cx="154560" cy="1357684"/>
          </a:xfrm>
          <a:prstGeom prst="curvedConnector3">
            <a:avLst>
              <a:gd name="adj1" fmla="val 247904"/>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70" name="Spojnice: zakřivená 69">
            <a:extLst>
              <a:ext uri="{FF2B5EF4-FFF2-40B4-BE49-F238E27FC236}">
                <a16:creationId xmlns:a16="http://schemas.microsoft.com/office/drawing/2014/main" id="{6C58B124-37E0-4F21-AFB6-1390E703AD95}"/>
              </a:ext>
            </a:extLst>
          </p:cNvPr>
          <p:cNvCxnSpPr>
            <a:cxnSpLocks/>
            <a:stCxn id="48" idx="2"/>
            <a:endCxn id="44" idx="2"/>
          </p:cNvCxnSpPr>
          <p:nvPr/>
        </p:nvCxnSpPr>
        <p:spPr>
          <a:xfrm rot="16200000" flipH="1">
            <a:off x="1557373" y="4099214"/>
            <a:ext cx="179570" cy="1172905"/>
          </a:xfrm>
          <a:prstGeom prst="curvedConnector3">
            <a:avLst>
              <a:gd name="adj1" fmla="val 227304"/>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86" name="Spojnice: zakřivená 85">
            <a:extLst>
              <a:ext uri="{FF2B5EF4-FFF2-40B4-BE49-F238E27FC236}">
                <a16:creationId xmlns:a16="http://schemas.microsoft.com/office/drawing/2014/main" id="{6EF3730E-96CC-4741-A56B-E710D31B18E6}"/>
              </a:ext>
            </a:extLst>
          </p:cNvPr>
          <p:cNvCxnSpPr>
            <a:cxnSpLocks/>
            <a:stCxn id="48" idx="2"/>
            <a:endCxn id="42" idx="2"/>
          </p:cNvCxnSpPr>
          <p:nvPr/>
        </p:nvCxnSpPr>
        <p:spPr>
          <a:xfrm rot="16200000" flipH="1">
            <a:off x="2901496" y="2755092"/>
            <a:ext cx="168096" cy="3849676"/>
          </a:xfrm>
          <a:prstGeom prst="curvedConnector3">
            <a:avLst>
              <a:gd name="adj1" fmla="val 672368"/>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100" name="Spojnice: zakřivená 99">
            <a:extLst>
              <a:ext uri="{FF2B5EF4-FFF2-40B4-BE49-F238E27FC236}">
                <a16:creationId xmlns:a16="http://schemas.microsoft.com/office/drawing/2014/main" id="{E4D91D92-5C91-4437-9E4D-915ABC9F2D7F}"/>
              </a:ext>
            </a:extLst>
          </p:cNvPr>
          <p:cNvCxnSpPr>
            <a:cxnSpLocks/>
            <a:stCxn id="45" idx="2"/>
            <a:endCxn id="46" idx="0"/>
          </p:cNvCxnSpPr>
          <p:nvPr/>
        </p:nvCxnSpPr>
        <p:spPr>
          <a:xfrm rot="16200000" flipH="1">
            <a:off x="6035499" y="4661138"/>
            <a:ext cx="603956" cy="6720"/>
          </a:xfrm>
          <a:prstGeom prst="curvedConnector3">
            <a:avLst>
              <a:gd name="adj1" fmla="val 50000"/>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71" name="Šipka: dolů 70">
            <a:extLst>
              <a:ext uri="{FF2B5EF4-FFF2-40B4-BE49-F238E27FC236}">
                <a16:creationId xmlns:a16="http://schemas.microsoft.com/office/drawing/2014/main" id="{F6B31A4A-490A-4250-AE3A-CA3444E5BF2E}"/>
              </a:ext>
            </a:extLst>
          </p:cNvPr>
          <p:cNvSpPr/>
          <p:nvPr/>
        </p:nvSpPr>
        <p:spPr>
          <a:xfrm rot="20384776" flipH="1">
            <a:off x="1097875" y="4452713"/>
            <a:ext cx="188846" cy="2069459"/>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ovéPole 47">
            <a:extLst>
              <a:ext uri="{FF2B5EF4-FFF2-40B4-BE49-F238E27FC236}">
                <a16:creationId xmlns:a16="http://schemas.microsoft.com/office/drawing/2014/main" id="{1F73985A-D505-4DA0-989E-9EC30207923E}"/>
              </a:ext>
            </a:extLst>
          </p:cNvPr>
          <p:cNvSpPr txBox="1"/>
          <p:nvPr/>
        </p:nvSpPr>
        <p:spPr>
          <a:xfrm>
            <a:off x="549890" y="3949551"/>
            <a:ext cx="1021631" cy="646331"/>
          </a:xfrm>
          <a:prstGeom prst="rect">
            <a:avLst/>
          </a:prstGeom>
          <a:solidFill>
            <a:srgbClr val="F9DFCB"/>
          </a:solidFill>
          <a:ln w="19050">
            <a:solidFill>
              <a:srgbClr val="ECA981"/>
            </a:solidFill>
          </a:ln>
        </p:spPr>
        <p:txBody>
          <a:bodyPr wrap="square" rtlCol="0">
            <a:spAutoFit/>
          </a:bodyPr>
          <a:lstStyle/>
          <a:p>
            <a:pPr algn="ctr"/>
            <a:r>
              <a:rPr lang="en-US" sz="1200" dirty="0"/>
              <a:t>Increased sympathetic activity</a:t>
            </a:r>
            <a:endParaRPr lang="en-US" sz="1200" baseline="30000" dirty="0"/>
          </a:p>
        </p:txBody>
      </p:sp>
      <p:sp>
        <p:nvSpPr>
          <p:cNvPr id="110" name="Šipka: dolů 109">
            <a:extLst>
              <a:ext uri="{FF2B5EF4-FFF2-40B4-BE49-F238E27FC236}">
                <a16:creationId xmlns:a16="http://schemas.microsoft.com/office/drawing/2014/main" id="{A538F06F-83B9-45AA-BDBA-058A7147D3D8}"/>
              </a:ext>
            </a:extLst>
          </p:cNvPr>
          <p:cNvSpPr/>
          <p:nvPr/>
        </p:nvSpPr>
        <p:spPr>
          <a:xfrm flipH="1">
            <a:off x="2340528" y="4409170"/>
            <a:ext cx="188846" cy="2069459"/>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ovéPole 43">
            <a:extLst>
              <a:ext uri="{FF2B5EF4-FFF2-40B4-BE49-F238E27FC236}">
                <a16:creationId xmlns:a16="http://schemas.microsoft.com/office/drawing/2014/main" id="{ECDA9222-2FE8-4036-B685-E46ED0B29ACB}"/>
              </a:ext>
            </a:extLst>
          </p:cNvPr>
          <p:cNvSpPr txBox="1"/>
          <p:nvPr/>
        </p:nvSpPr>
        <p:spPr>
          <a:xfrm>
            <a:off x="1682739" y="3944455"/>
            <a:ext cx="1101743" cy="830997"/>
          </a:xfrm>
          <a:prstGeom prst="rect">
            <a:avLst/>
          </a:prstGeom>
          <a:solidFill>
            <a:srgbClr val="F9DFCB"/>
          </a:solidFill>
          <a:ln w="19050">
            <a:solidFill>
              <a:srgbClr val="ECA981"/>
            </a:solidFill>
          </a:ln>
        </p:spPr>
        <p:txBody>
          <a:bodyPr wrap="square" rtlCol="0">
            <a:spAutoFit/>
          </a:bodyPr>
          <a:lstStyle/>
          <a:p>
            <a:pPr algn="ctr"/>
            <a:r>
              <a:rPr lang="en-US" sz="1200" dirty="0"/>
              <a:t>Vasoconstriction arterioles: rise in blood pressure</a:t>
            </a:r>
            <a:endParaRPr lang="en-US" sz="1200" baseline="30000" dirty="0"/>
          </a:p>
        </p:txBody>
      </p:sp>
      <p:sp>
        <p:nvSpPr>
          <p:cNvPr id="111" name="Šipka: dolů 110">
            <a:extLst>
              <a:ext uri="{FF2B5EF4-FFF2-40B4-BE49-F238E27FC236}">
                <a16:creationId xmlns:a16="http://schemas.microsoft.com/office/drawing/2014/main" id="{05160265-7805-47F8-9CA5-428B777E1540}"/>
              </a:ext>
            </a:extLst>
          </p:cNvPr>
          <p:cNvSpPr/>
          <p:nvPr/>
        </p:nvSpPr>
        <p:spPr>
          <a:xfrm flipH="1">
            <a:off x="3321918" y="4410845"/>
            <a:ext cx="188846" cy="2069459"/>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Šipka: dolů 111">
            <a:extLst>
              <a:ext uri="{FF2B5EF4-FFF2-40B4-BE49-F238E27FC236}">
                <a16:creationId xmlns:a16="http://schemas.microsoft.com/office/drawing/2014/main" id="{94818BDD-01E5-47DD-87ED-4B92D6439379}"/>
              </a:ext>
            </a:extLst>
          </p:cNvPr>
          <p:cNvSpPr/>
          <p:nvPr/>
        </p:nvSpPr>
        <p:spPr>
          <a:xfrm flipH="1">
            <a:off x="4981577" y="4407496"/>
            <a:ext cx="188846" cy="2069459"/>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Šipka: dolů 112">
            <a:extLst>
              <a:ext uri="{FF2B5EF4-FFF2-40B4-BE49-F238E27FC236}">
                <a16:creationId xmlns:a16="http://schemas.microsoft.com/office/drawing/2014/main" id="{D9D5E1BB-9F95-4E1B-85D4-1B0B3C568AC0}"/>
              </a:ext>
            </a:extLst>
          </p:cNvPr>
          <p:cNvSpPr/>
          <p:nvPr/>
        </p:nvSpPr>
        <p:spPr>
          <a:xfrm flipH="1">
            <a:off x="6214185" y="5277805"/>
            <a:ext cx="188846" cy="1195801"/>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ovéPole 41">
            <a:extLst>
              <a:ext uri="{FF2B5EF4-FFF2-40B4-BE49-F238E27FC236}">
                <a16:creationId xmlns:a16="http://schemas.microsoft.com/office/drawing/2014/main" id="{1F23B316-18C8-40E1-91E9-A5F29164D31F}"/>
              </a:ext>
            </a:extLst>
          </p:cNvPr>
          <p:cNvSpPr txBox="1"/>
          <p:nvPr/>
        </p:nvSpPr>
        <p:spPr>
          <a:xfrm>
            <a:off x="4299371" y="3932981"/>
            <a:ext cx="1222022" cy="830997"/>
          </a:xfrm>
          <a:prstGeom prst="rect">
            <a:avLst/>
          </a:prstGeom>
          <a:solidFill>
            <a:srgbClr val="F9DFCB"/>
          </a:solidFill>
          <a:ln w="19050">
            <a:solidFill>
              <a:srgbClr val="ECA981"/>
            </a:solidFill>
          </a:ln>
        </p:spPr>
        <p:txBody>
          <a:bodyPr wrap="square" rtlCol="0">
            <a:spAutoFit/>
          </a:bodyPr>
          <a:lstStyle/>
          <a:p>
            <a:pPr algn="ctr"/>
            <a:r>
              <a:rPr lang="en-US" sz="1200" dirty="0"/>
              <a:t>Tubular reabsorption of Na</a:t>
            </a:r>
            <a:r>
              <a:rPr lang="en-US" sz="1200" baseline="30000" dirty="0"/>
              <a:t>+</a:t>
            </a:r>
            <a:r>
              <a:rPr lang="cs-CZ" sz="1200" dirty="0"/>
              <a:t>, </a:t>
            </a:r>
            <a:r>
              <a:rPr lang="en-US" sz="1200" dirty="0"/>
              <a:t>Cl</a:t>
            </a:r>
            <a:r>
              <a:rPr lang="en-US" sz="1200" baseline="30000" dirty="0"/>
              <a:t>-</a:t>
            </a:r>
            <a:r>
              <a:rPr lang="en-US" sz="1200" dirty="0"/>
              <a:t> and excretion of K</a:t>
            </a:r>
            <a:r>
              <a:rPr lang="cs-CZ" sz="1200" baseline="30000" dirty="0"/>
              <a:t>+</a:t>
            </a:r>
            <a:endParaRPr lang="en-US" sz="1200" baseline="30000" dirty="0"/>
          </a:p>
        </p:txBody>
      </p:sp>
      <p:sp>
        <p:nvSpPr>
          <p:cNvPr id="43" name="TextovéPole 42">
            <a:extLst>
              <a:ext uri="{FF2B5EF4-FFF2-40B4-BE49-F238E27FC236}">
                <a16:creationId xmlns:a16="http://schemas.microsoft.com/office/drawing/2014/main" id="{27BCD7A3-C3B4-4C34-9473-A64F0CBC1814}"/>
              </a:ext>
            </a:extLst>
          </p:cNvPr>
          <p:cNvSpPr txBox="1"/>
          <p:nvPr/>
        </p:nvSpPr>
        <p:spPr>
          <a:xfrm>
            <a:off x="2941687" y="3963087"/>
            <a:ext cx="1222022" cy="646331"/>
          </a:xfrm>
          <a:prstGeom prst="rect">
            <a:avLst/>
          </a:prstGeom>
          <a:solidFill>
            <a:srgbClr val="F9DFCB"/>
          </a:solidFill>
          <a:ln w="19050">
            <a:solidFill>
              <a:srgbClr val="ECA981"/>
            </a:solidFill>
          </a:ln>
        </p:spPr>
        <p:txBody>
          <a:bodyPr wrap="square" rtlCol="0">
            <a:spAutoFit/>
          </a:bodyPr>
          <a:lstStyle/>
          <a:p>
            <a:pPr algn="ctr"/>
            <a:r>
              <a:rPr lang="en-US" sz="1200" dirty="0"/>
              <a:t>Adrenal cortex: aldosterone secretion</a:t>
            </a:r>
            <a:endParaRPr lang="en-US" sz="1200" baseline="30000" dirty="0"/>
          </a:p>
        </p:txBody>
      </p:sp>
      <p:sp>
        <p:nvSpPr>
          <p:cNvPr id="46" name="TextovéPole 45">
            <a:extLst>
              <a:ext uri="{FF2B5EF4-FFF2-40B4-BE49-F238E27FC236}">
                <a16:creationId xmlns:a16="http://schemas.microsoft.com/office/drawing/2014/main" id="{502F8A2D-5351-44E0-B6F0-97664AF35B35}"/>
              </a:ext>
            </a:extLst>
          </p:cNvPr>
          <p:cNvSpPr txBox="1"/>
          <p:nvPr/>
        </p:nvSpPr>
        <p:spPr>
          <a:xfrm>
            <a:off x="5721812" y="4966476"/>
            <a:ext cx="1238049" cy="461665"/>
          </a:xfrm>
          <a:prstGeom prst="rect">
            <a:avLst/>
          </a:prstGeom>
          <a:solidFill>
            <a:srgbClr val="F9DFCB"/>
          </a:solidFill>
          <a:ln w="19050">
            <a:solidFill>
              <a:srgbClr val="ECA981"/>
            </a:solidFill>
          </a:ln>
        </p:spPr>
        <p:txBody>
          <a:bodyPr wrap="square" rtlCol="0">
            <a:spAutoFit/>
          </a:bodyPr>
          <a:lstStyle/>
          <a:p>
            <a:pPr algn="ctr"/>
            <a:r>
              <a:rPr lang="en-US" sz="1200" dirty="0" err="1"/>
              <a:t>Collecti</a:t>
            </a:r>
            <a:r>
              <a:rPr lang="cs-CZ" sz="1200" dirty="0" err="1"/>
              <a:t>ng</a:t>
            </a:r>
            <a:r>
              <a:rPr lang="cs-CZ" sz="1200" dirty="0"/>
              <a:t> </a:t>
            </a:r>
            <a:r>
              <a:rPr lang="cs-CZ" sz="1200" dirty="0" err="1"/>
              <a:t>duct</a:t>
            </a:r>
            <a:r>
              <a:rPr lang="en-US" sz="1200" dirty="0"/>
              <a:t>: H</a:t>
            </a:r>
            <a:r>
              <a:rPr lang="en-US" sz="1200" baseline="-25000" dirty="0"/>
              <a:t>2</a:t>
            </a:r>
            <a:r>
              <a:rPr lang="en-US" sz="1200" dirty="0"/>
              <a:t>O </a:t>
            </a:r>
            <a:r>
              <a:rPr lang="en-US" sz="1200" dirty="0" err="1"/>
              <a:t>absorptio</a:t>
            </a:r>
            <a:r>
              <a:rPr lang="cs-CZ" sz="1200" dirty="0"/>
              <a:t>n</a:t>
            </a:r>
            <a:endParaRPr lang="en-US" sz="1200" baseline="30000" dirty="0"/>
          </a:p>
        </p:txBody>
      </p:sp>
      <p:sp>
        <p:nvSpPr>
          <p:cNvPr id="74" name="Šipka: ohnutá 73">
            <a:extLst>
              <a:ext uri="{FF2B5EF4-FFF2-40B4-BE49-F238E27FC236}">
                <a16:creationId xmlns:a16="http://schemas.microsoft.com/office/drawing/2014/main" id="{7C0D67A3-CF3F-45F1-AC76-DBD4C65C82DC}"/>
              </a:ext>
            </a:extLst>
          </p:cNvPr>
          <p:cNvSpPr/>
          <p:nvPr/>
        </p:nvSpPr>
        <p:spPr>
          <a:xfrm rot="16200000">
            <a:off x="-1003874" y="4063198"/>
            <a:ext cx="3665790" cy="1629690"/>
          </a:xfrm>
          <a:prstGeom prst="bentArrow">
            <a:avLst>
              <a:gd name="adj1" fmla="val 11127"/>
              <a:gd name="adj2" fmla="val 14364"/>
              <a:gd name="adj3" fmla="val 25000"/>
              <a:gd name="adj4" fmla="val 42208"/>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9" name="Přímá spojnice se šipkou 78">
            <a:extLst>
              <a:ext uri="{FF2B5EF4-FFF2-40B4-BE49-F238E27FC236}">
                <a16:creationId xmlns:a16="http://schemas.microsoft.com/office/drawing/2014/main" id="{1005CEB7-78E9-474C-BCF7-05878CB197CB}"/>
              </a:ext>
            </a:extLst>
          </p:cNvPr>
          <p:cNvCxnSpPr>
            <a:cxnSpLocks/>
          </p:cNvCxnSpPr>
          <p:nvPr/>
        </p:nvCxnSpPr>
        <p:spPr>
          <a:xfrm flipH="1">
            <a:off x="1060705" y="2642499"/>
            <a:ext cx="2573455" cy="837749"/>
          </a:xfrm>
          <a:prstGeom prst="straightConnector1">
            <a:avLst/>
          </a:prstGeom>
          <a:ln w="28575">
            <a:solidFill>
              <a:srgbClr val="D36438"/>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Přímá spojnice se šipkou 120">
            <a:extLst>
              <a:ext uri="{FF2B5EF4-FFF2-40B4-BE49-F238E27FC236}">
                <a16:creationId xmlns:a16="http://schemas.microsoft.com/office/drawing/2014/main" id="{EF512D10-A16C-4B08-AA45-9A0B55CB59E7}"/>
              </a:ext>
            </a:extLst>
          </p:cNvPr>
          <p:cNvCxnSpPr>
            <a:cxnSpLocks/>
          </p:cNvCxnSpPr>
          <p:nvPr/>
        </p:nvCxnSpPr>
        <p:spPr>
          <a:xfrm flipH="1">
            <a:off x="2162067" y="2782178"/>
            <a:ext cx="1543943" cy="735485"/>
          </a:xfrm>
          <a:prstGeom prst="straightConnector1">
            <a:avLst/>
          </a:prstGeom>
          <a:ln w="28575">
            <a:solidFill>
              <a:srgbClr val="D36438"/>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Přímá spojnice se šipkou 123">
            <a:extLst>
              <a:ext uri="{FF2B5EF4-FFF2-40B4-BE49-F238E27FC236}">
                <a16:creationId xmlns:a16="http://schemas.microsoft.com/office/drawing/2014/main" id="{FCA5F208-E0FB-4DDA-8A36-514574B46589}"/>
              </a:ext>
            </a:extLst>
          </p:cNvPr>
          <p:cNvCxnSpPr>
            <a:cxnSpLocks/>
          </p:cNvCxnSpPr>
          <p:nvPr/>
        </p:nvCxnSpPr>
        <p:spPr>
          <a:xfrm flipH="1">
            <a:off x="3448625" y="2831179"/>
            <a:ext cx="495045" cy="722981"/>
          </a:xfrm>
          <a:prstGeom prst="straightConnector1">
            <a:avLst/>
          </a:prstGeom>
          <a:ln w="28575">
            <a:solidFill>
              <a:srgbClr val="D36438"/>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Přímá spojnice se šipkou 130">
            <a:extLst>
              <a:ext uri="{FF2B5EF4-FFF2-40B4-BE49-F238E27FC236}">
                <a16:creationId xmlns:a16="http://schemas.microsoft.com/office/drawing/2014/main" id="{00140D3C-2C3B-4BF2-A4B3-1B2E5B162BFE}"/>
              </a:ext>
            </a:extLst>
          </p:cNvPr>
          <p:cNvCxnSpPr>
            <a:cxnSpLocks/>
          </p:cNvCxnSpPr>
          <p:nvPr/>
        </p:nvCxnSpPr>
        <p:spPr>
          <a:xfrm>
            <a:off x="4434804" y="2672740"/>
            <a:ext cx="450451" cy="811770"/>
          </a:xfrm>
          <a:prstGeom prst="straightConnector1">
            <a:avLst/>
          </a:prstGeom>
          <a:ln w="28575">
            <a:solidFill>
              <a:srgbClr val="D36438"/>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Přímá spojnice se šipkou 132">
            <a:extLst>
              <a:ext uri="{FF2B5EF4-FFF2-40B4-BE49-F238E27FC236}">
                <a16:creationId xmlns:a16="http://schemas.microsoft.com/office/drawing/2014/main" id="{D8737368-8EEF-4D36-9626-33A66CB41DB8}"/>
              </a:ext>
            </a:extLst>
          </p:cNvPr>
          <p:cNvCxnSpPr>
            <a:cxnSpLocks/>
          </p:cNvCxnSpPr>
          <p:nvPr/>
        </p:nvCxnSpPr>
        <p:spPr>
          <a:xfrm>
            <a:off x="4569918" y="2672694"/>
            <a:ext cx="1789904" cy="811816"/>
          </a:xfrm>
          <a:prstGeom prst="straightConnector1">
            <a:avLst/>
          </a:prstGeom>
          <a:ln w="28575">
            <a:solidFill>
              <a:srgbClr val="D36438"/>
            </a:solidFill>
            <a:tailEnd type="triangle"/>
          </a:ln>
        </p:spPr>
        <p:style>
          <a:lnRef idx="1">
            <a:schemeClr val="accent1"/>
          </a:lnRef>
          <a:fillRef idx="0">
            <a:schemeClr val="accent1"/>
          </a:fillRef>
          <a:effectRef idx="0">
            <a:schemeClr val="accent1"/>
          </a:effectRef>
          <a:fontRef idx="minor">
            <a:schemeClr val="tx1"/>
          </a:fontRef>
        </p:style>
      </p:cxnSp>
      <p:sp>
        <p:nvSpPr>
          <p:cNvPr id="36" name="TextovéPole 35">
            <a:extLst>
              <a:ext uri="{FF2B5EF4-FFF2-40B4-BE49-F238E27FC236}">
                <a16:creationId xmlns:a16="http://schemas.microsoft.com/office/drawing/2014/main" id="{BA5808A5-632E-4483-84F2-74409911A8A7}"/>
              </a:ext>
            </a:extLst>
          </p:cNvPr>
          <p:cNvSpPr txBox="1"/>
          <p:nvPr/>
        </p:nvSpPr>
        <p:spPr>
          <a:xfrm>
            <a:off x="3644208" y="2393097"/>
            <a:ext cx="1039002" cy="461665"/>
          </a:xfrm>
          <a:prstGeom prst="rect">
            <a:avLst/>
          </a:prstGeom>
          <a:solidFill>
            <a:srgbClr val="F9DFCB"/>
          </a:solidFill>
        </p:spPr>
        <p:txBody>
          <a:bodyPr wrap="none" rtlCol="0">
            <a:spAutoFit/>
          </a:bodyPr>
          <a:lstStyle/>
          <a:p>
            <a:r>
              <a:rPr lang="cs-CZ" sz="1200" dirty="0"/>
              <a:t>Angiotensin II</a:t>
            </a:r>
          </a:p>
          <a:p>
            <a:pPr algn="ctr"/>
            <a:r>
              <a:rPr lang="cs-CZ" sz="1200" dirty="0"/>
              <a:t>(</a:t>
            </a:r>
            <a:r>
              <a:rPr lang="cs-CZ" sz="1200" dirty="0" err="1"/>
              <a:t>Ang</a:t>
            </a:r>
            <a:r>
              <a:rPr lang="cs-CZ" sz="1200" dirty="0"/>
              <a:t> 1-8)</a:t>
            </a:r>
            <a:endParaRPr lang="en-US" sz="1200" dirty="0"/>
          </a:p>
        </p:txBody>
      </p:sp>
      <p:cxnSp>
        <p:nvCxnSpPr>
          <p:cNvPr id="137" name="Přímá spojnice se šipkou 136">
            <a:extLst>
              <a:ext uri="{FF2B5EF4-FFF2-40B4-BE49-F238E27FC236}">
                <a16:creationId xmlns:a16="http://schemas.microsoft.com/office/drawing/2014/main" id="{18257CE4-900C-42B0-97E2-B5FE8F3D6D93}"/>
              </a:ext>
            </a:extLst>
          </p:cNvPr>
          <p:cNvCxnSpPr>
            <a:cxnSpLocks/>
            <a:endCxn id="33" idx="2"/>
          </p:cNvCxnSpPr>
          <p:nvPr/>
        </p:nvCxnSpPr>
        <p:spPr>
          <a:xfrm flipV="1">
            <a:off x="2422363" y="1521969"/>
            <a:ext cx="0" cy="711284"/>
          </a:xfrm>
          <a:prstGeom prst="straightConnector1">
            <a:avLst/>
          </a:prstGeom>
          <a:ln w="28575">
            <a:solidFill>
              <a:srgbClr val="D36438"/>
            </a:solidFill>
            <a:tailEnd type="triangle"/>
          </a:ln>
        </p:spPr>
        <p:style>
          <a:lnRef idx="1">
            <a:schemeClr val="accent1"/>
          </a:lnRef>
          <a:fillRef idx="0">
            <a:schemeClr val="accent1"/>
          </a:fillRef>
          <a:effectRef idx="0">
            <a:schemeClr val="accent1"/>
          </a:effectRef>
          <a:fontRef idx="minor">
            <a:schemeClr val="tx1"/>
          </a:fontRef>
        </p:style>
      </p:cxnSp>
      <p:pic>
        <p:nvPicPr>
          <p:cNvPr id="47108" name="Picture 4" descr="What is the Function of Our Kidneys? - NephCure Kidney International ®">
            <a:extLst>
              <a:ext uri="{FF2B5EF4-FFF2-40B4-BE49-F238E27FC236}">
                <a16:creationId xmlns:a16="http://schemas.microsoft.com/office/drawing/2014/main" id="{A0F8095B-8BBC-4337-AD2D-129D4044A8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000011">
            <a:off x="2057129" y="2165758"/>
            <a:ext cx="664988" cy="701593"/>
          </a:xfrm>
          <a:prstGeom prst="rect">
            <a:avLst/>
          </a:prstGeom>
          <a:noFill/>
          <a:extLst>
            <a:ext uri="{909E8E84-426E-40DD-AFC4-6F175D3DCCD1}">
              <a14:hiddenFill xmlns:a14="http://schemas.microsoft.com/office/drawing/2010/main">
                <a:solidFill>
                  <a:srgbClr val="FFFFFF"/>
                </a:solidFill>
              </a14:hiddenFill>
            </a:ext>
          </a:extLst>
        </p:spPr>
      </p:pic>
      <p:cxnSp>
        <p:nvCxnSpPr>
          <p:cNvPr id="141" name="Přímá spojnice se šipkou 140">
            <a:extLst>
              <a:ext uri="{FF2B5EF4-FFF2-40B4-BE49-F238E27FC236}">
                <a16:creationId xmlns:a16="http://schemas.microsoft.com/office/drawing/2014/main" id="{8C9AF2E8-E85C-438D-9FE6-1F70F20EA331}"/>
              </a:ext>
            </a:extLst>
          </p:cNvPr>
          <p:cNvCxnSpPr>
            <a:cxnSpLocks/>
            <a:stCxn id="26" idx="3"/>
            <a:endCxn id="34" idx="1"/>
          </p:cNvCxnSpPr>
          <p:nvPr/>
        </p:nvCxnSpPr>
        <p:spPr>
          <a:xfrm>
            <a:off x="1780515" y="1208597"/>
            <a:ext cx="1891695" cy="2941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3" name="Přímá spojnice se šipkou 152">
            <a:extLst>
              <a:ext uri="{FF2B5EF4-FFF2-40B4-BE49-F238E27FC236}">
                <a16:creationId xmlns:a16="http://schemas.microsoft.com/office/drawing/2014/main" id="{A6D4CE31-6479-4741-B700-917D99149C73}"/>
              </a:ext>
            </a:extLst>
          </p:cNvPr>
          <p:cNvCxnSpPr>
            <a:cxnSpLocks/>
            <a:stCxn id="34" idx="2"/>
            <a:endCxn id="36" idx="0"/>
          </p:cNvCxnSpPr>
          <p:nvPr/>
        </p:nvCxnSpPr>
        <p:spPr>
          <a:xfrm flipH="1">
            <a:off x="4163709" y="1468840"/>
            <a:ext cx="8766" cy="92425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6" name="Obdélník 155">
            <a:extLst>
              <a:ext uri="{FF2B5EF4-FFF2-40B4-BE49-F238E27FC236}">
                <a16:creationId xmlns:a16="http://schemas.microsoft.com/office/drawing/2014/main" id="{7720F2D6-07A4-4942-974E-BC4DC763370B}"/>
              </a:ext>
            </a:extLst>
          </p:cNvPr>
          <p:cNvSpPr/>
          <p:nvPr/>
        </p:nvSpPr>
        <p:spPr>
          <a:xfrm>
            <a:off x="7187258" y="990767"/>
            <a:ext cx="4012043" cy="5701538"/>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ovéPole 48">
            <a:extLst>
              <a:ext uri="{FF2B5EF4-FFF2-40B4-BE49-F238E27FC236}">
                <a16:creationId xmlns:a16="http://schemas.microsoft.com/office/drawing/2014/main" id="{8FAC0311-41D3-4D13-AB09-8B980D36187B}"/>
              </a:ext>
            </a:extLst>
          </p:cNvPr>
          <p:cNvSpPr txBox="1"/>
          <p:nvPr/>
        </p:nvSpPr>
        <p:spPr>
          <a:xfrm>
            <a:off x="1062923" y="6475180"/>
            <a:ext cx="6517352" cy="276999"/>
          </a:xfrm>
          <a:prstGeom prst="rect">
            <a:avLst/>
          </a:prstGeom>
          <a:solidFill>
            <a:srgbClr val="FFFF00"/>
          </a:solidFill>
          <a:ln>
            <a:solidFill>
              <a:schemeClr val="tx1"/>
            </a:solidFill>
          </a:ln>
        </p:spPr>
        <p:txBody>
          <a:bodyPr wrap="square" rtlCol="0">
            <a:spAutoFit/>
          </a:bodyPr>
          <a:lstStyle/>
          <a:p>
            <a:r>
              <a:rPr lang="en-US" sz="1200" dirty="0"/>
              <a:t>Water and salt retention. Total blood volume and blood pressure are rising. Renal perfusion increases.</a:t>
            </a:r>
            <a:endParaRPr lang="en-US" sz="1200" baseline="30000" dirty="0"/>
          </a:p>
        </p:txBody>
      </p:sp>
      <p:sp>
        <p:nvSpPr>
          <p:cNvPr id="158" name="TextovéPole 157">
            <a:extLst>
              <a:ext uri="{FF2B5EF4-FFF2-40B4-BE49-F238E27FC236}">
                <a16:creationId xmlns:a16="http://schemas.microsoft.com/office/drawing/2014/main" id="{FEC3EC87-9F0F-4856-AADD-D9F555461F89}"/>
              </a:ext>
            </a:extLst>
          </p:cNvPr>
          <p:cNvSpPr txBox="1"/>
          <p:nvPr/>
        </p:nvSpPr>
        <p:spPr>
          <a:xfrm>
            <a:off x="9500717" y="24233"/>
            <a:ext cx="2691283" cy="1569660"/>
          </a:xfrm>
          <a:prstGeom prst="rect">
            <a:avLst/>
          </a:prstGeom>
          <a:noFill/>
        </p:spPr>
        <p:txBody>
          <a:bodyPr wrap="square" rtlCol="0">
            <a:spAutoFit/>
          </a:bodyPr>
          <a:lstStyle/>
          <a:p>
            <a:r>
              <a:rPr lang="cs-CZ" sz="2400" b="1" dirty="0">
                <a:solidFill>
                  <a:srgbClr val="FF0000"/>
                </a:solidFill>
              </a:rPr>
              <a:t>RAS </a:t>
            </a:r>
            <a:r>
              <a:rPr lang="cs-CZ" sz="2400" b="1" dirty="0" err="1">
                <a:solidFill>
                  <a:srgbClr val="FF0000"/>
                </a:solidFill>
              </a:rPr>
              <a:t>system</a:t>
            </a:r>
            <a:r>
              <a:rPr lang="cs-CZ" sz="2400" b="1" dirty="0">
                <a:solidFill>
                  <a:srgbClr val="FF0000"/>
                </a:solidFill>
              </a:rPr>
              <a:t>:</a:t>
            </a:r>
          </a:p>
          <a:p>
            <a:endParaRPr lang="cs-CZ" dirty="0">
              <a:solidFill>
                <a:schemeClr val="accent1"/>
              </a:solidFill>
            </a:endParaRPr>
          </a:p>
          <a:p>
            <a:pPr lvl="1"/>
            <a:r>
              <a:rPr lang="cs-CZ" dirty="0" err="1">
                <a:solidFill>
                  <a:schemeClr val="accent1"/>
                </a:solidFill>
              </a:rPr>
              <a:t>Volume</a:t>
            </a:r>
            <a:r>
              <a:rPr lang="cs-CZ" dirty="0">
                <a:solidFill>
                  <a:schemeClr val="accent1"/>
                </a:solidFill>
              </a:rPr>
              <a:t> and </a:t>
            </a:r>
            <a:r>
              <a:rPr lang="cs-CZ" dirty="0" err="1">
                <a:solidFill>
                  <a:schemeClr val="accent1"/>
                </a:solidFill>
              </a:rPr>
              <a:t>blood</a:t>
            </a:r>
            <a:r>
              <a:rPr lang="cs-CZ" dirty="0">
                <a:solidFill>
                  <a:schemeClr val="accent1"/>
                </a:solidFill>
              </a:rPr>
              <a:t> </a:t>
            </a:r>
            <a:r>
              <a:rPr lang="cs-CZ" dirty="0" err="1">
                <a:solidFill>
                  <a:schemeClr val="accent1"/>
                </a:solidFill>
              </a:rPr>
              <a:t>pressure</a:t>
            </a:r>
            <a:r>
              <a:rPr lang="cs-CZ" dirty="0">
                <a:solidFill>
                  <a:schemeClr val="accent1"/>
                </a:solidFill>
              </a:rPr>
              <a:t> </a:t>
            </a:r>
            <a:r>
              <a:rPr lang="cs-CZ" dirty="0" err="1">
                <a:solidFill>
                  <a:schemeClr val="accent1"/>
                </a:solidFill>
              </a:rPr>
              <a:t>homeostasis</a:t>
            </a:r>
            <a:endParaRPr lang="cs-CZ" dirty="0">
              <a:solidFill>
                <a:schemeClr val="accent1"/>
              </a:solidFill>
            </a:endParaRPr>
          </a:p>
          <a:p>
            <a:pPr lvl="1"/>
            <a:endParaRPr lang="cs-CZ" dirty="0">
              <a:solidFill>
                <a:schemeClr val="accent1"/>
              </a:solidFill>
            </a:endParaRPr>
          </a:p>
        </p:txBody>
      </p:sp>
    </p:spTree>
    <p:extLst>
      <p:ext uri="{BB962C8B-B14F-4D97-AF65-F5344CB8AC3E}">
        <p14:creationId xmlns:p14="http://schemas.microsoft.com/office/powerpoint/2010/main" val="2780516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AA830DD-0B7A-43B7-A294-4A479B3D8C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5355" y="17097"/>
            <a:ext cx="8251268" cy="6693841"/>
          </a:xfrm>
          <a:prstGeom prst="rect">
            <a:avLst/>
          </a:prstGeom>
          <a:noFill/>
          <a:extLst>
            <a:ext uri="{909E8E84-426E-40DD-AFC4-6F175D3DCCD1}">
              <a14:hiddenFill xmlns:a14="http://schemas.microsoft.com/office/drawing/2010/main">
                <a:solidFill>
                  <a:srgbClr val="FFFFFF"/>
                </a:solidFill>
              </a14:hiddenFill>
            </a:ext>
          </a:extLst>
        </p:spPr>
      </p:pic>
      <p:sp>
        <p:nvSpPr>
          <p:cNvPr id="5" name="Ovál 4">
            <a:extLst>
              <a:ext uri="{FF2B5EF4-FFF2-40B4-BE49-F238E27FC236}">
                <a16:creationId xmlns:a16="http://schemas.microsoft.com/office/drawing/2014/main" id="{A9780EE6-02BF-417F-82A7-9A9C5D45E9A7}"/>
              </a:ext>
            </a:extLst>
          </p:cNvPr>
          <p:cNvSpPr/>
          <p:nvPr/>
        </p:nvSpPr>
        <p:spPr>
          <a:xfrm>
            <a:off x="7135148" y="166212"/>
            <a:ext cx="1836892" cy="943249"/>
          </a:xfrm>
          <a:prstGeom prst="ellipse">
            <a:avLst/>
          </a:prstGeom>
          <a:solidFill>
            <a:srgbClr val="CCE2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ovéPole 3">
            <a:extLst>
              <a:ext uri="{FF2B5EF4-FFF2-40B4-BE49-F238E27FC236}">
                <a16:creationId xmlns:a16="http://schemas.microsoft.com/office/drawing/2014/main" id="{69816117-6FB5-4C80-B582-90622CB171F0}"/>
              </a:ext>
            </a:extLst>
          </p:cNvPr>
          <p:cNvSpPr txBox="1"/>
          <p:nvPr/>
        </p:nvSpPr>
        <p:spPr>
          <a:xfrm>
            <a:off x="7539238" y="344436"/>
            <a:ext cx="1086195" cy="646331"/>
          </a:xfrm>
          <a:prstGeom prst="rect">
            <a:avLst/>
          </a:prstGeom>
          <a:solidFill>
            <a:srgbClr val="CCE2F8"/>
          </a:solidFill>
        </p:spPr>
        <p:txBody>
          <a:bodyPr wrap="none" rtlCol="0">
            <a:spAutoFit/>
          </a:bodyPr>
          <a:lstStyle/>
          <a:p>
            <a:pPr algn="ctr"/>
            <a:r>
              <a:rPr lang="cs-CZ" sz="1200" dirty="0"/>
              <a:t>Poškození plic </a:t>
            </a:r>
          </a:p>
          <a:p>
            <a:pPr algn="ctr"/>
            <a:r>
              <a:rPr lang="cs-CZ" sz="1200" dirty="0"/>
              <a:t>např. infekcí,</a:t>
            </a:r>
          </a:p>
          <a:p>
            <a:pPr algn="ctr"/>
            <a:r>
              <a:rPr lang="cs-CZ" sz="1200" dirty="0"/>
              <a:t>Sepse</a:t>
            </a:r>
            <a:endParaRPr lang="en-US" sz="1200" dirty="0"/>
          </a:p>
        </p:txBody>
      </p:sp>
      <p:sp>
        <p:nvSpPr>
          <p:cNvPr id="7" name="TextovéPole 6">
            <a:extLst>
              <a:ext uri="{FF2B5EF4-FFF2-40B4-BE49-F238E27FC236}">
                <a16:creationId xmlns:a16="http://schemas.microsoft.com/office/drawing/2014/main" id="{DD04B1A0-CA56-43C3-94D7-BCA3D8B59212}"/>
              </a:ext>
            </a:extLst>
          </p:cNvPr>
          <p:cNvSpPr txBox="1"/>
          <p:nvPr/>
        </p:nvSpPr>
        <p:spPr>
          <a:xfrm>
            <a:off x="7321268" y="4526464"/>
            <a:ext cx="1399922" cy="1015663"/>
          </a:xfrm>
          <a:prstGeom prst="rect">
            <a:avLst/>
          </a:prstGeom>
          <a:solidFill>
            <a:srgbClr val="F9DFCB"/>
          </a:solidFill>
        </p:spPr>
        <p:txBody>
          <a:bodyPr wrap="square" rtlCol="0">
            <a:spAutoFit/>
          </a:bodyPr>
          <a:lstStyle/>
          <a:p>
            <a:pPr algn="ctr"/>
            <a:r>
              <a:rPr lang="cs-CZ" sz="1200" dirty="0" err="1"/>
              <a:t>prooxidační</a:t>
            </a:r>
            <a:r>
              <a:rPr lang="cs-CZ" sz="1200" dirty="0"/>
              <a:t>, prozánětlivý, vazokonstrikce, prosakování cév, </a:t>
            </a:r>
            <a:r>
              <a:rPr lang="cs-CZ" sz="1200" dirty="0" err="1"/>
              <a:t>profibrotický</a:t>
            </a:r>
            <a:endParaRPr lang="cs-CZ" sz="1200" dirty="0"/>
          </a:p>
        </p:txBody>
      </p:sp>
      <p:sp>
        <p:nvSpPr>
          <p:cNvPr id="10" name="TextovéPole 9">
            <a:extLst>
              <a:ext uri="{FF2B5EF4-FFF2-40B4-BE49-F238E27FC236}">
                <a16:creationId xmlns:a16="http://schemas.microsoft.com/office/drawing/2014/main" id="{6A472FD8-B53E-4910-A3B9-092940818217}"/>
              </a:ext>
            </a:extLst>
          </p:cNvPr>
          <p:cNvSpPr txBox="1"/>
          <p:nvPr/>
        </p:nvSpPr>
        <p:spPr>
          <a:xfrm>
            <a:off x="7293541" y="4551296"/>
            <a:ext cx="1399922" cy="1015663"/>
          </a:xfrm>
          <a:prstGeom prst="rect">
            <a:avLst/>
          </a:prstGeom>
          <a:solidFill>
            <a:srgbClr val="F9DFCB"/>
          </a:solidFill>
        </p:spPr>
        <p:txBody>
          <a:bodyPr wrap="square" rtlCol="0">
            <a:spAutoFit/>
          </a:bodyPr>
          <a:lstStyle/>
          <a:p>
            <a:pPr algn="ctr"/>
            <a:r>
              <a:rPr lang="cs-CZ" sz="1200" dirty="0" err="1"/>
              <a:t>prooxidative</a:t>
            </a:r>
            <a:r>
              <a:rPr lang="cs-CZ" sz="1200" dirty="0"/>
              <a:t>, </a:t>
            </a:r>
            <a:r>
              <a:rPr lang="cs-CZ" sz="1200" dirty="0" err="1"/>
              <a:t>proinflammatory</a:t>
            </a:r>
            <a:r>
              <a:rPr lang="cs-CZ" sz="1200" dirty="0"/>
              <a:t>, </a:t>
            </a:r>
            <a:r>
              <a:rPr lang="cs-CZ" sz="1200" dirty="0" err="1"/>
              <a:t>vasoconstriction</a:t>
            </a:r>
            <a:r>
              <a:rPr lang="cs-CZ" sz="1200" dirty="0"/>
              <a:t>, </a:t>
            </a:r>
            <a:r>
              <a:rPr lang="cs-CZ" sz="1200" dirty="0" err="1"/>
              <a:t>vascular</a:t>
            </a:r>
            <a:r>
              <a:rPr lang="cs-CZ" sz="1200" dirty="0"/>
              <a:t> </a:t>
            </a:r>
            <a:r>
              <a:rPr lang="cs-CZ" sz="1200" dirty="0" err="1"/>
              <a:t>leakage</a:t>
            </a:r>
            <a:r>
              <a:rPr lang="cs-CZ" sz="1200" dirty="0"/>
              <a:t>, </a:t>
            </a:r>
            <a:r>
              <a:rPr lang="cs-CZ" sz="1200" dirty="0" err="1"/>
              <a:t>profibrotic</a:t>
            </a:r>
            <a:endParaRPr lang="cs-CZ" sz="1200" dirty="0"/>
          </a:p>
        </p:txBody>
      </p:sp>
      <p:sp>
        <p:nvSpPr>
          <p:cNvPr id="11" name="TextovéPole 10">
            <a:extLst>
              <a:ext uri="{FF2B5EF4-FFF2-40B4-BE49-F238E27FC236}">
                <a16:creationId xmlns:a16="http://schemas.microsoft.com/office/drawing/2014/main" id="{E2D94849-69CE-46BF-B2D0-03218B523FE4}"/>
              </a:ext>
            </a:extLst>
          </p:cNvPr>
          <p:cNvSpPr txBox="1"/>
          <p:nvPr/>
        </p:nvSpPr>
        <p:spPr>
          <a:xfrm>
            <a:off x="7321268" y="5963829"/>
            <a:ext cx="1399922" cy="276999"/>
          </a:xfrm>
          <a:prstGeom prst="rect">
            <a:avLst/>
          </a:prstGeom>
          <a:solidFill>
            <a:srgbClr val="ECAA88"/>
          </a:solidFill>
        </p:spPr>
        <p:txBody>
          <a:bodyPr wrap="square" rtlCol="0">
            <a:spAutoFit/>
          </a:bodyPr>
          <a:lstStyle/>
          <a:p>
            <a:pPr algn="ctr"/>
            <a:r>
              <a:rPr lang="cs-CZ" sz="1200" dirty="0"/>
              <a:t>Poškození plic</a:t>
            </a:r>
          </a:p>
        </p:txBody>
      </p:sp>
      <p:sp>
        <p:nvSpPr>
          <p:cNvPr id="12" name="TextovéPole 11">
            <a:extLst>
              <a:ext uri="{FF2B5EF4-FFF2-40B4-BE49-F238E27FC236}">
                <a16:creationId xmlns:a16="http://schemas.microsoft.com/office/drawing/2014/main" id="{02F48F79-A2F0-4C84-8B0C-A25C34A9B0DE}"/>
              </a:ext>
            </a:extLst>
          </p:cNvPr>
          <p:cNvSpPr txBox="1"/>
          <p:nvPr/>
        </p:nvSpPr>
        <p:spPr>
          <a:xfrm>
            <a:off x="7293541" y="6024220"/>
            <a:ext cx="1399922" cy="276999"/>
          </a:xfrm>
          <a:prstGeom prst="rect">
            <a:avLst/>
          </a:prstGeom>
          <a:solidFill>
            <a:srgbClr val="ECAA88"/>
          </a:solidFill>
        </p:spPr>
        <p:txBody>
          <a:bodyPr wrap="square" rtlCol="0">
            <a:spAutoFit/>
          </a:bodyPr>
          <a:lstStyle/>
          <a:p>
            <a:pPr algn="ctr"/>
            <a:r>
              <a:rPr lang="cs-CZ" sz="1200" dirty="0" err="1"/>
              <a:t>Lung</a:t>
            </a:r>
            <a:r>
              <a:rPr lang="cs-CZ" sz="1200" dirty="0"/>
              <a:t> </a:t>
            </a:r>
            <a:r>
              <a:rPr lang="cs-CZ" sz="1200" dirty="0" err="1"/>
              <a:t>damage</a:t>
            </a:r>
            <a:endParaRPr lang="cs-CZ" sz="1200" dirty="0"/>
          </a:p>
        </p:txBody>
      </p:sp>
      <p:sp>
        <p:nvSpPr>
          <p:cNvPr id="13" name="TextovéPole 12">
            <a:extLst>
              <a:ext uri="{FF2B5EF4-FFF2-40B4-BE49-F238E27FC236}">
                <a16:creationId xmlns:a16="http://schemas.microsoft.com/office/drawing/2014/main" id="{6A43882B-1C4F-4639-AC5E-B350D0E68D33}"/>
              </a:ext>
            </a:extLst>
          </p:cNvPr>
          <p:cNvSpPr txBox="1"/>
          <p:nvPr/>
        </p:nvSpPr>
        <p:spPr>
          <a:xfrm>
            <a:off x="7395646" y="319308"/>
            <a:ext cx="1321025" cy="646331"/>
          </a:xfrm>
          <a:prstGeom prst="rect">
            <a:avLst/>
          </a:prstGeom>
          <a:solidFill>
            <a:srgbClr val="CCE2F8"/>
          </a:solidFill>
        </p:spPr>
        <p:txBody>
          <a:bodyPr wrap="square" rtlCol="0">
            <a:spAutoFit/>
          </a:bodyPr>
          <a:lstStyle/>
          <a:p>
            <a:pPr algn="ctr"/>
            <a:r>
              <a:rPr lang="en-US" sz="1200" dirty="0"/>
              <a:t>Lung damage e.g. through infection</a:t>
            </a:r>
            <a:r>
              <a:rPr lang="cs-CZ" sz="1200" dirty="0"/>
              <a:t>, S</a:t>
            </a:r>
            <a:r>
              <a:rPr lang="en-US" sz="1200" dirty="0" err="1"/>
              <a:t>epsis</a:t>
            </a:r>
            <a:endParaRPr lang="en-US" sz="1200" dirty="0"/>
          </a:p>
        </p:txBody>
      </p:sp>
      <p:sp>
        <p:nvSpPr>
          <p:cNvPr id="14" name="TextovéPole 13">
            <a:extLst>
              <a:ext uri="{FF2B5EF4-FFF2-40B4-BE49-F238E27FC236}">
                <a16:creationId xmlns:a16="http://schemas.microsoft.com/office/drawing/2014/main" id="{6B535E80-6B9C-48D4-A249-D6D18B83A8FD}"/>
              </a:ext>
            </a:extLst>
          </p:cNvPr>
          <p:cNvSpPr txBox="1"/>
          <p:nvPr/>
        </p:nvSpPr>
        <p:spPr>
          <a:xfrm>
            <a:off x="7431185" y="1366048"/>
            <a:ext cx="1194248" cy="461665"/>
          </a:xfrm>
          <a:prstGeom prst="rect">
            <a:avLst/>
          </a:prstGeom>
          <a:solidFill>
            <a:srgbClr val="F9DFCB"/>
          </a:solidFill>
        </p:spPr>
        <p:txBody>
          <a:bodyPr wrap="square" rtlCol="0">
            <a:spAutoFit/>
          </a:bodyPr>
          <a:lstStyle/>
          <a:p>
            <a:pPr algn="ctr"/>
            <a:r>
              <a:rPr lang="cs-CZ" sz="1200" dirty="0"/>
              <a:t>Angiotenzin I</a:t>
            </a:r>
          </a:p>
          <a:p>
            <a:pPr algn="ctr"/>
            <a:r>
              <a:rPr lang="cs-CZ" sz="1200" dirty="0"/>
              <a:t>(</a:t>
            </a:r>
            <a:r>
              <a:rPr lang="cs-CZ" sz="1200" dirty="0" err="1"/>
              <a:t>Ang</a:t>
            </a:r>
            <a:r>
              <a:rPr lang="cs-CZ" sz="1200" dirty="0"/>
              <a:t> 1-10)</a:t>
            </a:r>
          </a:p>
        </p:txBody>
      </p:sp>
      <p:sp>
        <p:nvSpPr>
          <p:cNvPr id="15" name="TextovéPole 14">
            <a:extLst>
              <a:ext uri="{FF2B5EF4-FFF2-40B4-BE49-F238E27FC236}">
                <a16:creationId xmlns:a16="http://schemas.microsoft.com/office/drawing/2014/main" id="{C9C22F2D-EA6B-47D5-AFE3-AFAB2F365664}"/>
              </a:ext>
            </a:extLst>
          </p:cNvPr>
          <p:cNvSpPr txBox="1"/>
          <p:nvPr/>
        </p:nvSpPr>
        <p:spPr>
          <a:xfrm>
            <a:off x="7423093" y="2459502"/>
            <a:ext cx="1194248" cy="461665"/>
          </a:xfrm>
          <a:prstGeom prst="rect">
            <a:avLst/>
          </a:prstGeom>
          <a:solidFill>
            <a:srgbClr val="F9DFCB"/>
          </a:solidFill>
        </p:spPr>
        <p:txBody>
          <a:bodyPr wrap="square" rtlCol="0">
            <a:spAutoFit/>
          </a:bodyPr>
          <a:lstStyle/>
          <a:p>
            <a:pPr algn="ctr"/>
            <a:r>
              <a:rPr lang="cs-CZ" sz="1200" dirty="0"/>
              <a:t>Angiotenzin II</a:t>
            </a:r>
          </a:p>
          <a:p>
            <a:pPr algn="ctr"/>
            <a:r>
              <a:rPr lang="cs-CZ" sz="1200" dirty="0"/>
              <a:t>(</a:t>
            </a:r>
            <a:r>
              <a:rPr lang="cs-CZ" sz="1200" dirty="0" err="1"/>
              <a:t>Ang</a:t>
            </a:r>
            <a:r>
              <a:rPr lang="cs-CZ" sz="1200" dirty="0"/>
              <a:t> 1-8)</a:t>
            </a:r>
          </a:p>
        </p:txBody>
      </p:sp>
      <p:sp>
        <p:nvSpPr>
          <p:cNvPr id="16" name="TextovéPole 15">
            <a:extLst>
              <a:ext uri="{FF2B5EF4-FFF2-40B4-BE49-F238E27FC236}">
                <a16:creationId xmlns:a16="http://schemas.microsoft.com/office/drawing/2014/main" id="{497A897D-5BE8-444D-B5EE-B226FBBFA950}"/>
              </a:ext>
            </a:extLst>
          </p:cNvPr>
          <p:cNvSpPr txBox="1"/>
          <p:nvPr/>
        </p:nvSpPr>
        <p:spPr>
          <a:xfrm>
            <a:off x="7423093" y="1395482"/>
            <a:ext cx="1194248" cy="461665"/>
          </a:xfrm>
          <a:prstGeom prst="rect">
            <a:avLst/>
          </a:prstGeom>
          <a:solidFill>
            <a:srgbClr val="F9DFCB"/>
          </a:solidFill>
        </p:spPr>
        <p:txBody>
          <a:bodyPr wrap="square" rtlCol="0">
            <a:spAutoFit/>
          </a:bodyPr>
          <a:lstStyle/>
          <a:p>
            <a:pPr algn="ctr"/>
            <a:r>
              <a:rPr lang="cs-CZ" sz="1200" dirty="0"/>
              <a:t>Angiotensin I</a:t>
            </a:r>
          </a:p>
          <a:p>
            <a:pPr algn="ctr"/>
            <a:r>
              <a:rPr lang="cs-CZ" sz="1200" dirty="0"/>
              <a:t>(</a:t>
            </a:r>
            <a:r>
              <a:rPr lang="cs-CZ" sz="1200" dirty="0" err="1"/>
              <a:t>Ang</a:t>
            </a:r>
            <a:r>
              <a:rPr lang="cs-CZ" sz="1200" dirty="0"/>
              <a:t> 1-10)</a:t>
            </a:r>
          </a:p>
        </p:txBody>
      </p:sp>
      <p:sp>
        <p:nvSpPr>
          <p:cNvPr id="17" name="TextovéPole 16">
            <a:extLst>
              <a:ext uri="{FF2B5EF4-FFF2-40B4-BE49-F238E27FC236}">
                <a16:creationId xmlns:a16="http://schemas.microsoft.com/office/drawing/2014/main" id="{29F1F3E2-71F9-402A-A47E-F480140FE4C5}"/>
              </a:ext>
            </a:extLst>
          </p:cNvPr>
          <p:cNvSpPr txBox="1"/>
          <p:nvPr/>
        </p:nvSpPr>
        <p:spPr>
          <a:xfrm>
            <a:off x="7431185" y="2480740"/>
            <a:ext cx="1194248" cy="461665"/>
          </a:xfrm>
          <a:prstGeom prst="rect">
            <a:avLst/>
          </a:prstGeom>
          <a:solidFill>
            <a:srgbClr val="F9DFCB"/>
          </a:solidFill>
        </p:spPr>
        <p:txBody>
          <a:bodyPr wrap="square" rtlCol="0">
            <a:spAutoFit/>
          </a:bodyPr>
          <a:lstStyle/>
          <a:p>
            <a:pPr algn="ctr"/>
            <a:r>
              <a:rPr lang="cs-CZ" sz="1200" dirty="0"/>
              <a:t>Angiotensin II</a:t>
            </a:r>
          </a:p>
          <a:p>
            <a:pPr algn="ctr"/>
            <a:r>
              <a:rPr lang="cs-CZ" sz="1200" dirty="0"/>
              <a:t>(</a:t>
            </a:r>
            <a:r>
              <a:rPr lang="cs-CZ" sz="1200" dirty="0" err="1"/>
              <a:t>Ang</a:t>
            </a:r>
            <a:r>
              <a:rPr lang="cs-CZ" sz="1200" dirty="0"/>
              <a:t> 1-8)</a:t>
            </a:r>
          </a:p>
        </p:txBody>
      </p:sp>
      <p:sp>
        <p:nvSpPr>
          <p:cNvPr id="18" name="TextovéPole 17">
            <a:extLst>
              <a:ext uri="{FF2B5EF4-FFF2-40B4-BE49-F238E27FC236}">
                <a16:creationId xmlns:a16="http://schemas.microsoft.com/office/drawing/2014/main" id="{DEC94380-D1BE-4C27-93A1-564753ECA36E}"/>
              </a:ext>
            </a:extLst>
          </p:cNvPr>
          <p:cNvSpPr txBox="1"/>
          <p:nvPr/>
        </p:nvSpPr>
        <p:spPr>
          <a:xfrm>
            <a:off x="5396039" y="6032145"/>
            <a:ext cx="1399922" cy="276999"/>
          </a:xfrm>
          <a:prstGeom prst="rect">
            <a:avLst/>
          </a:prstGeom>
          <a:solidFill>
            <a:srgbClr val="BEE0DF"/>
          </a:solidFill>
          <a:ln>
            <a:solidFill>
              <a:srgbClr val="BEE0DF"/>
            </a:solidFill>
          </a:ln>
        </p:spPr>
        <p:txBody>
          <a:bodyPr wrap="square" rtlCol="0">
            <a:spAutoFit/>
          </a:bodyPr>
          <a:lstStyle/>
          <a:p>
            <a:pPr algn="ctr"/>
            <a:r>
              <a:rPr lang="cs-CZ" sz="1200" dirty="0"/>
              <a:t>Ochrana plic</a:t>
            </a:r>
          </a:p>
        </p:txBody>
      </p:sp>
      <p:sp>
        <p:nvSpPr>
          <p:cNvPr id="19" name="TextovéPole 18">
            <a:extLst>
              <a:ext uri="{FF2B5EF4-FFF2-40B4-BE49-F238E27FC236}">
                <a16:creationId xmlns:a16="http://schemas.microsoft.com/office/drawing/2014/main" id="{90CE5010-7665-4EB0-A000-57450D12D50E}"/>
              </a:ext>
            </a:extLst>
          </p:cNvPr>
          <p:cNvSpPr txBox="1"/>
          <p:nvPr/>
        </p:nvSpPr>
        <p:spPr>
          <a:xfrm>
            <a:off x="5368312" y="6024219"/>
            <a:ext cx="1399922" cy="276999"/>
          </a:xfrm>
          <a:prstGeom prst="rect">
            <a:avLst/>
          </a:prstGeom>
          <a:solidFill>
            <a:srgbClr val="BEE0DF"/>
          </a:solidFill>
          <a:ln>
            <a:solidFill>
              <a:srgbClr val="BEE0DF"/>
            </a:solidFill>
          </a:ln>
        </p:spPr>
        <p:txBody>
          <a:bodyPr wrap="square" rtlCol="0">
            <a:spAutoFit/>
          </a:bodyPr>
          <a:lstStyle/>
          <a:p>
            <a:pPr algn="ctr"/>
            <a:r>
              <a:rPr lang="cs-CZ" sz="1200" dirty="0" err="1"/>
              <a:t>Lung</a:t>
            </a:r>
            <a:r>
              <a:rPr lang="cs-CZ" sz="1200" dirty="0"/>
              <a:t> </a:t>
            </a:r>
            <a:r>
              <a:rPr lang="cs-CZ" sz="1200" dirty="0" err="1"/>
              <a:t>protection</a:t>
            </a:r>
            <a:endParaRPr lang="cs-CZ" sz="1200" dirty="0"/>
          </a:p>
        </p:txBody>
      </p:sp>
      <p:sp>
        <p:nvSpPr>
          <p:cNvPr id="21" name="TextovéPole 20">
            <a:extLst>
              <a:ext uri="{FF2B5EF4-FFF2-40B4-BE49-F238E27FC236}">
                <a16:creationId xmlns:a16="http://schemas.microsoft.com/office/drawing/2014/main" id="{E4D31BB5-2219-4A0B-B2B7-8C3EC1DB2C47}"/>
              </a:ext>
            </a:extLst>
          </p:cNvPr>
          <p:cNvSpPr txBox="1"/>
          <p:nvPr/>
        </p:nvSpPr>
        <p:spPr>
          <a:xfrm>
            <a:off x="5368312" y="4579536"/>
            <a:ext cx="1399922" cy="830997"/>
          </a:xfrm>
          <a:prstGeom prst="rect">
            <a:avLst/>
          </a:prstGeom>
          <a:solidFill>
            <a:srgbClr val="CFE9E7"/>
          </a:solidFill>
        </p:spPr>
        <p:txBody>
          <a:bodyPr wrap="square" rtlCol="0">
            <a:spAutoFit/>
          </a:bodyPr>
          <a:lstStyle/>
          <a:p>
            <a:pPr algn="ctr"/>
            <a:r>
              <a:rPr lang="cs-CZ" sz="1200" dirty="0"/>
              <a:t>antioxidační, protizánětlivý, </a:t>
            </a:r>
            <a:r>
              <a:rPr lang="cs-CZ" sz="1200" dirty="0" err="1"/>
              <a:t>vazodilatační</a:t>
            </a:r>
            <a:r>
              <a:rPr lang="cs-CZ" sz="1200" dirty="0"/>
              <a:t>, </a:t>
            </a:r>
            <a:r>
              <a:rPr lang="cs-CZ" sz="1200" dirty="0" err="1"/>
              <a:t>antifibrotický</a:t>
            </a:r>
            <a:endParaRPr lang="cs-CZ" sz="1200" dirty="0"/>
          </a:p>
        </p:txBody>
      </p:sp>
      <p:sp>
        <p:nvSpPr>
          <p:cNvPr id="22" name="TextovéPole 21">
            <a:extLst>
              <a:ext uri="{FF2B5EF4-FFF2-40B4-BE49-F238E27FC236}">
                <a16:creationId xmlns:a16="http://schemas.microsoft.com/office/drawing/2014/main" id="{9F045858-B3C4-4F5A-B738-495613E95334}"/>
              </a:ext>
            </a:extLst>
          </p:cNvPr>
          <p:cNvSpPr txBox="1"/>
          <p:nvPr/>
        </p:nvSpPr>
        <p:spPr>
          <a:xfrm>
            <a:off x="5368312" y="4591494"/>
            <a:ext cx="1399922" cy="830997"/>
          </a:xfrm>
          <a:prstGeom prst="rect">
            <a:avLst/>
          </a:prstGeom>
          <a:solidFill>
            <a:srgbClr val="CFE9E7"/>
          </a:solidFill>
        </p:spPr>
        <p:txBody>
          <a:bodyPr wrap="square" rtlCol="0">
            <a:spAutoFit/>
          </a:bodyPr>
          <a:lstStyle/>
          <a:p>
            <a:pPr algn="ctr"/>
            <a:r>
              <a:rPr lang="cs-CZ" sz="1200" dirty="0"/>
              <a:t>antioxidant, </a:t>
            </a:r>
          </a:p>
          <a:p>
            <a:pPr algn="ctr"/>
            <a:r>
              <a:rPr lang="cs-CZ" sz="1200" dirty="0"/>
              <a:t>anti-</a:t>
            </a:r>
            <a:r>
              <a:rPr lang="cs-CZ" sz="1200" dirty="0" err="1"/>
              <a:t>inflammatory</a:t>
            </a:r>
            <a:r>
              <a:rPr lang="cs-CZ" sz="1200" dirty="0"/>
              <a:t>, </a:t>
            </a:r>
            <a:r>
              <a:rPr lang="cs-CZ" sz="1200" dirty="0" err="1"/>
              <a:t>vasodilation</a:t>
            </a:r>
            <a:r>
              <a:rPr lang="cs-CZ" sz="1200" dirty="0"/>
              <a:t>, </a:t>
            </a:r>
            <a:r>
              <a:rPr lang="cs-CZ" sz="1200" dirty="0" err="1"/>
              <a:t>antifibrotic</a:t>
            </a:r>
            <a:endParaRPr lang="cs-CZ" sz="1200" dirty="0"/>
          </a:p>
        </p:txBody>
      </p:sp>
      <p:sp>
        <p:nvSpPr>
          <p:cNvPr id="2" name="Obdélník 1">
            <a:extLst>
              <a:ext uri="{FF2B5EF4-FFF2-40B4-BE49-F238E27FC236}">
                <a16:creationId xmlns:a16="http://schemas.microsoft.com/office/drawing/2014/main" id="{A76AD702-8DDC-4ABD-9664-83E1253E5213}"/>
              </a:ext>
            </a:extLst>
          </p:cNvPr>
          <p:cNvSpPr/>
          <p:nvPr/>
        </p:nvSpPr>
        <p:spPr>
          <a:xfrm>
            <a:off x="1132556" y="3295859"/>
            <a:ext cx="6107281" cy="3395929"/>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bdélník 19">
            <a:extLst>
              <a:ext uri="{FF2B5EF4-FFF2-40B4-BE49-F238E27FC236}">
                <a16:creationId xmlns:a16="http://schemas.microsoft.com/office/drawing/2014/main" id="{2ABA9EE3-7682-46F8-937A-35FA6E008651}"/>
              </a:ext>
            </a:extLst>
          </p:cNvPr>
          <p:cNvSpPr/>
          <p:nvPr/>
        </p:nvSpPr>
        <p:spPr>
          <a:xfrm>
            <a:off x="1457011" y="523060"/>
            <a:ext cx="4611262" cy="3236080"/>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bdélník 22">
            <a:extLst>
              <a:ext uri="{FF2B5EF4-FFF2-40B4-BE49-F238E27FC236}">
                <a16:creationId xmlns:a16="http://schemas.microsoft.com/office/drawing/2014/main" id="{7BAE1154-969E-4852-9828-BB131F692CB7}"/>
              </a:ext>
            </a:extLst>
          </p:cNvPr>
          <p:cNvSpPr/>
          <p:nvPr/>
        </p:nvSpPr>
        <p:spPr>
          <a:xfrm>
            <a:off x="2405678" y="1163593"/>
            <a:ext cx="4989968" cy="2414484"/>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bdélník 23">
            <a:extLst>
              <a:ext uri="{FF2B5EF4-FFF2-40B4-BE49-F238E27FC236}">
                <a16:creationId xmlns:a16="http://schemas.microsoft.com/office/drawing/2014/main" id="{E78E9B91-EFA8-47F8-8E4D-E7A479DBAA47}"/>
              </a:ext>
            </a:extLst>
          </p:cNvPr>
          <p:cNvSpPr/>
          <p:nvPr/>
        </p:nvSpPr>
        <p:spPr>
          <a:xfrm>
            <a:off x="5199208" y="0"/>
            <a:ext cx="4207782" cy="1335091"/>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bdélník 24">
            <a:extLst>
              <a:ext uri="{FF2B5EF4-FFF2-40B4-BE49-F238E27FC236}">
                <a16:creationId xmlns:a16="http://schemas.microsoft.com/office/drawing/2014/main" id="{95599FC7-3573-4666-B440-4043A3D4506A}"/>
              </a:ext>
            </a:extLst>
          </p:cNvPr>
          <p:cNvSpPr/>
          <p:nvPr/>
        </p:nvSpPr>
        <p:spPr>
          <a:xfrm>
            <a:off x="528974" y="3750502"/>
            <a:ext cx="6745680" cy="2764480"/>
          </a:xfrm>
          <a:prstGeom prst="rect">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bdélník 2">
            <a:extLst>
              <a:ext uri="{FF2B5EF4-FFF2-40B4-BE49-F238E27FC236}">
                <a16:creationId xmlns:a16="http://schemas.microsoft.com/office/drawing/2014/main" id="{CA47E004-CFD3-44F3-829D-D66CEE68F60E}"/>
              </a:ext>
            </a:extLst>
          </p:cNvPr>
          <p:cNvSpPr/>
          <p:nvPr/>
        </p:nvSpPr>
        <p:spPr>
          <a:xfrm>
            <a:off x="514310" y="3569784"/>
            <a:ext cx="6906165" cy="160704"/>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106" name="Picture 2" descr="The liver is an organ with many functions | Lifespan.io">
            <a:extLst>
              <a:ext uri="{FF2B5EF4-FFF2-40B4-BE49-F238E27FC236}">
                <a16:creationId xmlns:a16="http://schemas.microsoft.com/office/drawing/2014/main" id="{AFDEFE88-A0DF-48BA-987A-7A2224408BA9}"/>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8415" y="498959"/>
            <a:ext cx="933864" cy="522964"/>
          </a:xfrm>
          <a:prstGeom prst="rect">
            <a:avLst/>
          </a:prstGeom>
          <a:noFill/>
          <a:extLst>
            <a:ext uri="{909E8E84-426E-40DD-AFC4-6F175D3DCCD1}">
              <a14:hiddenFill xmlns:a14="http://schemas.microsoft.com/office/drawing/2010/main">
                <a:solidFill>
                  <a:srgbClr val="FFFFFF"/>
                </a:solidFill>
              </a14:hiddenFill>
            </a:ext>
          </a:extLst>
        </p:spPr>
      </p:pic>
      <p:pic>
        <p:nvPicPr>
          <p:cNvPr id="47110" name="Picture 6" descr="Real Lungs: snímky, stock fotografie a vektory | Shutterstock">
            <a:extLst>
              <a:ext uri="{FF2B5EF4-FFF2-40B4-BE49-F238E27FC236}">
                <a16:creationId xmlns:a16="http://schemas.microsoft.com/office/drawing/2014/main" id="{36B8666A-2498-4443-A75C-A2CB1A492533}"/>
              </a:ext>
            </a:extLst>
          </p:cNvPr>
          <p:cNvPicPr>
            <a:picLocks noChangeAspect="1" noChangeArrowheads="1"/>
          </p:cNvPicPr>
          <p:nvPr/>
        </p:nvPicPr>
        <p:blipFill rotWithShape="1">
          <a:blip r:embed="rId5">
            <a:clrChange>
              <a:clrFrom>
                <a:srgbClr val="FFFFFD"/>
              </a:clrFrom>
              <a:clrTo>
                <a:srgbClr val="FFFFFD">
                  <a:alpha val="0"/>
                </a:srgbClr>
              </a:clrTo>
            </a:clrChange>
            <a:extLst>
              <a:ext uri="{28A0092B-C50C-407E-A947-70E740481C1C}">
                <a14:useLocalDpi xmlns:a14="http://schemas.microsoft.com/office/drawing/2010/main" val="0"/>
              </a:ext>
            </a:extLst>
          </a:blip>
          <a:srcRect l="13187" t="10363" r="12303" b="15642"/>
          <a:stretch/>
        </p:blipFill>
        <p:spPr bwMode="auto">
          <a:xfrm>
            <a:off x="3739442" y="-24283"/>
            <a:ext cx="937425" cy="1002561"/>
          </a:xfrm>
          <a:prstGeom prst="rect">
            <a:avLst/>
          </a:prstGeom>
          <a:noFill/>
          <a:extLst>
            <a:ext uri="{909E8E84-426E-40DD-AFC4-6F175D3DCCD1}">
              <a14:hiddenFill xmlns:a14="http://schemas.microsoft.com/office/drawing/2010/main">
                <a:solidFill>
                  <a:srgbClr val="FFFFFF"/>
                </a:solidFill>
              </a14:hiddenFill>
            </a:ext>
          </a:extLst>
        </p:spPr>
      </p:pic>
      <p:sp>
        <p:nvSpPr>
          <p:cNvPr id="26" name="TextovéPole 25">
            <a:extLst>
              <a:ext uri="{FF2B5EF4-FFF2-40B4-BE49-F238E27FC236}">
                <a16:creationId xmlns:a16="http://schemas.microsoft.com/office/drawing/2014/main" id="{9BC945CB-5A37-4F48-93D6-200C23368A92}"/>
              </a:ext>
            </a:extLst>
          </p:cNvPr>
          <p:cNvSpPr txBox="1"/>
          <p:nvPr/>
        </p:nvSpPr>
        <p:spPr>
          <a:xfrm>
            <a:off x="544023" y="1070097"/>
            <a:ext cx="1236492" cy="276999"/>
          </a:xfrm>
          <a:prstGeom prst="rect">
            <a:avLst/>
          </a:prstGeom>
          <a:solidFill>
            <a:srgbClr val="F9DFCB"/>
          </a:solidFill>
        </p:spPr>
        <p:txBody>
          <a:bodyPr wrap="none" rtlCol="0">
            <a:spAutoFit/>
          </a:bodyPr>
          <a:lstStyle/>
          <a:p>
            <a:r>
              <a:rPr lang="cs-CZ" sz="1200" dirty="0" err="1"/>
              <a:t>Angiotensinogen</a:t>
            </a:r>
            <a:endParaRPr lang="en-US" sz="1200" dirty="0"/>
          </a:p>
        </p:txBody>
      </p:sp>
      <p:sp>
        <p:nvSpPr>
          <p:cNvPr id="31" name="TextovéPole 30">
            <a:extLst>
              <a:ext uri="{FF2B5EF4-FFF2-40B4-BE49-F238E27FC236}">
                <a16:creationId xmlns:a16="http://schemas.microsoft.com/office/drawing/2014/main" id="{0FB08089-4E57-4962-986B-1AF75237EAE5}"/>
              </a:ext>
            </a:extLst>
          </p:cNvPr>
          <p:cNvSpPr txBox="1"/>
          <p:nvPr/>
        </p:nvSpPr>
        <p:spPr>
          <a:xfrm>
            <a:off x="40657" y="2551268"/>
            <a:ext cx="2073472" cy="461665"/>
          </a:xfrm>
          <a:prstGeom prst="rect">
            <a:avLst/>
          </a:prstGeom>
          <a:solidFill>
            <a:srgbClr val="FFFF00"/>
          </a:solidFill>
          <a:ln>
            <a:solidFill>
              <a:schemeClr val="tx1"/>
            </a:solidFill>
          </a:ln>
        </p:spPr>
        <p:txBody>
          <a:bodyPr wrap="square" rtlCol="0">
            <a:spAutoFit/>
          </a:bodyPr>
          <a:lstStyle/>
          <a:p>
            <a:pPr algn="ctr"/>
            <a:r>
              <a:rPr lang="cs-CZ" sz="1200" dirty="0" err="1"/>
              <a:t>Decrease</a:t>
            </a:r>
            <a:r>
              <a:rPr lang="cs-CZ" sz="1200" dirty="0"/>
              <a:t> in </a:t>
            </a:r>
            <a:r>
              <a:rPr lang="cs-CZ" sz="1200" dirty="0" err="1"/>
              <a:t>renal</a:t>
            </a:r>
            <a:r>
              <a:rPr lang="cs-CZ" sz="1200" dirty="0"/>
              <a:t> </a:t>
            </a:r>
            <a:r>
              <a:rPr lang="cs-CZ" sz="1200" dirty="0" err="1"/>
              <a:t>perfusion</a:t>
            </a:r>
            <a:r>
              <a:rPr lang="cs-CZ" sz="1200" dirty="0"/>
              <a:t> (</a:t>
            </a:r>
            <a:r>
              <a:rPr lang="cs-CZ" sz="1200" dirty="0" err="1"/>
              <a:t>juxtaglomerular</a:t>
            </a:r>
            <a:r>
              <a:rPr lang="cs-CZ" sz="1200" dirty="0"/>
              <a:t> </a:t>
            </a:r>
            <a:r>
              <a:rPr lang="cs-CZ" sz="1200" dirty="0" err="1"/>
              <a:t>apparatus</a:t>
            </a:r>
            <a:r>
              <a:rPr lang="cs-CZ" sz="1200" dirty="0"/>
              <a:t>)</a:t>
            </a:r>
            <a:endParaRPr lang="en-US" sz="1200" dirty="0"/>
          </a:p>
        </p:txBody>
      </p:sp>
      <p:sp>
        <p:nvSpPr>
          <p:cNvPr id="33" name="TextovéPole 32">
            <a:extLst>
              <a:ext uri="{FF2B5EF4-FFF2-40B4-BE49-F238E27FC236}">
                <a16:creationId xmlns:a16="http://schemas.microsoft.com/office/drawing/2014/main" id="{EF14F205-21AB-46AA-A95D-FED25C1BCD4C}"/>
              </a:ext>
            </a:extLst>
          </p:cNvPr>
          <p:cNvSpPr txBox="1"/>
          <p:nvPr/>
        </p:nvSpPr>
        <p:spPr>
          <a:xfrm>
            <a:off x="2153443" y="1244970"/>
            <a:ext cx="537840" cy="276999"/>
          </a:xfrm>
          <a:prstGeom prst="rect">
            <a:avLst/>
          </a:prstGeom>
          <a:solidFill>
            <a:srgbClr val="F9DFCB"/>
          </a:solidFill>
        </p:spPr>
        <p:txBody>
          <a:bodyPr wrap="square" rtlCol="0">
            <a:spAutoFit/>
          </a:bodyPr>
          <a:lstStyle/>
          <a:p>
            <a:r>
              <a:rPr lang="cs-CZ" sz="1200" dirty="0"/>
              <a:t>Renin</a:t>
            </a:r>
            <a:endParaRPr lang="en-US" sz="1200" dirty="0"/>
          </a:p>
        </p:txBody>
      </p:sp>
      <p:sp>
        <p:nvSpPr>
          <p:cNvPr id="34" name="TextovéPole 33">
            <a:extLst>
              <a:ext uri="{FF2B5EF4-FFF2-40B4-BE49-F238E27FC236}">
                <a16:creationId xmlns:a16="http://schemas.microsoft.com/office/drawing/2014/main" id="{6AA5FF4E-223C-4691-B8D0-6AFC61C295B3}"/>
              </a:ext>
            </a:extLst>
          </p:cNvPr>
          <p:cNvSpPr txBox="1"/>
          <p:nvPr/>
        </p:nvSpPr>
        <p:spPr>
          <a:xfrm>
            <a:off x="3672210" y="1007175"/>
            <a:ext cx="1000530" cy="461665"/>
          </a:xfrm>
          <a:prstGeom prst="rect">
            <a:avLst/>
          </a:prstGeom>
          <a:solidFill>
            <a:srgbClr val="F9DFCB"/>
          </a:solidFill>
          <a:ln>
            <a:solidFill>
              <a:schemeClr val="tx1"/>
            </a:solidFill>
          </a:ln>
        </p:spPr>
        <p:txBody>
          <a:bodyPr wrap="none" rtlCol="0">
            <a:spAutoFit/>
          </a:bodyPr>
          <a:lstStyle/>
          <a:p>
            <a:r>
              <a:rPr lang="cs-CZ" sz="1200" dirty="0"/>
              <a:t>Angiotensin I</a:t>
            </a:r>
          </a:p>
          <a:p>
            <a:pPr algn="ctr"/>
            <a:r>
              <a:rPr lang="cs-CZ" sz="1200" dirty="0"/>
              <a:t>(</a:t>
            </a:r>
            <a:r>
              <a:rPr lang="cs-CZ" sz="1200" dirty="0" err="1"/>
              <a:t>Ang</a:t>
            </a:r>
            <a:r>
              <a:rPr lang="cs-CZ" sz="1200" dirty="0"/>
              <a:t> 1-10)</a:t>
            </a:r>
            <a:endParaRPr lang="en-US" sz="1200" dirty="0"/>
          </a:p>
        </p:txBody>
      </p:sp>
      <p:sp>
        <p:nvSpPr>
          <p:cNvPr id="28" name="Ovál 27">
            <a:extLst>
              <a:ext uri="{FF2B5EF4-FFF2-40B4-BE49-F238E27FC236}">
                <a16:creationId xmlns:a16="http://schemas.microsoft.com/office/drawing/2014/main" id="{A96DA49B-E676-4FBD-B43F-BD30443B59FE}"/>
              </a:ext>
            </a:extLst>
          </p:cNvPr>
          <p:cNvSpPr/>
          <p:nvPr/>
        </p:nvSpPr>
        <p:spPr>
          <a:xfrm>
            <a:off x="4199922" y="1722778"/>
            <a:ext cx="666232" cy="384642"/>
          </a:xfrm>
          <a:prstGeom prst="ellipse">
            <a:avLst/>
          </a:prstGeom>
          <a:solidFill>
            <a:srgbClr val="CC5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a:t>ACE</a:t>
            </a:r>
            <a:endParaRPr lang="en-US" sz="1400" dirty="0"/>
          </a:p>
        </p:txBody>
      </p:sp>
      <p:sp>
        <p:nvSpPr>
          <p:cNvPr id="30" name="Obdélník 29">
            <a:extLst>
              <a:ext uri="{FF2B5EF4-FFF2-40B4-BE49-F238E27FC236}">
                <a16:creationId xmlns:a16="http://schemas.microsoft.com/office/drawing/2014/main" id="{62644E78-578E-4944-90A3-8B7EBCF59469}"/>
              </a:ext>
            </a:extLst>
          </p:cNvPr>
          <p:cNvSpPr/>
          <p:nvPr/>
        </p:nvSpPr>
        <p:spPr>
          <a:xfrm>
            <a:off x="7249885" y="5617029"/>
            <a:ext cx="1567544" cy="808477"/>
          </a:xfrm>
          <a:prstGeom prst="rect">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Skupina 36">
            <a:extLst>
              <a:ext uri="{FF2B5EF4-FFF2-40B4-BE49-F238E27FC236}">
                <a16:creationId xmlns:a16="http://schemas.microsoft.com/office/drawing/2014/main" id="{5C79A605-29B2-4AB4-AB5A-5C00F24F5C73}"/>
              </a:ext>
            </a:extLst>
          </p:cNvPr>
          <p:cNvGrpSpPr/>
          <p:nvPr/>
        </p:nvGrpSpPr>
        <p:grpSpPr>
          <a:xfrm>
            <a:off x="1862317" y="3327759"/>
            <a:ext cx="613342" cy="636500"/>
            <a:chOff x="3903513" y="3267825"/>
            <a:chExt cx="613342" cy="636500"/>
          </a:xfrm>
        </p:grpSpPr>
        <p:sp>
          <p:nvSpPr>
            <p:cNvPr id="29" name="Obdélník 28">
              <a:extLst>
                <a:ext uri="{FF2B5EF4-FFF2-40B4-BE49-F238E27FC236}">
                  <a16:creationId xmlns:a16="http://schemas.microsoft.com/office/drawing/2014/main" id="{EEB0F92C-54E4-4CAC-B4A9-B3871B2F8ECA}"/>
                </a:ext>
              </a:extLst>
            </p:cNvPr>
            <p:cNvSpPr/>
            <p:nvPr/>
          </p:nvSpPr>
          <p:spPr>
            <a:xfrm>
              <a:off x="3928634" y="3406872"/>
              <a:ext cx="588221" cy="486965"/>
            </a:xfrm>
            <a:prstGeom prst="rect">
              <a:avLst/>
            </a:prstGeom>
            <a:solidFill>
              <a:srgbClr val="D56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ál 31">
              <a:extLst>
                <a:ext uri="{FF2B5EF4-FFF2-40B4-BE49-F238E27FC236}">
                  <a16:creationId xmlns:a16="http://schemas.microsoft.com/office/drawing/2014/main" id="{AA2BF5F9-A9CA-4DB2-AFA6-94EFACA2EA97}"/>
                </a:ext>
              </a:extLst>
            </p:cNvPr>
            <p:cNvSpPr/>
            <p:nvPr/>
          </p:nvSpPr>
          <p:spPr>
            <a:xfrm>
              <a:off x="4029389" y="3267825"/>
              <a:ext cx="376813" cy="364384"/>
            </a:xfrm>
            <a:prstGeom prst="ellipse">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ovéPole 34">
              <a:extLst>
                <a:ext uri="{FF2B5EF4-FFF2-40B4-BE49-F238E27FC236}">
                  <a16:creationId xmlns:a16="http://schemas.microsoft.com/office/drawing/2014/main" id="{F1EAA12C-52C2-4A41-84EE-5F645C7BD2ED}"/>
                </a:ext>
              </a:extLst>
            </p:cNvPr>
            <p:cNvSpPr txBox="1"/>
            <p:nvPr/>
          </p:nvSpPr>
          <p:spPr>
            <a:xfrm>
              <a:off x="3903513" y="3565771"/>
              <a:ext cx="567784" cy="338554"/>
            </a:xfrm>
            <a:prstGeom prst="rect">
              <a:avLst/>
            </a:prstGeom>
            <a:noFill/>
          </p:spPr>
          <p:txBody>
            <a:bodyPr wrap="none" rtlCol="0">
              <a:spAutoFit/>
            </a:bodyPr>
            <a:lstStyle/>
            <a:p>
              <a:r>
                <a:rPr lang="cs-CZ" sz="1600" dirty="0">
                  <a:solidFill>
                    <a:schemeClr val="bg1"/>
                  </a:solidFill>
                </a:rPr>
                <a:t>AT</a:t>
              </a:r>
              <a:r>
                <a:rPr lang="cs-CZ" sz="1600" baseline="-25000" dirty="0">
                  <a:solidFill>
                    <a:schemeClr val="bg1"/>
                  </a:solidFill>
                </a:rPr>
                <a:t>1</a:t>
              </a:r>
              <a:r>
                <a:rPr lang="cs-CZ" sz="1600" dirty="0">
                  <a:solidFill>
                    <a:schemeClr val="bg1"/>
                  </a:solidFill>
                </a:rPr>
                <a:t>R</a:t>
              </a:r>
              <a:endParaRPr lang="en-US" sz="1600" dirty="0">
                <a:solidFill>
                  <a:schemeClr val="bg1"/>
                </a:solidFill>
              </a:endParaRPr>
            </a:p>
          </p:txBody>
        </p:sp>
      </p:grpSp>
      <p:sp>
        <p:nvSpPr>
          <p:cNvPr id="45" name="TextovéPole 44">
            <a:extLst>
              <a:ext uri="{FF2B5EF4-FFF2-40B4-BE49-F238E27FC236}">
                <a16:creationId xmlns:a16="http://schemas.microsoft.com/office/drawing/2014/main" id="{3F2CA0C7-4FE4-48CC-A1DD-85599BD119EF}"/>
              </a:ext>
            </a:extLst>
          </p:cNvPr>
          <p:cNvSpPr txBox="1"/>
          <p:nvPr/>
        </p:nvSpPr>
        <p:spPr>
          <a:xfrm>
            <a:off x="5635409" y="3900855"/>
            <a:ext cx="1397416" cy="461665"/>
          </a:xfrm>
          <a:prstGeom prst="rect">
            <a:avLst/>
          </a:prstGeom>
          <a:solidFill>
            <a:srgbClr val="F9DFCB"/>
          </a:solidFill>
          <a:ln w="19050">
            <a:solidFill>
              <a:srgbClr val="ECA981"/>
            </a:solidFill>
          </a:ln>
        </p:spPr>
        <p:txBody>
          <a:bodyPr wrap="square" rtlCol="0">
            <a:spAutoFit/>
          </a:bodyPr>
          <a:lstStyle/>
          <a:p>
            <a:pPr algn="ctr"/>
            <a:r>
              <a:rPr lang="en-US" sz="1200" dirty="0"/>
              <a:t>Neurohypophysis: </a:t>
            </a:r>
            <a:endParaRPr lang="cs-CZ" sz="1200" dirty="0"/>
          </a:p>
          <a:p>
            <a:pPr algn="ctr"/>
            <a:r>
              <a:rPr lang="en-US" sz="1200" dirty="0"/>
              <a:t>ADH secretion</a:t>
            </a:r>
            <a:endParaRPr lang="en-US" sz="1200" baseline="30000" dirty="0"/>
          </a:p>
        </p:txBody>
      </p:sp>
      <p:grpSp>
        <p:nvGrpSpPr>
          <p:cNvPr id="51" name="Skupina 50">
            <a:extLst>
              <a:ext uri="{FF2B5EF4-FFF2-40B4-BE49-F238E27FC236}">
                <a16:creationId xmlns:a16="http://schemas.microsoft.com/office/drawing/2014/main" id="{EB518412-EA16-46BF-88E2-EA49602ACB9C}"/>
              </a:ext>
            </a:extLst>
          </p:cNvPr>
          <p:cNvGrpSpPr/>
          <p:nvPr/>
        </p:nvGrpSpPr>
        <p:grpSpPr>
          <a:xfrm>
            <a:off x="4603043" y="3309223"/>
            <a:ext cx="613342" cy="636500"/>
            <a:chOff x="3903513" y="3267825"/>
            <a:chExt cx="613342" cy="636500"/>
          </a:xfrm>
        </p:grpSpPr>
        <p:sp>
          <p:nvSpPr>
            <p:cNvPr id="52" name="Obdélník 51">
              <a:extLst>
                <a:ext uri="{FF2B5EF4-FFF2-40B4-BE49-F238E27FC236}">
                  <a16:creationId xmlns:a16="http://schemas.microsoft.com/office/drawing/2014/main" id="{7DC0B89E-B88F-4574-A94A-525211CE3F06}"/>
                </a:ext>
              </a:extLst>
            </p:cNvPr>
            <p:cNvSpPr/>
            <p:nvPr/>
          </p:nvSpPr>
          <p:spPr>
            <a:xfrm>
              <a:off x="3928634" y="3406872"/>
              <a:ext cx="588221" cy="486965"/>
            </a:xfrm>
            <a:prstGeom prst="rect">
              <a:avLst/>
            </a:prstGeom>
            <a:solidFill>
              <a:srgbClr val="D56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ál 52">
              <a:extLst>
                <a:ext uri="{FF2B5EF4-FFF2-40B4-BE49-F238E27FC236}">
                  <a16:creationId xmlns:a16="http://schemas.microsoft.com/office/drawing/2014/main" id="{D5060B9D-E863-4323-BADF-743323A931B4}"/>
                </a:ext>
              </a:extLst>
            </p:cNvPr>
            <p:cNvSpPr/>
            <p:nvPr/>
          </p:nvSpPr>
          <p:spPr>
            <a:xfrm>
              <a:off x="4029389" y="3267825"/>
              <a:ext cx="376813" cy="364384"/>
            </a:xfrm>
            <a:prstGeom prst="ellipse">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ovéPole 53">
              <a:extLst>
                <a:ext uri="{FF2B5EF4-FFF2-40B4-BE49-F238E27FC236}">
                  <a16:creationId xmlns:a16="http://schemas.microsoft.com/office/drawing/2014/main" id="{209C1FC3-4BCD-4D44-889B-70153D6C718D}"/>
                </a:ext>
              </a:extLst>
            </p:cNvPr>
            <p:cNvSpPr txBox="1"/>
            <p:nvPr/>
          </p:nvSpPr>
          <p:spPr>
            <a:xfrm>
              <a:off x="3903513" y="3565771"/>
              <a:ext cx="567784" cy="338554"/>
            </a:xfrm>
            <a:prstGeom prst="rect">
              <a:avLst/>
            </a:prstGeom>
            <a:noFill/>
          </p:spPr>
          <p:txBody>
            <a:bodyPr wrap="none" rtlCol="0">
              <a:spAutoFit/>
            </a:bodyPr>
            <a:lstStyle/>
            <a:p>
              <a:r>
                <a:rPr lang="cs-CZ" sz="1600" dirty="0">
                  <a:solidFill>
                    <a:schemeClr val="bg1"/>
                  </a:solidFill>
                </a:rPr>
                <a:t>AT</a:t>
              </a:r>
              <a:r>
                <a:rPr lang="cs-CZ" sz="1600" baseline="-25000" dirty="0">
                  <a:solidFill>
                    <a:schemeClr val="bg1"/>
                  </a:solidFill>
                </a:rPr>
                <a:t>1</a:t>
              </a:r>
              <a:r>
                <a:rPr lang="cs-CZ" sz="1600" dirty="0">
                  <a:solidFill>
                    <a:schemeClr val="bg1"/>
                  </a:solidFill>
                </a:rPr>
                <a:t>R</a:t>
              </a:r>
              <a:endParaRPr lang="en-US" sz="1600" dirty="0">
                <a:solidFill>
                  <a:schemeClr val="bg1"/>
                </a:solidFill>
              </a:endParaRPr>
            </a:p>
          </p:txBody>
        </p:sp>
      </p:grpSp>
      <p:grpSp>
        <p:nvGrpSpPr>
          <p:cNvPr id="55" name="Skupina 54">
            <a:extLst>
              <a:ext uri="{FF2B5EF4-FFF2-40B4-BE49-F238E27FC236}">
                <a16:creationId xmlns:a16="http://schemas.microsoft.com/office/drawing/2014/main" id="{6C6846D8-1B3B-4383-A3BD-638FF44DBC9E}"/>
              </a:ext>
            </a:extLst>
          </p:cNvPr>
          <p:cNvGrpSpPr/>
          <p:nvPr/>
        </p:nvGrpSpPr>
        <p:grpSpPr>
          <a:xfrm>
            <a:off x="3171658" y="3341201"/>
            <a:ext cx="613342" cy="636500"/>
            <a:chOff x="3903513" y="3267825"/>
            <a:chExt cx="613342" cy="636500"/>
          </a:xfrm>
        </p:grpSpPr>
        <p:sp>
          <p:nvSpPr>
            <p:cNvPr id="56" name="Obdélník 55">
              <a:extLst>
                <a:ext uri="{FF2B5EF4-FFF2-40B4-BE49-F238E27FC236}">
                  <a16:creationId xmlns:a16="http://schemas.microsoft.com/office/drawing/2014/main" id="{51667F91-9F14-4D48-A780-76F18F78E58C}"/>
                </a:ext>
              </a:extLst>
            </p:cNvPr>
            <p:cNvSpPr/>
            <p:nvPr/>
          </p:nvSpPr>
          <p:spPr>
            <a:xfrm>
              <a:off x="3928634" y="3406872"/>
              <a:ext cx="588221" cy="486965"/>
            </a:xfrm>
            <a:prstGeom prst="rect">
              <a:avLst/>
            </a:prstGeom>
            <a:solidFill>
              <a:srgbClr val="D56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ál 56">
              <a:extLst>
                <a:ext uri="{FF2B5EF4-FFF2-40B4-BE49-F238E27FC236}">
                  <a16:creationId xmlns:a16="http://schemas.microsoft.com/office/drawing/2014/main" id="{CB9CAA20-8B29-4CCF-B145-6DC2E79B3FF1}"/>
                </a:ext>
              </a:extLst>
            </p:cNvPr>
            <p:cNvSpPr/>
            <p:nvPr/>
          </p:nvSpPr>
          <p:spPr>
            <a:xfrm>
              <a:off x="4029389" y="3267825"/>
              <a:ext cx="376813" cy="364384"/>
            </a:xfrm>
            <a:prstGeom prst="ellipse">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ovéPole 57">
              <a:extLst>
                <a:ext uri="{FF2B5EF4-FFF2-40B4-BE49-F238E27FC236}">
                  <a16:creationId xmlns:a16="http://schemas.microsoft.com/office/drawing/2014/main" id="{09D1FF31-E213-481A-B112-748EEF3EF80F}"/>
                </a:ext>
              </a:extLst>
            </p:cNvPr>
            <p:cNvSpPr txBox="1"/>
            <p:nvPr/>
          </p:nvSpPr>
          <p:spPr>
            <a:xfrm>
              <a:off x="3903513" y="3565771"/>
              <a:ext cx="567784" cy="338554"/>
            </a:xfrm>
            <a:prstGeom prst="rect">
              <a:avLst/>
            </a:prstGeom>
            <a:noFill/>
          </p:spPr>
          <p:txBody>
            <a:bodyPr wrap="none" rtlCol="0">
              <a:spAutoFit/>
            </a:bodyPr>
            <a:lstStyle/>
            <a:p>
              <a:r>
                <a:rPr lang="cs-CZ" sz="1600" dirty="0">
                  <a:solidFill>
                    <a:schemeClr val="bg1"/>
                  </a:solidFill>
                </a:rPr>
                <a:t>AT</a:t>
              </a:r>
              <a:r>
                <a:rPr lang="cs-CZ" sz="1600" baseline="-25000" dirty="0">
                  <a:solidFill>
                    <a:schemeClr val="bg1"/>
                  </a:solidFill>
                </a:rPr>
                <a:t>1</a:t>
              </a:r>
              <a:r>
                <a:rPr lang="cs-CZ" sz="1600" dirty="0">
                  <a:solidFill>
                    <a:schemeClr val="bg1"/>
                  </a:solidFill>
                </a:rPr>
                <a:t>R</a:t>
              </a:r>
              <a:endParaRPr lang="en-US" sz="1600" dirty="0">
                <a:solidFill>
                  <a:schemeClr val="bg1"/>
                </a:solidFill>
              </a:endParaRPr>
            </a:p>
          </p:txBody>
        </p:sp>
      </p:grpSp>
      <p:grpSp>
        <p:nvGrpSpPr>
          <p:cNvPr id="59" name="Skupina 58">
            <a:extLst>
              <a:ext uri="{FF2B5EF4-FFF2-40B4-BE49-F238E27FC236}">
                <a16:creationId xmlns:a16="http://schemas.microsoft.com/office/drawing/2014/main" id="{9194E4AF-E064-4996-9104-1E6DA9184146}"/>
              </a:ext>
            </a:extLst>
          </p:cNvPr>
          <p:cNvGrpSpPr/>
          <p:nvPr/>
        </p:nvGrpSpPr>
        <p:grpSpPr>
          <a:xfrm>
            <a:off x="6001679" y="3288919"/>
            <a:ext cx="613342" cy="636500"/>
            <a:chOff x="3903513" y="3267825"/>
            <a:chExt cx="613342" cy="636500"/>
          </a:xfrm>
        </p:grpSpPr>
        <p:sp>
          <p:nvSpPr>
            <p:cNvPr id="60" name="Obdélník 59">
              <a:extLst>
                <a:ext uri="{FF2B5EF4-FFF2-40B4-BE49-F238E27FC236}">
                  <a16:creationId xmlns:a16="http://schemas.microsoft.com/office/drawing/2014/main" id="{2E237504-31A2-4504-B1A4-A2267526DB87}"/>
                </a:ext>
              </a:extLst>
            </p:cNvPr>
            <p:cNvSpPr/>
            <p:nvPr/>
          </p:nvSpPr>
          <p:spPr>
            <a:xfrm>
              <a:off x="3928634" y="3406872"/>
              <a:ext cx="588221" cy="486965"/>
            </a:xfrm>
            <a:prstGeom prst="rect">
              <a:avLst/>
            </a:prstGeom>
            <a:solidFill>
              <a:srgbClr val="D56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ál 60">
              <a:extLst>
                <a:ext uri="{FF2B5EF4-FFF2-40B4-BE49-F238E27FC236}">
                  <a16:creationId xmlns:a16="http://schemas.microsoft.com/office/drawing/2014/main" id="{875A193C-D385-470E-8ED7-DF9DAFD272D0}"/>
                </a:ext>
              </a:extLst>
            </p:cNvPr>
            <p:cNvSpPr/>
            <p:nvPr/>
          </p:nvSpPr>
          <p:spPr>
            <a:xfrm>
              <a:off x="4029389" y="3267825"/>
              <a:ext cx="376813" cy="364384"/>
            </a:xfrm>
            <a:prstGeom prst="ellipse">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ovéPole 61">
              <a:extLst>
                <a:ext uri="{FF2B5EF4-FFF2-40B4-BE49-F238E27FC236}">
                  <a16:creationId xmlns:a16="http://schemas.microsoft.com/office/drawing/2014/main" id="{BEE205E2-AD14-4068-AC36-721FB54F1DC9}"/>
                </a:ext>
              </a:extLst>
            </p:cNvPr>
            <p:cNvSpPr txBox="1"/>
            <p:nvPr/>
          </p:nvSpPr>
          <p:spPr>
            <a:xfrm>
              <a:off x="3903513" y="3565771"/>
              <a:ext cx="567784" cy="338554"/>
            </a:xfrm>
            <a:prstGeom prst="rect">
              <a:avLst/>
            </a:prstGeom>
            <a:noFill/>
          </p:spPr>
          <p:txBody>
            <a:bodyPr wrap="none" rtlCol="0">
              <a:spAutoFit/>
            </a:bodyPr>
            <a:lstStyle/>
            <a:p>
              <a:r>
                <a:rPr lang="cs-CZ" sz="1600" dirty="0">
                  <a:solidFill>
                    <a:schemeClr val="bg1"/>
                  </a:solidFill>
                </a:rPr>
                <a:t>AT</a:t>
              </a:r>
              <a:r>
                <a:rPr lang="cs-CZ" sz="1600" baseline="-25000" dirty="0">
                  <a:solidFill>
                    <a:schemeClr val="bg1"/>
                  </a:solidFill>
                </a:rPr>
                <a:t>1</a:t>
              </a:r>
              <a:r>
                <a:rPr lang="cs-CZ" sz="1600" dirty="0">
                  <a:solidFill>
                    <a:schemeClr val="bg1"/>
                  </a:solidFill>
                </a:rPr>
                <a:t>R</a:t>
              </a:r>
              <a:endParaRPr lang="en-US" sz="1600" dirty="0">
                <a:solidFill>
                  <a:schemeClr val="bg1"/>
                </a:solidFill>
              </a:endParaRPr>
            </a:p>
          </p:txBody>
        </p:sp>
      </p:grpSp>
      <p:grpSp>
        <p:nvGrpSpPr>
          <p:cNvPr id="63" name="Skupina 62">
            <a:extLst>
              <a:ext uri="{FF2B5EF4-FFF2-40B4-BE49-F238E27FC236}">
                <a16:creationId xmlns:a16="http://schemas.microsoft.com/office/drawing/2014/main" id="{4367A344-555D-4894-99D3-ADE04AFF3516}"/>
              </a:ext>
            </a:extLst>
          </p:cNvPr>
          <p:cNvGrpSpPr/>
          <p:nvPr/>
        </p:nvGrpSpPr>
        <p:grpSpPr>
          <a:xfrm>
            <a:off x="761517" y="3320897"/>
            <a:ext cx="613342" cy="636500"/>
            <a:chOff x="3903513" y="3267825"/>
            <a:chExt cx="613342" cy="636500"/>
          </a:xfrm>
        </p:grpSpPr>
        <p:sp>
          <p:nvSpPr>
            <p:cNvPr id="64" name="Obdélník 63">
              <a:extLst>
                <a:ext uri="{FF2B5EF4-FFF2-40B4-BE49-F238E27FC236}">
                  <a16:creationId xmlns:a16="http://schemas.microsoft.com/office/drawing/2014/main" id="{BA043DCD-BEC7-49B7-889A-BFE889AC6F79}"/>
                </a:ext>
              </a:extLst>
            </p:cNvPr>
            <p:cNvSpPr/>
            <p:nvPr/>
          </p:nvSpPr>
          <p:spPr>
            <a:xfrm>
              <a:off x="3928634" y="3406872"/>
              <a:ext cx="588221" cy="486965"/>
            </a:xfrm>
            <a:prstGeom prst="rect">
              <a:avLst/>
            </a:prstGeom>
            <a:solidFill>
              <a:srgbClr val="D56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ál 64">
              <a:extLst>
                <a:ext uri="{FF2B5EF4-FFF2-40B4-BE49-F238E27FC236}">
                  <a16:creationId xmlns:a16="http://schemas.microsoft.com/office/drawing/2014/main" id="{3FA442CA-9EC2-41C6-A2F6-B7E92735D5DC}"/>
                </a:ext>
              </a:extLst>
            </p:cNvPr>
            <p:cNvSpPr/>
            <p:nvPr/>
          </p:nvSpPr>
          <p:spPr>
            <a:xfrm>
              <a:off x="4029389" y="3267825"/>
              <a:ext cx="376813" cy="364384"/>
            </a:xfrm>
            <a:prstGeom prst="ellipse">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ovéPole 65">
              <a:extLst>
                <a:ext uri="{FF2B5EF4-FFF2-40B4-BE49-F238E27FC236}">
                  <a16:creationId xmlns:a16="http://schemas.microsoft.com/office/drawing/2014/main" id="{EC6F6DD2-5603-436C-B991-874E0B8108E1}"/>
                </a:ext>
              </a:extLst>
            </p:cNvPr>
            <p:cNvSpPr txBox="1"/>
            <p:nvPr/>
          </p:nvSpPr>
          <p:spPr>
            <a:xfrm>
              <a:off x="3903513" y="3565771"/>
              <a:ext cx="567784" cy="338554"/>
            </a:xfrm>
            <a:prstGeom prst="rect">
              <a:avLst/>
            </a:prstGeom>
            <a:noFill/>
          </p:spPr>
          <p:txBody>
            <a:bodyPr wrap="none" rtlCol="0">
              <a:spAutoFit/>
            </a:bodyPr>
            <a:lstStyle/>
            <a:p>
              <a:r>
                <a:rPr lang="cs-CZ" sz="1600" dirty="0">
                  <a:solidFill>
                    <a:schemeClr val="bg1"/>
                  </a:solidFill>
                </a:rPr>
                <a:t>AT</a:t>
              </a:r>
              <a:r>
                <a:rPr lang="cs-CZ" sz="1600" baseline="-25000" dirty="0">
                  <a:solidFill>
                    <a:schemeClr val="bg1"/>
                  </a:solidFill>
                </a:rPr>
                <a:t>1</a:t>
              </a:r>
              <a:r>
                <a:rPr lang="cs-CZ" sz="1600" dirty="0">
                  <a:solidFill>
                    <a:schemeClr val="bg1"/>
                  </a:solidFill>
                </a:rPr>
                <a:t>R</a:t>
              </a:r>
              <a:endParaRPr lang="en-US" sz="1600" dirty="0">
                <a:solidFill>
                  <a:schemeClr val="bg1"/>
                </a:solidFill>
              </a:endParaRPr>
            </a:p>
          </p:txBody>
        </p:sp>
      </p:grpSp>
      <p:cxnSp>
        <p:nvCxnSpPr>
          <p:cNvPr id="40" name="Spojnice: zakřivená 39">
            <a:extLst>
              <a:ext uri="{FF2B5EF4-FFF2-40B4-BE49-F238E27FC236}">
                <a16:creationId xmlns:a16="http://schemas.microsoft.com/office/drawing/2014/main" id="{53AE4BA9-C64E-46D8-B8DD-CA52E6222280}"/>
              </a:ext>
            </a:extLst>
          </p:cNvPr>
          <p:cNvCxnSpPr>
            <a:stCxn id="43" idx="2"/>
            <a:endCxn id="42" idx="2"/>
          </p:cNvCxnSpPr>
          <p:nvPr/>
        </p:nvCxnSpPr>
        <p:spPr>
          <a:xfrm rot="16200000" flipH="1">
            <a:off x="4154260" y="4007856"/>
            <a:ext cx="154560" cy="1357684"/>
          </a:xfrm>
          <a:prstGeom prst="curvedConnector3">
            <a:avLst>
              <a:gd name="adj1" fmla="val 247904"/>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70" name="Spojnice: zakřivená 69">
            <a:extLst>
              <a:ext uri="{FF2B5EF4-FFF2-40B4-BE49-F238E27FC236}">
                <a16:creationId xmlns:a16="http://schemas.microsoft.com/office/drawing/2014/main" id="{6C58B124-37E0-4F21-AFB6-1390E703AD95}"/>
              </a:ext>
            </a:extLst>
          </p:cNvPr>
          <p:cNvCxnSpPr>
            <a:cxnSpLocks/>
            <a:stCxn id="48" idx="2"/>
            <a:endCxn id="44" idx="2"/>
          </p:cNvCxnSpPr>
          <p:nvPr/>
        </p:nvCxnSpPr>
        <p:spPr>
          <a:xfrm rot="16200000" flipH="1">
            <a:off x="1557373" y="4099214"/>
            <a:ext cx="179570" cy="1172905"/>
          </a:xfrm>
          <a:prstGeom prst="curvedConnector3">
            <a:avLst>
              <a:gd name="adj1" fmla="val 227304"/>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86" name="Spojnice: zakřivená 85">
            <a:extLst>
              <a:ext uri="{FF2B5EF4-FFF2-40B4-BE49-F238E27FC236}">
                <a16:creationId xmlns:a16="http://schemas.microsoft.com/office/drawing/2014/main" id="{6EF3730E-96CC-4741-A56B-E710D31B18E6}"/>
              </a:ext>
            </a:extLst>
          </p:cNvPr>
          <p:cNvCxnSpPr>
            <a:cxnSpLocks/>
            <a:stCxn id="48" idx="2"/>
            <a:endCxn id="42" idx="2"/>
          </p:cNvCxnSpPr>
          <p:nvPr/>
        </p:nvCxnSpPr>
        <p:spPr>
          <a:xfrm rot="16200000" flipH="1">
            <a:off x="2901496" y="2755092"/>
            <a:ext cx="168096" cy="3849676"/>
          </a:xfrm>
          <a:prstGeom prst="curvedConnector3">
            <a:avLst>
              <a:gd name="adj1" fmla="val 672368"/>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100" name="Spojnice: zakřivená 99">
            <a:extLst>
              <a:ext uri="{FF2B5EF4-FFF2-40B4-BE49-F238E27FC236}">
                <a16:creationId xmlns:a16="http://schemas.microsoft.com/office/drawing/2014/main" id="{E4D91D92-5C91-4437-9E4D-915ABC9F2D7F}"/>
              </a:ext>
            </a:extLst>
          </p:cNvPr>
          <p:cNvCxnSpPr>
            <a:cxnSpLocks/>
            <a:stCxn id="45" idx="2"/>
            <a:endCxn id="46" idx="0"/>
          </p:cNvCxnSpPr>
          <p:nvPr/>
        </p:nvCxnSpPr>
        <p:spPr>
          <a:xfrm rot="16200000" flipH="1">
            <a:off x="6035499" y="4661138"/>
            <a:ext cx="603956" cy="6720"/>
          </a:xfrm>
          <a:prstGeom prst="curvedConnector3">
            <a:avLst>
              <a:gd name="adj1" fmla="val 50000"/>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71" name="Šipka: dolů 70">
            <a:extLst>
              <a:ext uri="{FF2B5EF4-FFF2-40B4-BE49-F238E27FC236}">
                <a16:creationId xmlns:a16="http://schemas.microsoft.com/office/drawing/2014/main" id="{F6B31A4A-490A-4250-AE3A-CA3444E5BF2E}"/>
              </a:ext>
            </a:extLst>
          </p:cNvPr>
          <p:cNvSpPr/>
          <p:nvPr/>
        </p:nvSpPr>
        <p:spPr>
          <a:xfrm rot="20384776" flipH="1">
            <a:off x="1097875" y="4452713"/>
            <a:ext cx="188846" cy="2069459"/>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ovéPole 47">
            <a:extLst>
              <a:ext uri="{FF2B5EF4-FFF2-40B4-BE49-F238E27FC236}">
                <a16:creationId xmlns:a16="http://schemas.microsoft.com/office/drawing/2014/main" id="{1F73985A-D505-4DA0-989E-9EC30207923E}"/>
              </a:ext>
            </a:extLst>
          </p:cNvPr>
          <p:cNvSpPr txBox="1"/>
          <p:nvPr/>
        </p:nvSpPr>
        <p:spPr>
          <a:xfrm>
            <a:off x="549890" y="3949551"/>
            <a:ext cx="1021631" cy="646331"/>
          </a:xfrm>
          <a:prstGeom prst="rect">
            <a:avLst/>
          </a:prstGeom>
          <a:solidFill>
            <a:srgbClr val="F9DFCB"/>
          </a:solidFill>
          <a:ln w="19050">
            <a:solidFill>
              <a:srgbClr val="ECA981"/>
            </a:solidFill>
          </a:ln>
        </p:spPr>
        <p:txBody>
          <a:bodyPr wrap="square" rtlCol="0">
            <a:spAutoFit/>
          </a:bodyPr>
          <a:lstStyle/>
          <a:p>
            <a:pPr algn="ctr"/>
            <a:r>
              <a:rPr lang="en-US" sz="1200" dirty="0"/>
              <a:t>Increased sympathetic activity</a:t>
            </a:r>
            <a:endParaRPr lang="en-US" sz="1200" baseline="30000" dirty="0"/>
          </a:p>
        </p:txBody>
      </p:sp>
      <p:sp>
        <p:nvSpPr>
          <p:cNvPr id="110" name="Šipka: dolů 109">
            <a:extLst>
              <a:ext uri="{FF2B5EF4-FFF2-40B4-BE49-F238E27FC236}">
                <a16:creationId xmlns:a16="http://schemas.microsoft.com/office/drawing/2014/main" id="{A538F06F-83B9-45AA-BDBA-058A7147D3D8}"/>
              </a:ext>
            </a:extLst>
          </p:cNvPr>
          <p:cNvSpPr/>
          <p:nvPr/>
        </p:nvSpPr>
        <p:spPr>
          <a:xfrm flipH="1">
            <a:off x="2340528" y="4409170"/>
            <a:ext cx="188846" cy="2069459"/>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ovéPole 43">
            <a:extLst>
              <a:ext uri="{FF2B5EF4-FFF2-40B4-BE49-F238E27FC236}">
                <a16:creationId xmlns:a16="http://schemas.microsoft.com/office/drawing/2014/main" id="{ECDA9222-2FE8-4036-B685-E46ED0B29ACB}"/>
              </a:ext>
            </a:extLst>
          </p:cNvPr>
          <p:cNvSpPr txBox="1"/>
          <p:nvPr/>
        </p:nvSpPr>
        <p:spPr>
          <a:xfrm>
            <a:off x="1682739" y="3944455"/>
            <a:ext cx="1101743" cy="830997"/>
          </a:xfrm>
          <a:prstGeom prst="rect">
            <a:avLst/>
          </a:prstGeom>
          <a:solidFill>
            <a:srgbClr val="F9DFCB"/>
          </a:solidFill>
          <a:ln w="19050">
            <a:solidFill>
              <a:srgbClr val="ECA981"/>
            </a:solidFill>
          </a:ln>
        </p:spPr>
        <p:txBody>
          <a:bodyPr wrap="square" rtlCol="0">
            <a:spAutoFit/>
          </a:bodyPr>
          <a:lstStyle/>
          <a:p>
            <a:pPr algn="ctr"/>
            <a:r>
              <a:rPr lang="en-US" sz="1200" dirty="0"/>
              <a:t>Vasoconstriction arterioles: rise in blood pressure</a:t>
            </a:r>
            <a:endParaRPr lang="en-US" sz="1200" baseline="30000" dirty="0"/>
          </a:p>
        </p:txBody>
      </p:sp>
      <p:sp>
        <p:nvSpPr>
          <p:cNvPr id="111" name="Šipka: dolů 110">
            <a:extLst>
              <a:ext uri="{FF2B5EF4-FFF2-40B4-BE49-F238E27FC236}">
                <a16:creationId xmlns:a16="http://schemas.microsoft.com/office/drawing/2014/main" id="{05160265-7805-47F8-9CA5-428B777E1540}"/>
              </a:ext>
            </a:extLst>
          </p:cNvPr>
          <p:cNvSpPr/>
          <p:nvPr/>
        </p:nvSpPr>
        <p:spPr>
          <a:xfrm flipH="1">
            <a:off x="3321918" y="4410845"/>
            <a:ext cx="188846" cy="2069459"/>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Šipka: dolů 111">
            <a:extLst>
              <a:ext uri="{FF2B5EF4-FFF2-40B4-BE49-F238E27FC236}">
                <a16:creationId xmlns:a16="http://schemas.microsoft.com/office/drawing/2014/main" id="{94818BDD-01E5-47DD-87ED-4B92D6439379}"/>
              </a:ext>
            </a:extLst>
          </p:cNvPr>
          <p:cNvSpPr/>
          <p:nvPr/>
        </p:nvSpPr>
        <p:spPr>
          <a:xfrm flipH="1">
            <a:off x="4981577" y="4407496"/>
            <a:ext cx="188846" cy="2069459"/>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Šipka: dolů 112">
            <a:extLst>
              <a:ext uri="{FF2B5EF4-FFF2-40B4-BE49-F238E27FC236}">
                <a16:creationId xmlns:a16="http://schemas.microsoft.com/office/drawing/2014/main" id="{D9D5E1BB-9F95-4E1B-85D4-1B0B3C568AC0}"/>
              </a:ext>
            </a:extLst>
          </p:cNvPr>
          <p:cNvSpPr/>
          <p:nvPr/>
        </p:nvSpPr>
        <p:spPr>
          <a:xfrm flipH="1">
            <a:off x="6214185" y="5277805"/>
            <a:ext cx="188846" cy="1195801"/>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ovéPole 41">
            <a:extLst>
              <a:ext uri="{FF2B5EF4-FFF2-40B4-BE49-F238E27FC236}">
                <a16:creationId xmlns:a16="http://schemas.microsoft.com/office/drawing/2014/main" id="{1F23B316-18C8-40E1-91E9-A5F29164D31F}"/>
              </a:ext>
            </a:extLst>
          </p:cNvPr>
          <p:cNvSpPr txBox="1"/>
          <p:nvPr/>
        </p:nvSpPr>
        <p:spPr>
          <a:xfrm>
            <a:off x="4299371" y="3932981"/>
            <a:ext cx="1222022" cy="830997"/>
          </a:xfrm>
          <a:prstGeom prst="rect">
            <a:avLst/>
          </a:prstGeom>
          <a:solidFill>
            <a:srgbClr val="F9DFCB"/>
          </a:solidFill>
          <a:ln w="19050">
            <a:solidFill>
              <a:srgbClr val="ECA981"/>
            </a:solidFill>
          </a:ln>
        </p:spPr>
        <p:txBody>
          <a:bodyPr wrap="square" rtlCol="0">
            <a:spAutoFit/>
          </a:bodyPr>
          <a:lstStyle/>
          <a:p>
            <a:pPr algn="ctr"/>
            <a:r>
              <a:rPr lang="en-US" sz="1200" dirty="0"/>
              <a:t>Tubular reabsorption of Na</a:t>
            </a:r>
            <a:r>
              <a:rPr lang="en-US" sz="1200" baseline="30000" dirty="0"/>
              <a:t>+</a:t>
            </a:r>
            <a:r>
              <a:rPr lang="cs-CZ" sz="1200" dirty="0"/>
              <a:t>, </a:t>
            </a:r>
            <a:r>
              <a:rPr lang="en-US" sz="1200" dirty="0"/>
              <a:t>Cl</a:t>
            </a:r>
            <a:r>
              <a:rPr lang="en-US" sz="1200" baseline="30000" dirty="0"/>
              <a:t>-</a:t>
            </a:r>
            <a:r>
              <a:rPr lang="en-US" sz="1200" dirty="0"/>
              <a:t> and excretion of K</a:t>
            </a:r>
            <a:r>
              <a:rPr lang="cs-CZ" sz="1200" baseline="30000" dirty="0"/>
              <a:t>+</a:t>
            </a:r>
            <a:endParaRPr lang="en-US" sz="1200" baseline="30000" dirty="0"/>
          </a:p>
        </p:txBody>
      </p:sp>
      <p:sp>
        <p:nvSpPr>
          <p:cNvPr id="43" name="TextovéPole 42">
            <a:extLst>
              <a:ext uri="{FF2B5EF4-FFF2-40B4-BE49-F238E27FC236}">
                <a16:creationId xmlns:a16="http://schemas.microsoft.com/office/drawing/2014/main" id="{27BCD7A3-C3B4-4C34-9473-A64F0CBC1814}"/>
              </a:ext>
            </a:extLst>
          </p:cNvPr>
          <p:cNvSpPr txBox="1"/>
          <p:nvPr/>
        </p:nvSpPr>
        <p:spPr>
          <a:xfrm>
            <a:off x="2941687" y="3963087"/>
            <a:ext cx="1222022" cy="646331"/>
          </a:xfrm>
          <a:prstGeom prst="rect">
            <a:avLst/>
          </a:prstGeom>
          <a:solidFill>
            <a:srgbClr val="F9DFCB"/>
          </a:solidFill>
          <a:ln w="19050">
            <a:solidFill>
              <a:srgbClr val="ECA981"/>
            </a:solidFill>
          </a:ln>
        </p:spPr>
        <p:txBody>
          <a:bodyPr wrap="square" rtlCol="0">
            <a:spAutoFit/>
          </a:bodyPr>
          <a:lstStyle/>
          <a:p>
            <a:pPr algn="ctr"/>
            <a:r>
              <a:rPr lang="en-US" sz="1200" dirty="0"/>
              <a:t>Adrenal cortex: aldosterone secretion</a:t>
            </a:r>
            <a:endParaRPr lang="en-US" sz="1200" baseline="30000" dirty="0"/>
          </a:p>
        </p:txBody>
      </p:sp>
      <p:sp>
        <p:nvSpPr>
          <p:cNvPr id="46" name="TextovéPole 45">
            <a:extLst>
              <a:ext uri="{FF2B5EF4-FFF2-40B4-BE49-F238E27FC236}">
                <a16:creationId xmlns:a16="http://schemas.microsoft.com/office/drawing/2014/main" id="{502F8A2D-5351-44E0-B6F0-97664AF35B35}"/>
              </a:ext>
            </a:extLst>
          </p:cNvPr>
          <p:cNvSpPr txBox="1"/>
          <p:nvPr/>
        </p:nvSpPr>
        <p:spPr>
          <a:xfrm>
            <a:off x="5721812" y="4966476"/>
            <a:ext cx="1238049" cy="461665"/>
          </a:xfrm>
          <a:prstGeom prst="rect">
            <a:avLst/>
          </a:prstGeom>
          <a:solidFill>
            <a:srgbClr val="F9DFCB"/>
          </a:solidFill>
          <a:ln w="19050">
            <a:solidFill>
              <a:srgbClr val="ECA981"/>
            </a:solidFill>
          </a:ln>
        </p:spPr>
        <p:txBody>
          <a:bodyPr wrap="square" rtlCol="0">
            <a:spAutoFit/>
          </a:bodyPr>
          <a:lstStyle/>
          <a:p>
            <a:pPr algn="ctr"/>
            <a:r>
              <a:rPr lang="en-US" sz="1200" dirty="0" err="1"/>
              <a:t>Collecti</a:t>
            </a:r>
            <a:r>
              <a:rPr lang="cs-CZ" sz="1200" dirty="0" err="1"/>
              <a:t>ng</a:t>
            </a:r>
            <a:r>
              <a:rPr lang="cs-CZ" sz="1200" dirty="0"/>
              <a:t> </a:t>
            </a:r>
            <a:r>
              <a:rPr lang="cs-CZ" sz="1200" dirty="0" err="1"/>
              <a:t>duct</a:t>
            </a:r>
            <a:r>
              <a:rPr lang="en-US" sz="1200" dirty="0"/>
              <a:t>: H</a:t>
            </a:r>
            <a:r>
              <a:rPr lang="en-US" sz="1200" baseline="-25000" dirty="0"/>
              <a:t>2</a:t>
            </a:r>
            <a:r>
              <a:rPr lang="en-US" sz="1200" dirty="0"/>
              <a:t>O </a:t>
            </a:r>
            <a:r>
              <a:rPr lang="en-US" sz="1200" dirty="0" err="1"/>
              <a:t>absorptio</a:t>
            </a:r>
            <a:r>
              <a:rPr lang="cs-CZ" sz="1200" dirty="0"/>
              <a:t>n</a:t>
            </a:r>
            <a:endParaRPr lang="en-US" sz="1200" baseline="30000" dirty="0"/>
          </a:p>
        </p:txBody>
      </p:sp>
      <p:sp>
        <p:nvSpPr>
          <p:cNvPr id="74" name="Šipka: ohnutá 73">
            <a:extLst>
              <a:ext uri="{FF2B5EF4-FFF2-40B4-BE49-F238E27FC236}">
                <a16:creationId xmlns:a16="http://schemas.microsoft.com/office/drawing/2014/main" id="{7C0D67A3-CF3F-45F1-AC76-DBD4C65C82DC}"/>
              </a:ext>
            </a:extLst>
          </p:cNvPr>
          <p:cNvSpPr/>
          <p:nvPr/>
        </p:nvSpPr>
        <p:spPr>
          <a:xfrm rot="16200000">
            <a:off x="-1003874" y="4063198"/>
            <a:ext cx="3665790" cy="1629690"/>
          </a:xfrm>
          <a:prstGeom prst="bentArrow">
            <a:avLst>
              <a:gd name="adj1" fmla="val 11127"/>
              <a:gd name="adj2" fmla="val 14364"/>
              <a:gd name="adj3" fmla="val 25000"/>
              <a:gd name="adj4" fmla="val 42208"/>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9" name="Přímá spojnice se šipkou 78">
            <a:extLst>
              <a:ext uri="{FF2B5EF4-FFF2-40B4-BE49-F238E27FC236}">
                <a16:creationId xmlns:a16="http://schemas.microsoft.com/office/drawing/2014/main" id="{1005CEB7-78E9-474C-BCF7-05878CB197CB}"/>
              </a:ext>
            </a:extLst>
          </p:cNvPr>
          <p:cNvCxnSpPr>
            <a:cxnSpLocks/>
          </p:cNvCxnSpPr>
          <p:nvPr/>
        </p:nvCxnSpPr>
        <p:spPr>
          <a:xfrm flipH="1">
            <a:off x="1060705" y="2642499"/>
            <a:ext cx="2573455" cy="837749"/>
          </a:xfrm>
          <a:prstGeom prst="straightConnector1">
            <a:avLst/>
          </a:prstGeom>
          <a:ln w="28575">
            <a:solidFill>
              <a:srgbClr val="D36438"/>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Přímá spojnice se šipkou 120">
            <a:extLst>
              <a:ext uri="{FF2B5EF4-FFF2-40B4-BE49-F238E27FC236}">
                <a16:creationId xmlns:a16="http://schemas.microsoft.com/office/drawing/2014/main" id="{EF512D10-A16C-4B08-AA45-9A0B55CB59E7}"/>
              </a:ext>
            </a:extLst>
          </p:cNvPr>
          <p:cNvCxnSpPr>
            <a:cxnSpLocks/>
          </p:cNvCxnSpPr>
          <p:nvPr/>
        </p:nvCxnSpPr>
        <p:spPr>
          <a:xfrm flipH="1">
            <a:off x="2162067" y="2782178"/>
            <a:ext cx="1543943" cy="735485"/>
          </a:xfrm>
          <a:prstGeom prst="straightConnector1">
            <a:avLst/>
          </a:prstGeom>
          <a:ln w="28575">
            <a:solidFill>
              <a:srgbClr val="D36438"/>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Přímá spojnice se šipkou 123">
            <a:extLst>
              <a:ext uri="{FF2B5EF4-FFF2-40B4-BE49-F238E27FC236}">
                <a16:creationId xmlns:a16="http://schemas.microsoft.com/office/drawing/2014/main" id="{FCA5F208-E0FB-4DDA-8A36-514574B46589}"/>
              </a:ext>
            </a:extLst>
          </p:cNvPr>
          <p:cNvCxnSpPr>
            <a:cxnSpLocks/>
          </p:cNvCxnSpPr>
          <p:nvPr/>
        </p:nvCxnSpPr>
        <p:spPr>
          <a:xfrm flipH="1">
            <a:off x="3448625" y="2831179"/>
            <a:ext cx="495045" cy="722981"/>
          </a:xfrm>
          <a:prstGeom prst="straightConnector1">
            <a:avLst/>
          </a:prstGeom>
          <a:ln w="28575">
            <a:solidFill>
              <a:srgbClr val="D36438"/>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Přímá spojnice se šipkou 130">
            <a:extLst>
              <a:ext uri="{FF2B5EF4-FFF2-40B4-BE49-F238E27FC236}">
                <a16:creationId xmlns:a16="http://schemas.microsoft.com/office/drawing/2014/main" id="{00140D3C-2C3B-4BF2-A4B3-1B2E5B162BFE}"/>
              </a:ext>
            </a:extLst>
          </p:cNvPr>
          <p:cNvCxnSpPr>
            <a:cxnSpLocks/>
          </p:cNvCxnSpPr>
          <p:nvPr/>
        </p:nvCxnSpPr>
        <p:spPr>
          <a:xfrm>
            <a:off x="4434804" y="2672740"/>
            <a:ext cx="450451" cy="811770"/>
          </a:xfrm>
          <a:prstGeom prst="straightConnector1">
            <a:avLst/>
          </a:prstGeom>
          <a:ln w="28575">
            <a:solidFill>
              <a:srgbClr val="D36438"/>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Přímá spojnice se šipkou 132">
            <a:extLst>
              <a:ext uri="{FF2B5EF4-FFF2-40B4-BE49-F238E27FC236}">
                <a16:creationId xmlns:a16="http://schemas.microsoft.com/office/drawing/2014/main" id="{D8737368-8EEF-4D36-9626-33A66CB41DB8}"/>
              </a:ext>
            </a:extLst>
          </p:cNvPr>
          <p:cNvCxnSpPr>
            <a:cxnSpLocks/>
          </p:cNvCxnSpPr>
          <p:nvPr/>
        </p:nvCxnSpPr>
        <p:spPr>
          <a:xfrm>
            <a:off x="4569918" y="2672694"/>
            <a:ext cx="1789904" cy="811816"/>
          </a:xfrm>
          <a:prstGeom prst="straightConnector1">
            <a:avLst/>
          </a:prstGeom>
          <a:ln w="28575">
            <a:solidFill>
              <a:srgbClr val="D36438"/>
            </a:solidFill>
            <a:tailEnd type="triangle"/>
          </a:ln>
        </p:spPr>
        <p:style>
          <a:lnRef idx="1">
            <a:schemeClr val="accent1"/>
          </a:lnRef>
          <a:fillRef idx="0">
            <a:schemeClr val="accent1"/>
          </a:fillRef>
          <a:effectRef idx="0">
            <a:schemeClr val="accent1"/>
          </a:effectRef>
          <a:fontRef idx="minor">
            <a:schemeClr val="tx1"/>
          </a:fontRef>
        </p:style>
      </p:cxnSp>
      <p:sp>
        <p:nvSpPr>
          <p:cNvPr id="36" name="TextovéPole 35">
            <a:extLst>
              <a:ext uri="{FF2B5EF4-FFF2-40B4-BE49-F238E27FC236}">
                <a16:creationId xmlns:a16="http://schemas.microsoft.com/office/drawing/2014/main" id="{BA5808A5-632E-4483-84F2-74409911A8A7}"/>
              </a:ext>
            </a:extLst>
          </p:cNvPr>
          <p:cNvSpPr txBox="1"/>
          <p:nvPr/>
        </p:nvSpPr>
        <p:spPr>
          <a:xfrm>
            <a:off x="3644208" y="2393097"/>
            <a:ext cx="1039002" cy="461665"/>
          </a:xfrm>
          <a:prstGeom prst="rect">
            <a:avLst/>
          </a:prstGeom>
          <a:solidFill>
            <a:srgbClr val="F9DFCB"/>
          </a:solidFill>
        </p:spPr>
        <p:txBody>
          <a:bodyPr wrap="none" rtlCol="0">
            <a:spAutoFit/>
          </a:bodyPr>
          <a:lstStyle/>
          <a:p>
            <a:r>
              <a:rPr lang="cs-CZ" sz="1200" dirty="0"/>
              <a:t>Angiotensin II</a:t>
            </a:r>
          </a:p>
          <a:p>
            <a:pPr algn="ctr"/>
            <a:r>
              <a:rPr lang="cs-CZ" sz="1200" dirty="0"/>
              <a:t>(</a:t>
            </a:r>
            <a:r>
              <a:rPr lang="cs-CZ" sz="1200" dirty="0" err="1"/>
              <a:t>Ang</a:t>
            </a:r>
            <a:r>
              <a:rPr lang="cs-CZ" sz="1200" dirty="0"/>
              <a:t> 1-8)</a:t>
            </a:r>
            <a:endParaRPr lang="en-US" sz="1200" dirty="0"/>
          </a:p>
        </p:txBody>
      </p:sp>
      <p:cxnSp>
        <p:nvCxnSpPr>
          <p:cNvPr id="137" name="Přímá spojnice se šipkou 136">
            <a:extLst>
              <a:ext uri="{FF2B5EF4-FFF2-40B4-BE49-F238E27FC236}">
                <a16:creationId xmlns:a16="http://schemas.microsoft.com/office/drawing/2014/main" id="{18257CE4-900C-42B0-97E2-B5FE8F3D6D93}"/>
              </a:ext>
            </a:extLst>
          </p:cNvPr>
          <p:cNvCxnSpPr>
            <a:cxnSpLocks/>
            <a:endCxn id="33" idx="2"/>
          </p:cNvCxnSpPr>
          <p:nvPr/>
        </p:nvCxnSpPr>
        <p:spPr>
          <a:xfrm flipV="1">
            <a:off x="2422363" y="1521969"/>
            <a:ext cx="0" cy="711284"/>
          </a:xfrm>
          <a:prstGeom prst="straightConnector1">
            <a:avLst/>
          </a:prstGeom>
          <a:ln w="28575">
            <a:solidFill>
              <a:srgbClr val="D36438"/>
            </a:solidFill>
            <a:tailEnd type="triangle"/>
          </a:ln>
        </p:spPr>
        <p:style>
          <a:lnRef idx="1">
            <a:schemeClr val="accent1"/>
          </a:lnRef>
          <a:fillRef idx="0">
            <a:schemeClr val="accent1"/>
          </a:fillRef>
          <a:effectRef idx="0">
            <a:schemeClr val="accent1"/>
          </a:effectRef>
          <a:fontRef idx="minor">
            <a:schemeClr val="tx1"/>
          </a:fontRef>
        </p:style>
      </p:cxnSp>
      <p:pic>
        <p:nvPicPr>
          <p:cNvPr id="47108" name="Picture 4" descr="What is the Function of Our Kidneys? - NephCure Kidney International ®">
            <a:extLst>
              <a:ext uri="{FF2B5EF4-FFF2-40B4-BE49-F238E27FC236}">
                <a16:creationId xmlns:a16="http://schemas.microsoft.com/office/drawing/2014/main" id="{A0F8095B-8BBC-4337-AD2D-129D4044A8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000011">
            <a:off x="2057129" y="2165758"/>
            <a:ext cx="664988" cy="701593"/>
          </a:xfrm>
          <a:prstGeom prst="rect">
            <a:avLst/>
          </a:prstGeom>
          <a:noFill/>
          <a:extLst>
            <a:ext uri="{909E8E84-426E-40DD-AFC4-6F175D3DCCD1}">
              <a14:hiddenFill xmlns:a14="http://schemas.microsoft.com/office/drawing/2010/main">
                <a:solidFill>
                  <a:srgbClr val="FFFFFF"/>
                </a:solidFill>
              </a14:hiddenFill>
            </a:ext>
          </a:extLst>
        </p:spPr>
      </p:pic>
      <p:cxnSp>
        <p:nvCxnSpPr>
          <p:cNvPr id="141" name="Přímá spojnice se šipkou 140">
            <a:extLst>
              <a:ext uri="{FF2B5EF4-FFF2-40B4-BE49-F238E27FC236}">
                <a16:creationId xmlns:a16="http://schemas.microsoft.com/office/drawing/2014/main" id="{8C9AF2E8-E85C-438D-9FE6-1F70F20EA331}"/>
              </a:ext>
            </a:extLst>
          </p:cNvPr>
          <p:cNvCxnSpPr>
            <a:cxnSpLocks/>
            <a:stCxn id="26" idx="3"/>
            <a:endCxn id="34" idx="1"/>
          </p:cNvCxnSpPr>
          <p:nvPr/>
        </p:nvCxnSpPr>
        <p:spPr>
          <a:xfrm>
            <a:off x="1780515" y="1208597"/>
            <a:ext cx="1891695" cy="2941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3" name="Přímá spojnice se šipkou 152">
            <a:extLst>
              <a:ext uri="{FF2B5EF4-FFF2-40B4-BE49-F238E27FC236}">
                <a16:creationId xmlns:a16="http://schemas.microsoft.com/office/drawing/2014/main" id="{A6D4CE31-6479-4741-B700-917D99149C73}"/>
              </a:ext>
            </a:extLst>
          </p:cNvPr>
          <p:cNvCxnSpPr>
            <a:cxnSpLocks/>
            <a:stCxn id="34" idx="2"/>
            <a:endCxn id="36" idx="0"/>
          </p:cNvCxnSpPr>
          <p:nvPr/>
        </p:nvCxnSpPr>
        <p:spPr>
          <a:xfrm flipH="1">
            <a:off x="4163709" y="1468840"/>
            <a:ext cx="8766" cy="92425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TextovéPole 48">
            <a:extLst>
              <a:ext uri="{FF2B5EF4-FFF2-40B4-BE49-F238E27FC236}">
                <a16:creationId xmlns:a16="http://schemas.microsoft.com/office/drawing/2014/main" id="{8FAC0311-41D3-4D13-AB09-8B980D36187B}"/>
              </a:ext>
            </a:extLst>
          </p:cNvPr>
          <p:cNvSpPr txBox="1"/>
          <p:nvPr/>
        </p:nvSpPr>
        <p:spPr>
          <a:xfrm>
            <a:off x="1062923" y="6475180"/>
            <a:ext cx="6517352" cy="276999"/>
          </a:xfrm>
          <a:prstGeom prst="rect">
            <a:avLst/>
          </a:prstGeom>
          <a:solidFill>
            <a:srgbClr val="FFFF00"/>
          </a:solidFill>
          <a:ln>
            <a:solidFill>
              <a:schemeClr val="tx1"/>
            </a:solidFill>
          </a:ln>
        </p:spPr>
        <p:txBody>
          <a:bodyPr wrap="square" rtlCol="0">
            <a:spAutoFit/>
          </a:bodyPr>
          <a:lstStyle/>
          <a:p>
            <a:r>
              <a:rPr lang="en-US" sz="1200" dirty="0"/>
              <a:t>Water and salt retention. Total blood volume and blood pressure are rising. Renal perfusion increases.</a:t>
            </a:r>
            <a:endParaRPr lang="en-US" sz="1200" baseline="30000" dirty="0"/>
          </a:p>
        </p:txBody>
      </p:sp>
      <p:sp>
        <p:nvSpPr>
          <p:cNvPr id="81" name="TextovéPole 80">
            <a:extLst>
              <a:ext uri="{FF2B5EF4-FFF2-40B4-BE49-F238E27FC236}">
                <a16:creationId xmlns:a16="http://schemas.microsoft.com/office/drawing/2014/main" id="{59C8C33E-08E6-4A56-8507-609F33ADE58B}"/>
              </a:ext>
            </a:extLst>
          </p:cNvPr>
          <p:cNvSpPr txBox="1"/>
          <p:nvPr/>
        </p:nvSpPr>
        <p:spPr>
          <a:xfrm>
            <a:off x="9500717" y="24233"/>
            <a:ext cx="2691283" cy="1569660"/>
          </a:xfrm>
          <a:prstGeom prst="rect">
            <a:avLst/>
          </a:prstGeom>
          <a:noFill/>
        </p:spPr>
        <p:txBody>
          <a:bodyPr wrap="square" rtlCol="0">
            <a:spAutoFit/>
          </a:bodyPr>
          <a:lstStyle/>
          <a:p>
            <a:r>
              <a:rPr lang="cs-CZ" sz="2400" b="1" dirty="0">
                <a:solidFill>
                  <a:srgbClr val="FF0000"/>
                </a:solidFill>
              </a:rPr>
              <a:t>RAS </a:t>
            </a:r>
            <a:r>
              <a:rPr lang="cs-CZ" sz="2400" b="1" dirty="0" err="1">
                <a:solidFill>
                  <a:srgbClr val="FF0000"/>
                </a:solidFill>
              </a:rPr>
              <a:t>system</a:t>
            </a:r>
            <a:r>
              <a:rPr lang="cs-CZ" sz="2400" b="1" dirty="0">
                <a:solidFill>
                  <a:srgbClr val="FF0000"/>
                </a:solidFill>
              </a:rPr>
              <a:t>:</a:t>
            </a:r>
          </a:p>
          <a:p>
            <a:endParaRPr lang="cs-CZ" dirty="0">
              <a:solidFill>
                <a:schemeClr val="accent1"/>
              </a:solidFill>
            </a:endParaRPr>
          </a:p>
          <a:p>
            <a:pPr lvl="1"/>
            <a:r>
              <a:rPr lang="cs-CZ" dirty="0" err="1">
                <a:solidFill>
                  <a:schemeClr val="accent1"/>
                </a:solidFill>
              </a:rPr>
              <a:t>Volume</a:t>
            </a:r>
            <a:r>
              <a:rPr lang="cs-CZ" dirty="0">
                <a:solidFill>
                  <a:schemeClr val="accent1"/>
                </a:solidFill>
              </a:rPr>
              <a:t> and </a:t>
            </a:r>
            <a:r>
              <a:rPr lang="cs-CZ" dirty="0" err="1">
                <a:solidFill>
                  <a:schemeClr val="accent1"/>
                </a:solidFill>
              </a:rPr>
              <a:t>blood</a:t>
            </a:r>
            <a:r>
              <a:rPr lang="cs-CZ" dirty="0">
                <a:solidFill>
                  <a:schemeClr val="accent1"/>
                </a:solidFill>
              </a:rPr>
              <a:t> </a:t>
            </a:r>
            <a:r>
              <a:rPr lang="cs-CZ" dirty="0" err="1">
                <a:solidFill>
                  <a:schemeClr val="accent1"/>
                </a:solidFill>
              </a:rPr>
              <a:t>pressure</a:t>
            </a:r>
            <a:r>
              <a:rPr lang="cs-CZ" dirty="0">
                <a:solidFill>
                  <a:schemeClr val="accent1"/>
                </a:solidFill>
              </a:rPr>
              <a:t> </a:t>
            </a:r>
            <a:r>
              <a:rPr lang="cs-CZ" dirty="0" err="1">
                <a:solidFill>
                  <a:schemeClr val="accent1"/>
                </a:solidFill>
              </a:rPr>
              <a:t>homeostasis</a:t>
            </a:r>
            <a:endParaRPr lang="cs-CZ" dirty="0">
              <a:solidFill>
                <a:schemeClr val="accent1"/>
              </a:solidFill>
            </a:endParaRPr>
          </a:p>
          <a:p>
            <a:pPr lvl="1"/>
            <a:endParaRPr lang="cs-CZ" dirty="0">
              <a:solidFill>
                <a:schemeClr val="accent1"/>
              </a:solidFill>
            </a:endParaRPr>
          </a:p>
        </p:txBody>
      </p:sp>
    </p:spTree>
    <p:extLst>
      <p:ext uri="{BB962C8B-B14F-4D97-AF65-F5344CB8AC3E}">
        <p14:creationId xmlns:p14="http://schemas.microsoft.com/office/powerpoint/2010/main" val="3751889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AA830DD-0B7A-43B7-A294-4A479B3D8C4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2163" t="17261" r="1"/>
          <a:stretch/>
        </p:blipFill>
        <p:spPr bwMode="auto">
          <a:xfrm>
            <a:off x="1603127" y="1026876"/>
            <a:ext cx="6030608" cy="5564009"/>
          </a:xfrm>
          <a:prstGeom prst="rect">
            <a:avLst/>
          </a:prstGeom>
          <a:noFill/>
          <a:extLst>
            <a:ext uri="{909E8E84-426E-40DD-AFC4-6F175D3DCCD1}">
              <a14:hiddenFill xmlns:a14="http://schemas.microsoft.com/office/drawing/2010/main">
                <a:solidFill>
                  <a:srgbClr val="FFFFFF"/>
                </a:solidFill>
              </a14:hiddenFill>
            </a:ext>
          </a:extLst>
        </p:spPr>
      </p:pic>
      <p:sp>
        <p:nvSpPr>
          <p:cNvPr id="10" name="TextovéPole 9">
            <a:extLst>
              <a:ext uri="{FF2B5EF4-FFF2-40B4-BE49-F238E27FC236}">
                <a16:creationId xmlns:a16="http://schemas.microsoft.com/office/drawing/2014/main" id="{6A472FD8-B53E-4910-A3B9-092940818217}"/>
              </a:ext>
            </a:extLst>
          </p:cNvPr>
          <p:cNvSpPr txBox="1"/>
          <p:nvPr/>
        </p:nvSpPr>
        <p:spPr>
          <a:xfrm>
            <a:off x="4470400" y="4439677"/>
            <a:ext cx="1745632" cy="1015663"/>
          </a:xfrm>
          <a:prstGeom prst="rect">
            <a:avLst/>
          </a:prstGeom>
          <a:solidFill>
            <a:srgbClr val="F9DFCB"/>
          </a:solidFill>
        </p:spPr>
        <p:txBody>
          <a:bodyPr wrap="square" rtlCol="0">
            <a:spAutoFit/>
          </a:bodyPr>
          <a:lstStyle/>
          <a:p>
            <a:pPr algn="ctr"/>
            <a:r>
              <a:rPr lang="cs-CZ" sz="1200" dirty="0" err="1"/>
              <a:t>prooxidative</a:t>
            </a:r>
            <a:r>
              <a:rPr lang="cs-CZ" sz="1200" dirty="0"/>
              <a:t>, </a:t>
            </a:r>
            <a:r>
              <a:rPr lang="cs-CZ" sz="1200" dirty="0" err="1"/>
              <a:t>proinflammatory</a:t>
            </a:r>
            <a:r>
              <a:rPr lang="cs-CZ" sz="1200" dirty="0"/>
              <a:t>, </a:t>
            </a:r>
            <a:r>
              <a:rPr lang="cs-CZ" sz="1200" dirty="0" err="1"/>
              <a:t>vasoconstriction</a:t>
            </a:r>
            <a:r>
              <a:rPr lang="cs-CZ" sz="1200" dirty="0"/>
              <a:t>, </a:t>
            </a:r>
            <a:r>
              <a:rPr lang="cs-CZ" sz="1200" dirty="0" err="1"/>
              <a:t>vascular</a:t>
            </a:r>
            <a:r>
              <a:rPr lang="cs-CZ" sz="1200" dirty="0"/>
              <a:t> </a:t>
            </a:r>
            <a:r>
              <a:rPr lang="cs-CZ" sz="1200" dirty="0" err="1"/>
              <a:t>leakage</a:t>
            </a:r>
            <a:r>
              <a:rPr lang="cs-CZ" sz="1200" dirty="0"/>
              <a:t>, </a:t>
            </a:r>
            <a:r>
              <a:rPr lang="cs-CZ" sz="1200" dirty="0" err="1"/>
              <a:t>profibrotic</a:t>
            </a:r>
            <a:endParaRPr lang="cs-CZ" sz="1200" dirty="0"/>
          </a:p>
        </p:txBody>
      </p:sp>
      <p:sp>
        <p:nvSpPr>
          <p:cNvPr id="12" name="TextovéPole 11">
            <a:extLst>
              <a:ext uri="{FF2B5EF4-FFF2-40B4-BE49-F238E27FC236}">
                <a16:creationId xmlns:a16="http://schemas.microsoft.com/office/drawing/2014/main" id="{02F48F79-A2F0-4C84-8B0C-A25C34A9B0DE}"/>
              </a:ext>
            </a:extLst>
          </p:cNvPr>
          <p:cNvSpPr txBox="1"/>
          <p:nvPr/>
        </p:nvSpPr>
        <p:spPr>
          <a:xfrm>
            <a:off x="4543639" y="5869224"/>
            <a:ext cx="1586227" cy="307777"/>
          </a:xfrm>
          <a:prstGeom prst="rect">
            <a:avLst/>
          </a:prstGeom>
          <a:solidFill>
            <a:srgbClr val="ECAA88"/>
          </a:solidFill>
        </p:spPr>
        <p:txBody>
          <a:bodyPr wrap="square" rtlCol="0">
            <a:spAutoFit/>
          </a:bodyPr>
          <a:lstStyle/>
          <a:p>
            <a:pPr algn="ctr"/>
            <a:r>
              <a:rPr lang="cs-CZ" sz="1400" dirty="0" err="1"/>
              <a:t>Lung</a:t>
            </a:r>
            <a:r>
              <a:rPr lang="cs-CZ" sz="1400" dirty="0"/>
              <a:t> </a:t>
            </a:r>
            <a:r>
              <a:rPr lang="cs-CZ" sz="1400" dirty="0" err="1"/>
              <a:t>damage</a:t>
            </a:r>
            <a:endParaRPr lang="cs-CZ" sz="1400" dirty="0"/>
          </a:p>
        </p:txBody>
      </p:sp>
      <p:sp>
        <p:nvSpPr>
          <p:cNvPr id="16" name="TextovéPole 15">
            <a:extLst>
              <a:ext uri="{FF2B5EF4-FFF2-40B4-BE49-F238E27FC236}">
                <a16:creationId xmlns:a16="http://schemas.microsoft.com/office/drawing/2014/main" id="{497A897D-5BE8-444D-B5EE-B226FBBFA950}"/>
              </a:ext>
            </a:extLst>
          </p:cNvPr>
          <p:cNvSpPr txBox="1"/>
          <p:nvPr/>
        </p:nvSpPr>
        <p:spPr>
          <a:xfrm>
            <a:off x="4613255" y="1262661"/>
            <a:ext cx="1399922" cy="461665"/>
          </a:xfrm>
          <a:prstGeom prst="rect">
            <a:avLst/>
          </a:prstGeom>
          <a:solidFill>
            <a:srgbClr val="F9DFCB"/>
          </a:solidFill>
        </p:spPr>
        <p:txBody>
          <a:bodyPr wrap="square" rtlCol="0">
            <a:spAutoFit/>
          </a:bodyPr>
          <a:lstStyle/>
          <a:p>
            <a:pPr algn="ctr"/>
            <a:r>
              <a:rPr lang="cs-CZ" sz="1200" dirty="0"/>
              <a:t>Angiotensin I</a:t>
            </a:r>
          </a:p>
          <a:p>
            <a:pPr algn="ctr"/>
            <a:r>
              <a:rPr lang="cs-CZ" sz="1200" dirty="0"/>
              <a:t>(</a:t>
            </a:r>
            <a:r>
              <a:rPr lang="cs-CZ" sz="1200" dirty="0" err="1"/>
              <a:t>Ang</a:t>
            </a:r>
            <a:r>
              <a:rPr lang="cs-CZ" sz="1200" dirty="0"/>
              <a:t> 1-10)</a:t>
            </a:r>
          </a:p>
        </p:txBody>
      </p:sp>
      <p:sp>
        <p:nvSpPr>
          <p:cNvPr id="17" name="TextovéPole 16">
            <a:extLst>
              <a:ext uri="{FF2B5EF4-FFF2-40B4-BE49-F238E27FC236}">
                <a16:creationId xmlns:a16="http://schemas.microsoft.com/office/drawing/2014/main" id="{29F1F3E2-71F9-402A-A47E-F480140FE4C5}"/>
              </a:ext>
            </a:extLst>
          </p:cNvPr>
          <p:cNvSpPr txBox="1"/>
          <p:nvPr/>
        </p:nvSpPr>
        <p:spPr>
          <a:xfrm>
            <a:off x="4716092" y="2348094"/>
            <a:ext cx="1194248" cy="461665"/>
          </a:xfrm>
          <a:prstGeom prst="rect">
            <a:avLst/>
          </a:prstGeom>
          <a:solidFill>
            <a:srgbClr val="F9DFCB"/>
          </a:solidFill>
        </p:spPr>
        <p:txBody>
          <a:bodyPr wrap="square" rtlCol="0">
            <a:spAutoFit/>
          </a:bodyPr>
          <a:lstStyle/>
          <a:p>
            <a:pPr algn="ctr"/>
            <a:r>
              <a:rPr lang="cs-CZ" sz="1200" dirty="0"/>
              <a:t>Angiotensin II</a:t>
            </a:r>
          </a:p>
          <a:p>
            <a:pPr algn="ctr"/>
            <a:r>
              <a:rPr lang="cs-CZ" sz="1200" dirty="0"/>
              <a:t>(</a:t>
            </a:r>
            <a:r>
              <a:rPr lang="cs-CZ" sz="1200" dirty="0" err="1"/>
              <a:t>Ang</a:t>
            </a:r>
            <a:r>
              <a:rPr lang="cs-CZ" sz="1200" dirty="0"/>
              <a:t> 1-8)</a:t>
            </a:r>
          </a:p>
        </p:txBody>
      </p:sp>
      <p:sp>
        <p:nvSpPr>
          <p:cNvPr id="19" name="TextovéPole 18">
            <a:extLst>
              <a:ext uri="{FF2B5EF4-FFF2-40B4-BE49-F238E27FC236}">
                <a16:creationId xmlns:a16="http://schemas.microsoft.com/office/drawing/2014/main" id="{90CE5010-7665-4EB0-A000-57450D12D50E}"/>
              </a:ext>
            </a:extLst>
          </p:cNvPr>
          <p:cNvSpPr txBox="1"/>
          <p:nvPr/>
        </p:nvSpPr>
        <p:spPr>
          <a:xfrm>
            <a:off x="2226976" y="5843875"/>
            <a:ext cx="1399922" cy="307777"/>
          </a:xfrm>
          <a:prstGeom prst="rect">
            <a:avLst/>
          </a:prstGeom>
          <a:solidFill>
            <a:srgbClr val="BEE0DF"/>
          </a:solidFill>
          <a:ln>
            <a:solidFill>
              <a:srgbClr val="BEE0DF"/>
            </a:solidFill>
          </a:ln>
        </p:spPr>
        <p:txBody>
          <a:bodyPr wrap="square" rtlCol="0">
            <a:spAutoFit/>
          </a:bodyPr>
          <a:lstStyle/>
          <a:p>
            <a:pPr algn="ctr"/>
            <a:r>
              <a:rPr lang="cs-CZ" sz="1400" dirty="0" err="1"/>
              <a:t>Lung</a:t>
            </a:r>
            <a:r>
              <a:rPr lang="cs-CZ" sz="1200" dirty="0"/>
              <a:t> </a:t>
            </a:r>
            <a:r>
              <a:rPr lang="cs-CZ" sz="1200" dirty="0" err="1"/>
              <a:t>protection</a:t>
            </a:r>
            <a:endParaRPr lang="cs-CZ" sz="1200" dirty="0"/>
          </a:p>
        </p:txBody>
      </p:sp>
      <p:sp>
        <p:nvSpPr>
          <p:cNvPr id="22" name="TextovéPole 21">
            <a:extLst>
              <a:ext uri="{FF2B5EF4-FFF2-40B4-BE49-F238E27FC236}">
                <a16:creationId xmlns:a16="http://schemas.microsoft.com/office/drawing/2014/main" id="{9F045858-B3C4-4F5A-B738-495613E95334}"/>
              </a:ext>
            </a:extLst>
          </p:cNvPr>
          <p:cNvSpPr txBox="1"/>
          <p:nvPr/>
        </p:nvSpPr>
        <p:spPr>
          <a:xfrm>
            <a:off x="2003787" y="4402790"/>
            <a:ext cx="1745632" cy="954107"/>
          </a:xfrm>
          <a:prstGeom prst="rect">
            <a:avLst/>
          </a:prstGeom>
          <a:solidFill>
            <a:srgbClr val="CFE9E7"/>
          </a:solidFill>
        </p:spPr>
        <p:txBody>
          <a:bodyPr wrap="square" rtlCol="0">
            <a:spAutoFit/>
          </a:bodyPr>
          <a:lstStyle/>
          <a:p>
            <a:pPr algn="ctr"/>
            <a:r>
              <a:rPr lang="cs-CZ" sz="1400" dirty="0"/>
              <a:t>antioxidant, </a:t>
            </a:r>
          </a:p>
          <a:p>
            <a:pPr algn="ctr"/>
            <a:r>
              <a:rPr lang="cs-CZ" sz="1400" dirty="0"/>
              <a:t>anti-</a:t>
            </a:r>
            <a:r>
              <a:rPr lang="cs-CZ" sz="1400" dirty="0" err="1"/>
              <a:t>inflammatory</a:t>
            </a:r>
            <a:r>
              <a:rPr lang="cs-CZ" sz="1400" dirty="0"/>
              <a:t>, </a:t>
            </a:r>
            <a:r>
              <a:rPr lang="cs-CZ" sz="1400" dirty="0" err="1"/>
              <a:t>vasodilation</a:t>
            </a:r>
            <a:r>
              <a:rPr lang="cs-CZ" sz="1400" dirty="0"/>
              <a:t>, </a:t>
            </a:r>
            <a:r>
              <a:rPr lang="cs-CZ" sz="1400" dirty="0" err="1"/>
              <a:t>antifibrotic</a:t>
            </a:r>
            <a:endParaRPr lang="cs-CZ" sz="1400" dirty="0"/>
          </a:p>
        </p:txBody>
      </p:sp>
      <p:sp>
        <p:nvSpPr>
          <p:cNvPr id="20" name="TextovéPole 19">
            <a:extLst>
              <a:ext uri="{FF2B5EF4-FFF2-40B4-BE49-F238E27FC236}">
                <a16:creationId xmlns:a16="http://schemas.microsoft.com/office/drawing/2014/main" id="{75B91D90-CA07-464B-BECF-0AB856E3ABF5}"/>
              </a:ext>
            </a:extLst>
          </p:cNvPr>
          <p:cNvSpPr txBox="1"/>
          <p:nvPr/>
        </p:nvSpPr>
        <p:spPr>
          <a:xfrm>
            <a:off x="9500717" y="24233"/>
            <a:ext cx="2691283" cy="2400657"/>
          </a:xfrm>
          <a:prstGeom prst="rect">
            <a:avLst/>
          </a:prstGeom>
          <a:noFill/>
        </p:spPr>
        <p:txBody>
          <a:bodyPr wrap="square" rtlCol="0">
            <a:spAutoFit/>
          </a:bodyPr>
          <a:lstStyle/>
          <a:p>
            <a:r>
              <a:rPr lang="cs-CZ" sz="2400" b="1" dirty="0">
                <a:solidFill>
                  <a:srgbClr val="FF0000"/>
                </a:solidFill>
              </a:rPr>
              <a:t>RAS </a:t>
            </a:r>
            <a:r>
              <a:rPr lang="cs-CZ" sz="2400" b="1" dirty="0" err="1">
                <a:solidFill>
                  <a:srgbClr val="FF0000"/>
                </a:solidFill>
              </a:rPr>
              <a:t>system</a:t>
            </a:r>
            <a:r>
              <a:rPr lang="cs-CZ" sz="2400" b="1" dirty="0">
                <a:solidFill>
                  <a:srgbClr val="FF0000"/>
                </a:solidFill>
              </a:rPr>
              <a:t>:</a:t>
            </a:r>
          </a:p>
          <a:p>
            <a:endParaRPr lang="cs-CZ" dirty="0">
              <a:solidFill>
                <a:schemeClr val="accent1"/>
              </a:solidFill>
            </a:endParaRPr>
          </a:p>
          <a:p>
            <a:pPr lvl="1"/>
            <a:r>
              <a:rPr lang="cs-CZ" dirty="0" err="1">
                <a:solidFill>
                  <a:schemeClr val="accent1"/>
                </a:solidFill>
              </a:rPr>
              <a:t>Volume</a:t>
            </a:r>
            <a:r>
              <a:rPr lang="cs-CZ" dirty="0">
                <a:solidFill>
                  <a:schemeClr val="accent1"/>
                </a:solidFill>
              </a:rPr>
              <a:t> and </a:t>
            </a:r>
            <a:r>
              <a:rPr lang="cs-CZ" dirty="0" err="1">
                <a:solidFill>
                  <a:schemeClr val="accent1"/>
                </a:solidFill>
              </a:rPr>
              <a:t>blood</a:t>
            </a:r>
            <a:r>
              <a:rPr lang="cs-CZ" dirty="0">
                <a:solidFill>
                  <a:schemeClr val="accent1"/>
                </a:solidFill>
              </a:rPr>
              <a:t> </a:t>
            </a:r>
            <a:r>
              <a:rPr lang="cs-CZ" dirty="0" err="1">
                <a:solidFill>
                  <a:schemeClr val="accent1"/>
                </a:solidFill>
              </a:rPr>
              <a:t>pressure</a:t>
            </a:r>
            <a:r>
              <a:rPr lang="cs-CZ" dirty="0">
                <a:solidFill>
                  <a:schemeClr val="accent1"/>
                </a:solidFill>
              </a:rPr>
              <a:t> </a:t>
            </a:r>
            <a:r>
              <a:rPr lang="cs-CZ" dirty="0" err="1">
                <a:solidFill>
                  <a:schemeClr val="accent1"/>
                </a:solidFill>
              </a:rPr>
              <a:t>homeostasis</a:t>
            </a:r>
            <a:endParaRPr lang="cs-CZ" dirty="0">
              <a:solidFill>
                <a:schemeClr val="accent1"/>
              </a:solidFill>
            </a:endParaRPr>
          </a:p>
          <a:p>
            <a:pPr lvl="1"/>
            <a:endParaRPr lang="cs-CZ" dirty="0">
              <a:solidFill>
                <a:schemeClr val="accent1"/>
              </a:solidFill>
            </a:endParaRPr>
          </a:p>
          <a:p>
            <a:pPr lvl="1"/>
            <a:r>
              <a:rPr lang="cs-CZ" dirty="0" err="1">
                <a:solidFill>
                  <a:schemeClr val="accent1"/>
                </a:solidFill>
              </a:rPr>
              <a:t>Inflamantory</a:t>
            </a:r>
            <a:r>
              <a:rPr lang="cs-CZ" dirty="0">
                <a:solidFill>
                  <a:schemeClr val="accent1"/>
                </a:solidFill>
              </a:rPr>
              <a:t> and </a:t>
            </a:r>
            <a:r>
              <a:rPr lang="cs-CZ" dirty="0" err="1">
                <a:solidFill>
                  <a:schemeClr val="accent1"/>
                </a:solidFill>
              </a:rPr>
              <a:t>antiinflamantory</a:t>
            </a:r>
            <a:r>
              <a:rPr lang="cs-CZ" dirty="0">
                <a:solidFill>
                  <a:schemeClr val="accent1"/>
                </a:solidFill>
              </a:rPr>
              <a:t> </a:t>
            </a:r>
            <a:r>
              <a:rPr lang="cs-CZ" dirty="0" err="1">
                <a:solidFill>
                  <a:schemeClr val="accent1"/>
                </a:solidFill>
              </a:rPr>
              <a:t>homeostasis</a:t>
            </a:r>
            <a:endParaRPr lang="en-US" dirty="0">
              <a:solidFill>
                <a:schemeClr val="accent1"/>
              </a:solidFill>
            </a:endParaRPr>
          </a:p>
        </p:txBody>
      </p:sp>
      <p:cxnSp>
        <p:nvCxnSpPr>
          <p:cNvPr id="8" name="Přímá spojnice se šipkou 7">
            <a:extLst>
              <a:ext uri="{FF2B5EF4-FFF2-40B4-BE49-F238E27FC236}">
                <a16:creationId xmlns:a16="http://schemas.microsoft.com/office/drawing/2014/main" id="{8B79E2CF-33E7-466A-81BC-FBD9813A11B7}"/>
              </a:ext>
            </a:extLst>
          </p:cNvPr>
          <p:cNvCxnSpPr>
            <a:cxnSpLocks/>
          </p:cNvCxnSpPr>
          <p:nvPr/>
        </p:nvCxnSpPr>
        <p:spPr>
          <a:xfrm>
            <a:off x="5313216" y="639233"/>
            <a:ext cx="0" cy="58532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ovéPole 8">
            <a:extLst>
              <a:ext uri="{FF2B5EF4-FFF2-40B4-BE49-F238E27FC236}">
                <a16:creationId xmlns:a16="http://schemas.microsoft.com/office/drawing/2014/main" id="{79E87467-916E-D248-83AF-3875BD1705FB}"/>
              </a:ext>
            </a:extLst>
          </p:cNvPr>
          <p:cNvSpPr txBox="1"/>
          <p:nvPr/>
        </p:nvSpPr>
        <p:spPr>
          <a:xfrm>
            <a:off x="4593570" y="361894"/>
            <a:ext cx="1439292" cy="276999"/>
          </a:xfrm>
          <a:prstGeom prst="rect">
            <a:avLst/>
          </a:prstGeom>
          <a:solidFill>
            <a:srgbClr val="F9DFCB"/>
          </a:solidFill>
        </p:spPr>
        <p:txBody>
          <a:bodyPr wrap="square" rtlCol="0">
            <a:spAutoFit/>
          </a:bodyPr>
          <a:lstStyle/>
          <a:p>
            <a:pPr algn="ctr"/>
            <a:r>
              <a:rPr lang="cs-CZ" sz="1200" dirty="0" err="1"/>
              <a:t>Angiotensinogen</a:t>
            </a:r>
            <a:endParaRPr lang="cs-CZ" sz="1200" dirty="0"/>
          </a:p>
        </p:txBody>
      </p:sp>
      <p:sp>
        <p:nvSpPr>
          <p:cNvPr id="23" name="Ovál 22">
            <a:extLst>
              <a:ext uri="{FF2B5EF4-FFF2-40B4-BE49-F238E27FC236}">
                <a16:creationId xmlns:a16="http://schemas.microsoft.com/office/drawing/2014/main" id="{4D628386-F64E-7A5D-99D6-0E13DC0A184C}"/>
              </a:ext>
            </a:extLst>
          </p:cNvPr>
          <p:cNvSpPr/>
          <p:nvPr/>
        </p:nvSpPr>
        <p:spPr>
          <a:xfrm>
            <a:off x="3288266" y="1797697"/>
            <a:ext cx="599351" cy="276999"/>
          </a:xfrm>
          <a:prstGeom prst="ellipse">
            <a:avLst/>
          </a:prstGeom>
          <a:solidFill>
            <a:srgbClr val="D96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100" dirty="0"/>
              <a:t>ACE</a:t>
            </a:r>
            <a:endParaRPr lang="en-US" sz="1100" dirty="0"/>
          </a:p>
        </p:txBody>
      </p:sp>
      <p:cxnSp>
        <p:nvCxnSpPr>
          <p:cNvPr id="24" name="Přímá spojnice se šipkou 23">
            <a:extLst>
              <a:ext uri="{FF2B5EF4-FFF2-40B4-BE49-F238E27FC236}">
                <a16:creationId xmlns:a16="http://schemas.microsoft.com/office/drawing/2014/main" id="{EA48E662-3325-F018-DAA7-13726607C6CC}"/>
              </a:ext>
            </a:extLst>
          </p:cNvPr>
          <p:cNvCxnSpPr/>
          <p:nvPr/>
        </p:nvCxnSpPr>
        <p:spPr>
          <a:xfrm>
            <a:off x="3253801" y="1724502"/>
            <a:ext cx="0" cy="70038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Obdélník 24">
            <a:extLst>
              <a:ext uri="{FF2B5EF4-FFF2-40B4-BE49-F238E27FC236}">
                <a16:creationId xmlns:a16="http://schemas.microsoft.com/office/drawing/2014/main" id="{9623DD98-B0EF-2CBA-71F1-AFE7B33C531A}"/>
              </a:ext>
            </a:extLst>
          </p:cNvPr>
          <p:cNvSpPr/>
          <p:nvPr/>
        </p:nvSpPr>
        <p:spPr>
          <a:xfrm>
            <a:off x="1791511" y="5500196"/>
            <a:ext cx="4829422" cy="811703"/>
          </a:xfrm>
          <a:prstGeom prst="rect">
            <a:avLst/>
          </a:prstGeom>
          <a:solidFill>
            <a:srgbClr val="E3E3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814747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AA830DD-0B7A-43B7-A294-4A479B3D8C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5355" y="12073"/>
            <a:ext cx="8251268" cy="6693841"/>
          </a:xfrm>
          <a:prstGeom prst="rect">
            <a:avLst/>
          </a:prstGeom>
          <a:noFill/>
          <a:extLst>
            <a:ext uri="{909E8E84-426E-40DD-AFC4-6F175D3DCCD1}">
              <a14:hiddenFill xmlns:a14="http://schemas.microsoft.com/office/drawing/2010/main">
                <a:solidFill>
                  <a:srgbClr val="FFFFFF"/>
                </a:solidFill>
              </a14:hiddenFill>
            </a:ext>
          </a:extLst>
        </p:spPr>
      </p:pic>
      <p:sp>
        <p:nvSpPr>
          <p:cNvPr id="5" name="Ovál 4">
            <a:extLst>
              <a:ext uri="{FF2B5EF4-FFF2-40B4-BE49-F238E27FC236}">
                <a16:creationId xmlns:a16="http://schemas.microsoft.com/office/drawing/2014/main" id="{A9780EE6-02BF-417F-82A7-9A9C5D45E9A7}"/>
              </a:ext>
            </a:extLst>
          </p:cNvPr>
          <p:cNvSpPr/>
          <p:nvPr/>
        </p:nvSpPr>
        <p:spPr>
          <a:xfrm>
            <a:off x="7135148" y="166212"/>
            <a:ext cx="1836892" cy="943249"/>
          </a:xfrm>
          <a:prstGeom prst="ellipse">
            <a:avLst/>
          </a:prstGeom>
          <a:solidFill>
            <a:srgbClr val="CCE2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ovéPole 3">
            <a:extLst>
              <a:ext uri="{FF2B5EF4-FFF2-40B4-BE49-F238E27FC236}">
                <a16:creationId xmlns:a16="http://schemas.microsoft.com/office/drawing/2014/main" id="{69816117-6FB5-4C80-B582-90622CB171F0}"/>
              </a:ext>
            </a:extLst>
          </p:cNvPr>
          <p:cNvSpPr txBox="1"/>
          <p:nvPr/>
        </p:nvSpPr>
        <p:spPr>
          <a:xfrm>
            <a:off x="7539238" y="344436"/>
            <a:ext cx="1086195" cy="646331"/>
          </a:xfrm>
          <a:prstGeom prst="rect">
            <a:avLst/>
          </a:prstGeom>
          <a:solidFill>
            <a:srgbClr val="CCE2F8"/>
          </a:solidFill>
        </p:spPr>
        <p:txBody>
          <a:bodyPr wrap="none" rtlCol="0">
            <a:spAutoFit/>
          </a:bodyPr>
          <a:lstStyle/>
          <a:p>
            <a:pPr algn="ctr"/>
            <a:r>
              <a:rPr lang="cs-CZ" sz="1200" dirty="0"/>
              <a:t>Poškození plic </a:t>
            </a:r>
          </a:p>
          <a:p>
            <a:pPr algn="ctr"/>
            <a:r>
              <a:rPr lang="cs-CZ" sz="1200" dirty="0"/>
              <a:t>např. infekcí,</a:t>
            </a:r>
          </a:p>
          <a:p>
            <a:pPr algn="ctr"/>
            <a:r>
              <a:rPr lang="cs-CZ" sz="1200" dirty="0"/>
              <a:t>Sepse</a:t>
            </a:r>
            <a:endParaRPr lang="en-US" sz="1200" dirty="0"/>
          </a:p>
        </p:txBody>
      </p:sp>
      <p:sp>
        <p:nvSpPr>
          <p:cNvPr id="7" name="TextovéPole 6">
            <a:extLst>
              <a:ext uri="{FF2B5EF4-FFF2-40B4-BE49-F238E27FC236}">
                <a16:creationId xmlns:a16="http://schemas.microsoft.com/office/drawing/2014/main" id="{DD04B1A0-CA56-43C3-94D7-BCA3D8B59212}"/>
              </a:ext>
            </a:extLst>
          </p:cNvPr>
          <p:cNvSpPr txBox="1"/>
          <p:nvPr/>
        </p:nvSpPr>
        <p:spPr>
          <a:xfrm>
            <a:off x="7321268" y="4526464"/>
            <a:ext cx="1399922" cy="1015663"/>
          </a:xfrm>
          <a:prstGeom prst="rect">
            <a:avLst/>
          </a:prstGeom>
          <a:solidFill>
            <a:srgbClr val="F9DFCB"/>
          </a:solidFill>
        </p:spPr>
        <p:txBody>
          <a:bodyPr wrap="square" rtlCol="0">
            <a:spAutoFit/>
          </a:bodyPr>
          <a:lstStyle/>
          <a:p>
            <a:pPr algn="ctr"/>
            <a:r>
              <a:rPr lang="cs-CZ" sz="1200" dirty="0" err="1"/>
              <a:t>prooxidační</a:t>
            </a:r>
            <a:r>
              <a:rPr lang="cs-CZ" sz="1200" dirty="0"/>
              <a:t>, prozánětlivý, vazokonstrikce, prosakování cév, </a:t>
            </a:r>
            <a:r>
              <a:rPr lang="cs-CZ" sz="1200" dirty="0" err="1"/>
              <a:t>profibrotický</a:t>
            </a:r>
            <a:endParaRPr lang="cs-CZ" sz="1200" dirty="0"/>
          </a:p>
        </p:txBody>
      </p:sp>
      <p:sp>
        <p:nvSpPr>
          <p:cNvPr id="10" name="TextovéPole 9">
            <a:extLst>
              <a:ext uri="{FF2B5EF4-FFF2-40B4-BE49-F238E27FC236}">
                <a16:creationId xmlns:a16="http://schemas.microsoft.com/office/drawing/2014/main" id="{6A472FD8-B53E-4910-A3B9-092940818217}"/>
              </a:ext>
            </a:extLst>
          </p:cNvPr>
          <p:cNvSpPr txBox="1"/>
          <p:nvPr/>
        </p:nvSpPr>
        <p:spPr>
          <a:xfrm>
            <a:off x="7293541" y="4551296"/>
            <a:ext cx="1399922" cy="1015663"/>
          </a:xfrm>
          <a:prstGeom prst="rect">
            <a:avLst/>
          </a:prstGeom>
          <a:solidFill>
            <a:srgbClr val="F9DFCB"/>
          </a:solidFill>
        </p:spPr>
        <p:txBody>
          <a:bodyPr wrap="square" rtlCol="0">
            <a:spAutoFit/>
          </a:bodyPr>
          <a:lstStyle/>
          <a:p>
            <a:pPr algn="ctr"/>
            <a:r>
              <a:rPr lang="cs-CZ" sz="1200" dirty="0" err="1"/>
              <a:t>prooxidative</a:t>
            </a:r>
            <a:r>
              <a:rPr lang="cs-CZ" sz="1200" dirty="0"/>
              <a:t>, </a:t>
            </a:r>
            <a:r>
              <a:rPr lang="cs-CZ" sz="1200" dirty="0" err="1"/>
              <a:t>proinflammatory</a:t>
            </a:r>
            <a:r>
              <a:rPr lang="cs-CZ" sz="1200" dirty="0"/>
              <a:t>, </a:t>
            </a:r>
            <a:r>
              <a:rPr lang="cs-CZ" sz="1200" dirty="0" err="1"/>
              <a:t>vasoconstriction</a:t>
            </a:r>
            <a:r>
              <a:rPr lang="cs-CZ" sz="1200" dirty="0"/>
              <a:t>, </a:t>
            </a:r>
            <a:r>
              <a:rPr lang="cs-CZ" sz="1200" dirty="0" err="1"/>
              <a:t>vascular</a:t>
            </a:r>
            <a:r>
              <a:rPr lang="cs-CZ" sz="1200" dirty="0"/>
              <a:t> </a:t>
            </a:r>
            <a:r>
              <a:rPr lang="cs-CZ" sz="1200" dirty="0" err="1"/>
              <a:t>leakage</a:t>
            </a:r>
            <a:r>
              <a:rPr lang="cs-CZ" sz="1200" dirty="0"/>
              <a:t>, </a:t>
            </a:r>
            <a:r>
              <a:rPr lang="cs-CZ" sz="1200" dirty="0" err="1"/>
              <a:t>profibrotic</a:t>
            </a:r>
            <a:endParaRPr lang="cs-CZ" sz="1200" dirty="0"/>
          </a:p>
        </p:txBody>
      </p:sp>
      <p:sp>
        <p:nvSpPr>
          <p:cNvPr id="11" name="TextovéPole 10">
            <a:extLst>
              <a:ext uri="{FF2B5EF4-FFF2-40B4-BE49-F238E27FC236}">
                <a16:creationId xmlns:a16="http://schemas.microsoft.com/office/drawing/2014/main" id="{E2D94849-69CE-46BF-B2D0-03218B523FE4}"/>
              </a:ext>
            </a:extLst>
          </p:cNvPr>
          <p:cNvSpPr txBox="1"/>
          <p:nvPr/>
        </p:nvSpPr>
        <p:spPr>
          <a:xfrm>
            <a:off x="7321268" y="5963829"/>
            <a:ext cx="1399922" cy="276999"/>
          </a:xfrm>
          <a:prstGeom prst="rect">
            <a:avLst/>
          </a:prstGeom>
          <a:solidFill>
            <a:srgbClr val="ECAA88"/>
          </a:solidFill>
        </p:spPr>
        <p:txBody>
          <a:bodyPr wrap="square" rtlCol="0">
            <a:spAutoFit/>
          </a:bodyPr>
          <a:lstStyle/>
          <a:p>
            <a:pPr algn="ctr"/>
            <a:r>
              <a:rPr lang="cs-CZ" sz="1200" dirty="0"/>
              <a:t>Poškození plic</a:t>
            </a:r>
          </a:p>
        </p:txBody>
      </p:sp>
      <p:sp>
        <p:nvSpPr>
          <p:cNvPr id="12" name="TextovéPole 11">
            <a:extLst>
              <a:ext uri="{FF2B5EF4-FFF2-40B4-BE49-F238E27FC236}">
                <a16:creationId xmlns:a16="http://schemas.microsoft.com/office/drawing/2014/main" id="{02F48F79-A2F0-4C84-8B0C-A25C34A9B0DE}"/>
              </a:ext>
            </a:extLst>
          </p:cNvPr>
          <p:cNvSpPr txBox="1"/>
          <p:nvPr/>
        </p:nvSpPr>
        <p:spPr>
          <a:xfrm>
            <a:off x="7293541" y="6024220"/>
            <a:ext cx="1399922" cy="276999"/>
          </a:xfrm>
          <a:prstGeom prst="rect">
            <a:avLst/>
          </a:prstGeom>
          <a:solidFill>
            <a:srgbClr val="ECAA88"/>
          </a:solidFill>
        </p:spPr>
        <p:txBody>
          <a:bodyPr wrap="square" rtlCol="0">
            <a:spAutoFit/>
          </a:bodyPr>
          <a:lstStyle/>
          <a:p>
            <a:pPr algn="ctr"/>
            <a:r>
              <a:rPr lang="cs-CZ" sz="1200" dirty="0" err="1"/>
              <a:t>Lung</a:t>
            </a:r>
            <a:r>
              <a:rPr lang="cs-CZ" sz="1200" dirty="0"/>
              <a:t> </a:t>
            </a:r>
            <a:r>
              <a:rPr lang="cs-CZ" sz="1200" dirty="0" err="1"/>
              <a:t>damage</a:t>
            </a:r>
            <a:endParaRPr lang="cs-CZ" sz="1200" dirty="0"/>
          </a:p>
        </p:txBody>
      </p:sp>
      <p:sp>
        <p:nvSpPr>
          <p:cNvPr id="13" name="TextovéPole 12">
            <a:extLst>
              <a:ext uri="{FF2B5EF4-FFF2-40B4-BE49-F238E27FC236}">
                <a16:creationId xmlns:a16="http://schemas.microsoft.com/office/drawing/2014/main" id="{6A43882B-1C4F-4639-AC5E-B350D0E68D33}"/>
              </a:ext>
            </a:extLst>
          </p:cNvPr>
          <p:cNvSpPr txBox="1"/>
          <p:nvPr/>
        </p:nvSpPr>
        <p:spPr>
          <a:xfrm>
            <a:off x="7395646" y="319308"/>
            <a:ext cx="1321025" cy="646331"/>
          </a:xfrm>
          <a:prstGeom prst="rect">
            <a:avLst/>
          </a:prstGeom>
          <a:solidFill>
            <a:srgbClr val="CCE2F8"/>
          </a:solidFill>
        </p:spPr>
        <p:txBody>
          <a:bodyPr wrap="square" rtlCol="0">
            <a:spAutoFit/>
          </a:bodyPr>
          <a:lstStyle/>
          <a:p>
            <a:pPr algn="ctr"/>
            <a:r>
              <a:rPr lang="en-US" sz="1200" dirty="0"/>
              <a:t>Lung damage e.g. through infection</a:t>
            </a:r>
            <a:r>
              <a:rPr lang="cs-CZ" sz="1200" dirty="0"/>
              <a:t>, S</a:t>
            </a:r>
            <a:r>
              <a:rPr lang="en-US" sz="1200" dirty="0" err="1"/>
              <a:t>epsis</a:t>
            </a:r>
            <a:endParaRPr lang="en-US" sz="1200" dirty="0"/>
          </a:p>
        </p:txBody>
      </p:sp>
      <p:sp>
        <p:nvSpPr>
          <p:cNvPr id="14" name="TextovéPole 13">
            <a:extLst>
              <a:ext uri="{FF2B5EF4-FFF2-40B4-BE49-F238E27FC236}">
                <a16:creationId xmlns:a16="http://schemas.microsoft.com/office/drawing/2014/main" id="{6B535E80-6B9C-48D4-A249-D6D18B83A8FD}"/>
              </a:ext>
            </a:extLst>
          </p:cNvPr>
          <p:cNvSpPr txBox="1"/>
          <p:nvPr/>
        </p:nvSpPr>
        <p:spPr>
          <a:xfrm>
            <a:off x="7431185" y="1366048"/>
            <a:ext cx="1194248" cy="461665"/>
          </a:xfrm>
          <a:prstGeom prst="rect">
            <a:avLst/>
          </a:prstGeom>
          <a:solidFill>
            <a:srgbClr val="F9DFCB"/>
          </a:solidFill>
        </p:spPr>
        <p:txBody>
          <a:bodyPr wrap="square" rtlCol="0">
            <a:spAutoFit/>
          </a:bodyPr>
          <a:lstStyle/>
          <a:p>
            <a:pPr algn="ctr"/>
            <a:r>
              <a:rPr lang="cs-CZ" sz="1200" dirty="0"/>
              <a:t>Angiotenzin I</a:t>
            </a:r>
          </a:p>
          <a:p>
            <a:pPr algn="ctr"/>
            <a:r>
              <a:rPr lang="cs-CZ" sz="1200" dirty="0"/>
              <a:t>(</a:t>
            </a:r>
            <a:r>
              <a:rPr lang="cs-CZ" sz="1200" dirty="0" err="1"/>
              <a:t>Ang</a:t>
            </a:r>
            <a:r>
              <a:rPr lang="cs-CZ" sz="1200" dirty="0"/>
              <a:t> 1-10)</a:t>
            </a:r>
          </a:p>
        </p:txBody>
      </p:sp>
      <p:sp>
        <p:nvSpPr>
          <p:cNvPr id="15" name="TextovéPole 14">
            <a:extLst>
              <a:ext uri="{FF2B5EF4-FFF2-40B4-BE49-F238E27FC236}">
                <a16:creationId xmlns:a16="http://schemas.microsoft.com/office/drawing/2014/main" id="{C9C22F2D-EA6B-47D5-AFE3-AFAB2F365664}"/>
              </a:ext>
            </a:extLst>
          </p:cNvPr>
          <p:cNvSpPr txBox="1"/>
          <p:nvPr/>
        </p:nvSpPr>
        <p:spPr>
          <a:xfrm>
            <a:off x="7423093" y="2459502"/>
            <a:ext cx="1194248" cy="461665"/>
          </a:xfrm>
          <a:prstGeom prst="rect">
            <a:avLst/>
          </a:prstGeom>
          <a:solidFill>
            <a:srgbClr val="F9DFCB"/>
          </a:solidFill>
        </p:spPr>
        <p:txBody>
          <a:bodyPr wrap="square" rtlCol="0">
            <a:spAutoFit/>
          </a:bodyPr>
          <a:lstStyle/>
          <a:p>
            <a:pPr algn="ctr"/>
            <a:r>
              <a:rPr lang="cs-CZ" sz="1200" dirty="0"/>
              <a:t>Angiotenzin II</a:t>
            </a:r>
          </a:p>
          <a:p>
            <a:pPr algn="ctr"/>
            <a:r>
              <a:rPr lang="cs-CZ" sz="1200" dirty="0"/>
              <a:t>(</a:t>
            </a:r>
            <a:r>
              <a:rPr lang="cs-CZ" sz="1200" dirty="0" err="1"/>
              <a:t>Ang</a:t>
            </a:r>
            <a:r>
              <a:rPr lang="cs-CZ" sz="1200" dirty="0"/>
              <a:t> 1-8)</a:t>
            </a:r>
          </a:p>
        </p:txBody>
      </p:sp>
      <p:sp>
        <p:nvSpPr>
          <p:cNvPr id="16" name="TextovéPole 15">
            <a:extLst>
              <a:ext uri="{FF2B5EF4-FFF2-40B4-BE49-F238E27FC236}">
                <a16:creationId xmlns:a16="http://schemas.microsoft.com/office/drawing/2014/main" id="{497A897D-5BE8-444D-B5EE-B226FBBFA950}"/>
              </a:ext>
            </a:extLst>
          </p:cNvPr>
          <p:cNvSpPr txBox="1"/>
          <p:nvPr/>
        </p:nvSpPr>
        <p:spPr>
          <a:xfrm>
            <a:off x="7423093" y="1395482"/>
            <a:ext cx="1194248" cy="461665"/>
          </a:xfrm>
          <a:prstGeom prst="rect">
            <a:avLst/>
          </a:prstGeom>
          <a:solidFill>
            <a:srgbClr val="F9DFCB"/>
          </a:solidFill>
        </p:spPr>
        <p:txBody>
          <a:bodyPr wrap="square" rtlCol="0">
            <a:spAutoFit/>
          </a:bodyPr>
          <a:lstStyle/>
          <a:p>
            <a:pPr algn="ctr"/>
            <a:r>
              <a:rPr lang="cs-CZ" sz="1200" dirty="0"/>
              <a:t>Angiotensin I</a:t>
            </a:r>
          </a:p>
          <a:p>
            <a:pPr algn="ctr"/>
            <a:r>
              <a:rPr lang="cs-CZ" sz="1200" dirty="0"/>
              <a:t>(</a:t>
            </a:r>
            <a:r>
              <a:rPr lang="cs-CZ" sz="1200" dirty="0" err="1"/>
              <a:t>Ang</a:t>
            </a:r>
            <a:r>
              <a:rPr lang="cs-CZ" sz="1200" dirty="0"/>
              <a:t> 1-10)</a:t>
            </a:r>
          </a:p>
        </p:txBody>
      </p:sp>
      <p:sp>
        <p:nvSpPr>
          <p:cNvPr id="17" name="TextovéPole 16">
            <a:extLst>
              <a:ext uri="{FF2B5EF4-FFF2-40B4-BE49-F238E27FC236}">
                <a16:creationId xmlns:a16="http://schemas.microsoft.com/office/drawing/2014/main" id="{29F1F3E2-71F9-402A-A47E-F480140FE4C5}"/>
              </a:ext>
            </a:extLst>
          </p:cNvPr>
          <p:cNvSpPr txBox="1"/>
          <p:nvPr/>
        </p:nvSpPr>
        <p:spPr>
          <a:xfrm>
            <a:off x="7431185" y="2480740"/>
            <a:ext cx="1194248" cy="461665"/>
          </a:xfrm>
          <a:prstGeom prst="rect">
            <a:avLst/>
          </a:prstGeom>
          <a:solidFill>
            <a:srgbClr val="F9DFCB"/>
          </a:solidFill>
        </p:spPr>
        <p:txBody>
          <a:bodyPr wrap="square" rtlCol="0">
            <a:spAutoFit/>
          </a:bodyPr>
          <a:lstStyle/>
          <a:p>
            <a:pPr algn="ctr"/>
            <a:r>
              <a:rPr lang="cs-CZ" sz="1200" dirty="0"/>
              <a:t>Angiotensin II</a:t>
            </a:r>
          </a:p>
          <a:p>
            <a:pPr algn="ctr"/>
            <a:r>
              <a:rPr lang="cs-CZ" sz="1200" dirty="0"/>
              <a:t>(</a:t>
            </a:r>
            <a:r>
              <a:rPr lang="cs-CZ" sz="1200" dirty="0" err="1"/>
              <a:t>Ang</a:t>
            </a:r>
            <a:r>
              <a:rPr lang="cs-CZ" sz="1200" dirty="0"/>
              <a:t> 1-8)</a:t>
            </a:r>
          </a:p>
        </p:txBody>
      </p:sp>
      <p:sp>
        <p:nvSpPr>
          <p:cNvPr id="18" name="TextovéPole 17">
            <a:extLst>
              <a:ext uri="{FF2B5EF4-FFF2-40B4-BE49-F238E27FC236}">
                <a16:creationId xmlns:a16="http://schemas.microsoft.com/office/drawing/2014/main" id="{DEC94380-D1BE-4C27-93A1-564753ECA36E}"/>
              </a:ext>
            </a:extLst>
          </p:cNvPr>
          <p:cNvSpPr txBox="1"/>
          <p:nvPr/>
        </p:nvSpPr>
        <p:spPr>
          <a:xfrm>
            <a:off x="5396039" y="6032145"/>
            <a:ext cx="1399922" cy="276999"/>
          </a:xfrm>
          <a:prstGeom prst="rect">
            <a:avLst/>
          </a:prstGeom>
          <a:solidFill>
            <a:srgbClr val="BEE0DF"/>
          </a:solidFill>
          <a:ln>
            <a:solidFill>
              <a:srgbClr val="BEE0DF"/>
            </a:solidFill>
          </a:ln>
        </p:spPr>
        <p:txBody>
          <a:bodyPr wrap="square" rtlCol="0">
            <a:spAutoFit/>
          </a:bodyPr>
          <a:lstStyle/>
          <a:p>
            <a:pPr algn="ctr"/>
            <a:r>
              <a:rPr lang="cs-CZ" sz="1200" dirty="0"/>
              <a:t>Ochrana plic</a:t>
            </a:r>
          </a:p>
        </p:txBody>
      </p:sp>
      <p:sp>
        <p:nvSpPr>
          <p:cNvPr id="19" name="TextovéPole 18">
            <a:extLst>
              <a:ext uri="{FF2B5EF4-FFF2-40B4-BE49-F238E27FC236}">
                <a16:creationId xmlns:a16="http://schemas.microsoft.com/office/drawing/2014/main" id="{90CE5010-7665-4EB0-A000-57450D12D50E}"/>
              </a:ext>
            </a:extLst>
          </p:cNvPr>
          <p:cNvSpPr txBox="1"/>
          <p:nvPr/>
        </p:nvSpPr>
        <p:spPr>
          <a:xfrm>
            <a:off x="5368312" y="6024219"/>
            <a:ext cx="1399922" cy="276999"/>
          </a:xfrm>
          <a:prstGeom prst="rect">
            <a:avLst/>
          </a:prstGeom>
          <a:solidFill>
            <a:srgbClr val="BEE0DF"/>
          </a:solidFill>
          <a:ln>
            <a:solidFill>
              <a:srgbClr val="BEE0DF"/>
            </a:solidFill>
          </a:ln>
        </p:spPr>
        <p:txBody>
          <a:bodyPr wrap="square" rtlCol="0">
            <a:spAutoFit/>
          </a:bodyPr>
          <a:lstStyle/>
          <a:p>
            <a:pPr algn="ctr"/>
            <a:r>
              <a:rPr lang="cs-CZ" sz="1200" dirty="0" err="1"/>
              <a:t>Lung</a:t>
            </a:r>
            <a:r>
              <a:rPr lang="cs-CZ" sz="1200" dirty="0"/>
              <a:t> </a:t>
            </a:r>
            <a:r>
              <a:rPr lang="cs-CZ" sz="1200" dirty="0" err="1"/>
              <a:t>protection</a:t>
            </a:r>
            <a:endParaRPr lang="cs-CZ" sz="1200" dirty="0"/>
          </a:p>
        </p:txBody>
      </p:sp>
      <p:sp>
        <p:nvSpPr>
          <p:cNvPr id="21" name="TextovéPole 20">
            <a:extLst>
              <a:ext uri="{FF2B5EF4-FFF2-40B4-BE49-F238E27FC236}">
                <a16:creationId xmlns:a16="http://schemas.microsoft.com/office/drawing/2014/main" id="{E4D31BB5-2219-4A0B-B2B7-8C3EC1DB2C47}"/>
              </a:ext>
            </a:extLst>
          </p:cNvPr>
          <p:cNvSpPr txBox="1"/>
          <p:nvPr/>
        </p:nvSpPr>
        <p:spPr>
          <a:xfrm>
            <a:off x="5368312" y="4579536"/>
            <a:ext cx="1399922" cy="830997"/>
          </a:xfrm>
          <a:prstGeom prst="rect">
            <a:avLst/>
          </a:prstGeom>
          <a:solidFill>
            <a:srgbClr val="CFE9E7"/>
          </a:solidFill>
        </p:spPr>
        <p:txBody>
          <a:bodyPr wrap="square" rtlCol="0">
            <a:spAutoFit/>
          </a:bodyPr>
          <a:lstStyle/>
          <a:p>
            <a:pPr algn="ctr"/>
            <a:r>
              <a:rPr lang="cs-CZ" sz="1200" dirty="0"/>
              <a:t>antioxidační, protizánětlivý, </a:t>
            </a:r>
            <a:r>
              <a:rPr lang="cs-CZ" sz="1200" dirty="0" err="1"/>
              <a:t>vazodilatační</a:t>
            </a:r>
            <a:r>
              <a:rPr lang="cs-CZ" sz="1200" dirty="0"/>
              <a:t>, </a:t>
            </a:r>
            <a:r>
              <a:rPr lang="cs-CZ" sz="1200" dirty="0" err="1"/>
              <a:t>antifibrotický</a:t>
            </a:r>
            <a:endParaRPr lang="cs-CZ" sz="1200" dirty="0"/>
          </a:p>
        </p:txBody>
      </p:sp>
      <p:sp>
        <p:nvSpPr>
          <p:cNvPr id="22" name="TextovéPole 21">
            <a:extLst>
              <a:ext uri="{FF2B5EF4-FFF2-40B4-BE49-F238E27FC236}">
                <a16:creationId xmlns:a16="http://schemas.microsoft.com/office/drawing/2014/main" id="{9F045858-B3C4-4F5A-B738-495613E95334}"/>
              </a:ext>
            </a:extLst>
          </p:cNvPr>
          <p:cNvSpPr txBox="1"/>
          <p:nvPr/>
        </p:nvSpPr>
        <p:spPr>
          <a:xfrm>
            <a:off x="5368312" y="4591494"/>
            <a:ext cx="1399922" cy="830997"/>
          </a:xfrm>
          <a:prstGeom prst="rect">
            <a:avLst/>
          </a:prstGeom>
          <a:solidFill>
            <a:srgbClr val="CFE9E7"/>
          </a:solidFill>
        </p:spPr>
        <p:txBody>
          <a:bodyPr wrap="square" rtlCol="0">
            <a:spAutoFit/>
          </a:bodyPr>
          <a:lstStyle/>
          <a:p>
            <a:pPr algn="ctr"/>
            <a:r>
              <a:rPr lang="cs-CZ" sz="1200" dirty="0"/>
              <a:t>antioxidant, </a:t>
            </a:r>
          </a:p>
          <a:p>
            <a:pPr algn="ctr"/>
            <a:r>
              <a:rPr lang="cs-CZ" sz="1200" dirty="0"/>
              <a:t>anti-</a:t>
            </a:r>
            <a:r>
              <a:rPr lang="cs-CZ" sz="1200" dirty="0" err="1"/>
              <a:t>inflammatory</a:t>
            </a:r>
            <a:r>
              <a:rPr lang="cs-CZ" sz="1200" dirty="0"/>
              <a:t>, </a:t>
            </a:r>
            <a:r>
              <a:rPr lang="cs-CZ" sz="1200" dirty="0" err="1"/>
              <a:t>vasodilation</a:t>
            </a:r>
            <a:r>
              <a:rPr lang="cs-CZ" sz="1200" dirty="0"/>
              <a:t>, </a:t>
            </a:r>
            <a:r>
              <a:rPr lang="cs-CZ" sz="1200" dirty="0" err="1"/>
              <a:t>antifibrotic</a:t>
            </a:r>
            <a:endParaRPr lang="cs-CZ" sz="1200" dirty="0"/>
          </a:p>
        </p:txBody>
      </p:sp>
      <p:sp>
        <p:nvSpPr>
          <p:cNvPr id="2" name="Obdélník 1">
            <a:extLst>
              <a:ext uri="{FF2B5EF4-FFF2-40B4-BE49-F238E27FC236}">
                <a16:creationId xmlns:a16="http://schemas.microsoft.com/office/drawing/2014/main" id="{A76AD702-8DDC-4ABD-9664-83E1253E5213}"/>
              </a:ext>
            </a:extLst>
          </p:cNvPr>
          <p:cNvSpPr/>
          <p:nvPr/>
        </p:nvSpPr>
        <p:spPr>
          <a:xfrm>
            <a:off x="1132556" y="533787"/>
            <a:ext cx="3980387" cy="6108377"/>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ovéPole 19">
            <a:extLst>
              <a:ext uri="{FF2B5EF4-FFF2-40B4-BE49-F238E27FC236}">
                <a16:creationId xmlns:a16="http://schemas.microsoft.com/office/drawing/2014/main" id="{75B91D90-CA07-464B-BECF-0AB856E3ABF5}"/>
              </a:ext>
            </a:extLst>
          </p:cNvPr>
          <p:cNvSpPr txBox="1"/>
          <p:nvPr/>
        </p:nvSpPr>
        <p:spPr>
          <a:xfrm>
            <a:off x="9500717" y="24233"/>
            <a:ext cx="2691283" cy="2400657"/>
          </a:xfrm>
          <a:prstGeom prst="rect">
            <a:avLst/>
          </a:prstGeom>
          <a:noFill/>
        </p:spPr>
        <p:txBody>
          <a:bodyPr wrap="square" rtlCol="0">
            <a:spAutoFit/>
          </a:bodyPr>
          <a:lstStyle/>
          <a:p>
            <a:r>
              <a:rPr lang="cs-CZ" sz="2400" b="1" dirty="0">
                <a:solidFill>
                  <a:srgbClr val="FF0000"/>
                </a:solidFill>
              </a:rPr>
              <a:t>RAS </a:t>
            </a:r>
            <a:r>
              <a:rPr lang="cs-CZ" sz="2400" b="1" dirty="0" err="1">
                <a:solidFill>
                  <a:srgbClr val="FF0000"/>
                </a:solidFill>
              </a:rPr>
              <a:t>system</a:t>
            </a:r>
            <a:r>
              <a:rPr lang="cs-CZ" sz="2400" b="1" dirty="0">
                <a:solidFill>
                  <a:srgbClr val="FF0000"/>
                </a:solidFill>
              </a:rPr>
              <a:t>:</a:t>
            </a:r>
          </a:p>
          <a:p>
            <a:endParaRPr lang="cs-CZ" dirty="0">
              <a:solidFill>
                <a:schemeClr val="accent1"/>
              </a:solidFill>
            </a:endParaRPr>
          </a:p>
          <a:p>
            <a:pPr lvl="1"/>
            <a:r>
              <a:rPr lang="cs-CZ" dirty="0" err="1">
                <a:solidFill>
                  <a:schemeClr val="accent1"/>
                </a:solidFill>
              </a:rPr>
              <a:t>Volume</a:t>
            </a:r>
            <a:r>
              <a:rPr lang="cs-CZ" dirty="0">
                <a:solidFill>
                  <a:schemeClr val="accent1"/>
                </a:solidFill>
              </a:rPr>
              <a:t> and </a:t>
            </a:r>
            <a:r>
              <a:rPr lang="cs-CZ" dirty="0" err="1">
                <a:solidFill>
                  <a:schemeClr val="accent1"/>
                </a:solidFill>
              </a:rPr>
              <a:t>blood</a:t>
            </a:r>
            <a:r>
              <a:rPr lang="cs-CZ" dirty="0">
                <a:solidFill>
                  <a:schemeClr val="accent1"/>
                </a:solidFill>
              </a:rPr>
              <a:t> </a:t>
            </a:r>
            <a:r>
              <a:rPr lang="cs-CZ" dirty="0" err="1">
                <a:solidFill>
                  <a:schemeClr val="accent1"/>
                </a:solidFill>
              </a:rPr>
              <a:t>pressure</a:t>
            </a:r>
            <a:r>
              <a:rPr lang="cs-CZ" dirty="0">
                <a:solidFill>
                  <a:schemeClr val="accent1"/>
                </a:solidFill>
              </a:rPr>
              <a:t> </a:t>
            </a:r>
            <a:r>
              <a:rPr lang="cs-CZ" dirty="0" err="1">
                <a:solidFill>
                  <a:schemeClr val="accent1"/>
                </a:solidFill>
              </a:rPr>
              <a:t>homeostasis</a:t>
            </a:r>
            <a:endParaRPr lang="cs-CZ" dirty="0">
              <a:solidFill>
                <a:schemeClr val="accent1"/>
              </a:solidFill>
            </a:endParaRPr>
          </a:p>
          <a:p>
            <a:pPr lvl="1"/>
            <a:endParaRPr lang="cs-CZ" dirty="0">
              <a:solidFill>
                <a:schemeClr val="accent1"/>
              </a:solidFill>
            </a:endParaRPr>
          </a:p>
          <a:p>
            <a:pPr lvl="1"/>
            <a:r>
              <a:rPr lang="cs-CZ" dirty="0" err="1">
                <a:solidFill>
                  <a:schemeClr val="accent1"/>
                </a:solidFill>
              </a:rPr>
              <a:t>Inflamantory</a:t>
            </a:r>
            <a:r>
              <a:rPr lang="cs-CZ" dirty="0">
                <a:solidFill>
                  <a:schemeClr val="accent1"/>
                </a:solidFill>
              </a:rPr>
              <a:t> and </a:t>
            </a:r>
            <a:r>
              <a:rPr lang="cs-CZ" dirty="0" err="1">
                <a:solidFill>
                  <a:schemeClr val="accent1"/>
                </a:solidFill>
              </a:rPr>
              <a:t>antiinflamantory</a:t>
            </a:r>
            <a:r>
              <a:rPr lang="cs-CZ" dirty="0">
                <a:solidFill>
                  <a:schemeClr val="accent1"/>
                </a:solidFill>
              </a:rPr>
              <a:t> </a:t>
            </a:r>
            <a:r>
              <a:rPr lang="cs-CZ" dirty="0" err="1">
                <a:solidFill>
                  <a:schemeClr val="accent1"/>
                </a:solidFill>
              </a:rPr>
              <a:t>homeostasis</a:t>
            </a:r>
            <a:endParaRPr lang="en-US" dirty="0">
              <a:solidFill>
                <a:schemeClr val="accent1"/>
              </a:solidFill>
            </a:endParaRPr>
          </a:p>
        </p:txBody>
      </p:sp>
      <p:sp>
        <p:nvSpPr>
          <p:cNvPr id="3" name="Ovál 2">
            <a:extLst>
              <a:ext uri="{FF2B5EF4-FFF2-40B4-BE49-F238E27FC236}">
                <a16:creationId xmlns:a16="http://schemas.microsoft.com/office/drawing/2014/main" id="{D13F6388-D25A-4653-A0CC-11BF1ECE32B0}"/>
              </a:ext>
            </a:extLst>
          </p:cNvPr>
          <p:cNvSpPr/>
          <p:nvPr/>
        </p:nvSpPr>
        <p:spPr>
          <a:xfrm>
            <a:off x="6398519" y="1935558"/>
            <a:ext cx="599351" cy="276999"/>
          </a:xfrm>
          <a:prstGeom prst="ellipse">
            <a:avLst/>
          </a:prstGeom>
          <a:solidFill>
            <a:srgbClr val="D96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100" dirty="0"/>
              <a:t>ACE</a:t>
            </a:r>
            <a:endParaRPr lang="en-US" sz="1100" dirty="0"/>
          </a:p>
        </p:txBody>
      </p:sp>
      <p:cxnSp>
        <p:nvCxnSpPr>
          <p:cNvPr id="8" name="Přímá spojnice se šipkou 7">
            <a:extLst>
              <a:ext uri="{FF2B5EF4-FFF2-40B4-BE49-F238E27FC236}">
                <a16:creationId xmlns:a16="http://schemas.microsoft.com/office/drawing/2014/main" id="{8B79E2CF-33E7-466A-81BC-FBD9813A11B7}"/>
              </a:ext>
            </a:extLst>
          </p:cNvPr>
          <p:cNvCxnSpPr/>
          <p:nvPr/>
        </p:nvCxnSpPr>
        <p:spPr>
          <a:xfrm>
            <a:off x="6382235" y="1857147"/>
            <a:ext cx="0" cy="70038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1568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AA830DD-0B7A-43B7-A294-4A479B3D8C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5355" y="12073"/>
            <a:ext cx="8251268" cy="6693841"/>
          </a:xfrm>
          <a:prstGeom prst="rect">
            <a:avLst/>
          </a:prstGeom>
          <a:noFill/>
          <a:extLst>
            <a:ext uri="{909E8E84-426E-40DD-AFC4-6F175D3DCCD1}">
              <a14:hiddenFill xmlns:a14="http://schemas.microsoft.com/office/drawing/2010/main">
                <a:solidFill>
                  <a:srgbClr val="FFFFFF"/>
                </a:solidFill>
              </a14:hiddenFill>
            </a:ext>
          </a:extLst>
        </p:spPr>
      </p:pic>
      <p:sp>
        <p:nvSpPr>
          <p:cNvPr id="5" name="Ovál 4">
            <a:extLst>
              <a:ext uri="{FF2B5EF4-FFF2-40B4-BE49-F238E27FC236}">
                <a16:creationId xmlns:a16="http://schemas.microsoft.com/office/drawing/2014/main" id="{A9780EE6-02BF-417F-82A7-9A9C5D45E9A7}"/>
              </a:ext>
            </a:extLst>
          </p:cNvPr>
          <p:cNvSpPr/>
          <p:nvPr/>
        </p:nvSpPr>
        <p:spPr>
          <a:xfrm>
            <a:off x="7135148" y="166212"/>
            <a:ext cx="1836892" cy="943249"/>
          </a:xfrm>
          <a:prstGeom prst="ellipse">
            <a:avLst/>
          </a:prstGeom>
          <a:solidFill>
            <a:srgbClr val="CCE2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ovéPole 3">
            <a:extLst>
              <a:ext uri="{FF2B5EF4-FFF2-40B4-BE49-F238E27FC236}">
                <a16:creationId xmlns:a16="http://schemas.microsoft.com/office/drawing/2014/main" id="{69816117-6FB5-4C80-B582-90622CB171F0}"/>
              </a:ext>
            </a:extLst>
          </p:cNvPr>
          <p:cNvSpPr txBox="1"/>
          <p:nvPr/>
        </p:nvSpPr>
        <p:spPr>
          <a:xfrm>
            <a:off x="7539238" y="344436"/>
            <a:ext cx="1086195" cy="646331"/>
          </a:xfrm>
          <a:prstGeom prst="rect">
            <a:avLst/>
          </a:prstGeom>
          <a:solidFill>
            <a:srgbClr val="CCE2F8"/>
          </a:solidFill>
        </p:spPr>
        <p:txBody>
          <a:bodyPr wrap="none" rtlCol="0">
            <a:spAutoFit/>
          </a:bodyPr>
          <a:lstStyle/>
          <a:p>
            <a:pPr algn="ctr"/>
            <a:r>
              <a:rPr lang="cs-CZ" sz="1200" dirty="0"/>
              <a:t>Poškození plic </a:t>
            </a:r>
          </a:p>
          <a:p>
            <a:pPr algn="ctr"/>
            <a:r>
              <a:rPr lang="cs-CZ" sz="1200" dirty="0"/>
              <a:t>např. infekcí,</a:t>
            </a:r>
          </a:p>
          <a:p>
            <a:pPr algn="ctr"/>
            <a:r>
              <a:rPr lang="cs-CZ" sz="1200" dirty="0"/>
              <a:t>Sepse</a:t>
            </a:r>
            <a:endParaRPr lang="en-US" sz="1200" dirty="0"/>
          </a:p>
        </p:txBody>
      </p:sp>
      <p:sp>
        <p:nvSpPr>
          <p:cNvPr id="7" name="TextovéPole 6">
            <a:extLst>
              <a:ext uri="{FF2B5EF4-FFF2-40B4-BE49-F238E27FC236}">
                <a16:creationId xmlns:a16="http://schemas.microsoft.com/office/drawing/2014/main" id="{DD04B1A0-CA56-43C3-94D7-BCA3D8B59212}"/>
              </a:ext>
            </a:extLst>
          </p:cNvPr>
          <p:cNvSpPr txBox="1"/>
          <p:nvPr/>
        </p:nvSpPr>
        <p:spPr>
          <a:xfrm>
            <a:off x="7321268" y="4526464"/>
            <a:ext cx="1399922" cy="1015663"/>
          </a:xfrm>
          <a:prstGeom prst="rect">
            <a:avLst/>
          </a:prstGeom>
          <a:solidFill>
            <a:srgbClr val="F9DFCB"/>
          </a:solidFill>
        </p:spPr>
        <p:txBody>
          <a:bodyPr wrap="square" rtlCol="0">
            <a:spAutoFit/>
          </a:bodyPr>
          <a:lstStyle/>
          <a:p>
            <a:pPr algn="ctr"/>
            <a:r>
              <a:rPr lang="cs-CZ" sz="1200" dirty="0" err="1"/>
              <a:t>prooxidační</a:t>
            </a:r>
            <a:r>
              <a:rPr lang="cs-CZ" sz="1200" dirty="0"/>
              <a:t>, prozánětlivý, vazokonstrikce, prosakování cév, </a:t>
            </a:r>
            <a:r>
              <a:rPr lang="cs-CZ" sz="1200" dirty="0" err="1"/>
              <a:t>profibrotický</a:t>
            </a:r>
            <a:endParaRPr lang="cs-CZ" sz="1200" dirty="0"/>
          </a:p>
        </p:txBody>
      </p:sp>
      <p:sp>
        <p:nvSpPr>
          <p:cNvPr id="10" name="TextovéPole 9">
            <a:extLst>
              <a:ext uri="{FF2B5EF4-FFF2-40B4-BE49-F238E27FC236}">
                <a16:creationId xmlns:a16="http://schemas.microsoft.com/office/drawing/2014/main" id="{6A472FD8-B53E-4910-A3B9-092940818217}"/>
              </a:ext>
            </a:extLst>
          </p:cNvPr>
          <p:cNvSpPr txBox="1"/>
          <p:nvPr/>
        </p:nvSpPr>
        <p:spPr>
          <a:xfrm>
            <a:off x="7293541" y="4551296"/>
            <a:ext cx="1399922" cy="1015663"/>
          </a:xfrm>
          <a:prstGeom prst="rect">
            <a:avLst/>
          </a:prstGeom>
          <a:solidFill>
            <a:srgbClr val="F9DFCB"/>
          </a:solidFill>
        </p:spPr>
        <p:txBody>
          <a:bodyPr wrap="square" rtlCol="0">
            <a:spAutoFit/>
          </a:bodyPr>
          <a:lstStyle/>
          <a:p>
            <a:pPr algn="ctr"/>
            <a:r>
              <a:rPr lang="cs-CZ" sz="1200" dirty="0" err="1"/>
              <a:t>prooxidative</a:t>
            </a:r>
            <a:r>
              <a:rPr lang="cs-CZ" sz="1200" dirty="0"/>
              <a:t>, </a:t>
            </a:r>
            <a:r>
              <a:rPr lang="cs-CZ" sz="1200" dirty="0" err="1"/>
              <a:t>proinflammatory</a:t>
            </a:r>
            <a:r>
              <a:rPr lang="cs-CZ" sz="1200" dirty="0"/>
              <a:t>, </a:t>
            </a:r>
            <a:r>
              <a:rPr lang="cs-CZ" sz="1200" dirty="0" err="1"/>
              <a:t>vasoconstriction</a:t>
            </a:r>
            <a:r>
              <a:rPr lang="cs-CZ" sz="1200" dirty="0"/>
              <a:t>, </a:t>
            </a:r>
            <a:r>
              <a:rPr lang="cs-CZ" sz="1200" dirty="0" err="1"/>
              <a:t>vascular</a:t>
            </a:r>
            <a:r>
              <a:rPr lang="cs-CZ" sz="1200" dirty="0"/>
              <a:t> </a:t>
            </a:r>
            <a:r>
              <a:rPr lang="cs-CZ" sz="1200" dirty="0" err="1"/>
              <a:t>leakage</a:t>
            </a:r>
            <a:r>
              <a:rPr lang="cs-CZ" sz="1200" dirty="0"/>
              <a:t>, </a:t>
            </a:r>
            <a:r>
              <a:rPr lang="cs-CZ" sz="1200" dirty="0" err="1"/>
              <a:t>profibrotic</a:t>
            </a:r>
            <a:endParaRPr lang="cs-CZ" sz="1200" dirty="0"/>
          </a:p>
        </p:txBody>
      </p:sp>
      <p:sp>
        <p:nvSpPr>
          <p:cNvPr id="11" name="TextovéPole 10">
            <a:extLst>
              <a:ext uri="{FF2B5EF4-FFF2-40B4-BE49-F238E27FC236}">
                <a16:creationId xmlns:a16="http://schemas.microsoft.com/office/drawing/2014/main" id="{E2D94849-69CE-46BF-B2D0-03218B523FE4}"/>
              </a:ext>
            </a:extLst>
          </p:cNvPr>
          <p:cNvSpPr txBox="1"/>
          <p:nvPr/>
        </p:nvSpPr>
        <p:spPr>
          <a:xfrm>
            <a:off x="7321268" y="5963829"/>
            <a:ext cx="1399922" cy="276999"/>
          </a:xfrm>
          <a:prstGeom prst="rect">
            <a:avLst/>
          </a:prstGeom>
          <a:solidFill>
            <a:srgbClr val="ECAA88"/>
          </a:solidFill>
        </p:spPr>
        <p:txBody>
          <a:bodyPr wrap="square" rtlCol="0">
            <a:spAutoFit/>
          </a:bodyPr>
          <a:lstStyle/>
          <a:p>
            <a:pPr algn="ctr"/>
            <a:r>
              <a:rPr lang="cs-CZ" sz="1200" dirty="0"/>
              <a:t>Poškození plic</a:t>
            </a:r>
          </a:p>
        </p:txBody>
      </p:sp>
      <p:sp>
        <p:nvSpPr>
          <p:cNvPr id="12" name="TextovéPole 11">
            <a:extLst>
              <a:ext uri="{FF2B5EF4-FFF2-40B4-BE49-F238E27FC236}">
                <a16:creationId xmlns:a16="http://schemas.microsoft.com/office/drawing/2014/main" id="{02F48F79-A2F0-4C84-8B0C-A25C34A9B0DE}"/>
              </a:ext>
            </a:extLst>
          </p:cNvPr>
          <p:cNvSpPr txBox="1"/>
          <p:nvPr/>
        </p:nvSpPr>
        <p:spPr>
          <a:xfrm>
            <a:off x="7293541" y="6024220"/>
            <a:ext cx="1399922" cy="276999"/>
          </a:xfrm>
          <a:prstGeom prst="rect">
            <a:avLst/>
          </a:prstGeom>
          <a:solidFill>
            <a:srgbClr val="ECAA88"/>
          </a:solidFill>
        </p:spPr>
        <p:txBody>
          <a:bodyPr wrap="square" rtlCol="0">
            <a:spAutoFit/>
          </a:bodyPr>
          <a:lstStyle/>
          <a:p>
            <a:pPr algn="ctr"/>
            <a:r>
              <a:rPr lang="cs-CZ" sz="1200" dirty="0" err="1"/>
              <a:t>Lung</a:t>
            </a:r>
            <a:r>
              <a:rPr lang="cs-CZ" sz="1200" dirty="0"/>
              <a:t> </a:t>
            </a:r>
            <a:r>
              <a:rPr lang="cs-CZ" sz="1200" dirty="0" err="1"/>
              <a:t>damage</a:t>
            </a:r>
            <a:endParaRPr lang="cs-CZ" sz="1200" dirty="0"/>
          </a:p>
        </p:txBody>
      </p:sp>
      <p:sp>
        <p:nvSpPr>
          <p:cNvPr id="13" name="TextovéPole 12">
            <a:extLst>
              <a:ext uri="{FF2B5EF4-FFF2-40B4-BE49-F238E27FC236}">
                <a16:creationId xmlns:a16="http://schemas.microsoft.com/office/drawing/2014/main" id="{6A43882B-1C4F-4639-AC5E-B350D0E68D33}"/>
              </a:ext>
            </a:extLst>
          </p:cNvPr>
          <p:cNvSpPr txBox="1"/>
          <p:nvPr/>
        </p:nvSpPr>
        <p:spPr>
          <a:xfrm>
            <a:off x="7395646" y="319308"/>
            <a:ext cx="1321025" cy="646331"/>
          </a:xfrm>
          <a:prstGeom prst="rect">
            <a:avLst/>
          </a:prstGeom>
          <a:solidFill>
            <a:srgbClr val="CCE2F8"/>
          </a:solidFill>
        </p:spPr>
        <p:txBody>
          <a:bodyPr wrap="square" rtlCol="0">
            <a:spAutoFit/>
          </a:bodyPr>
          <a:lstStyle/>
          <a:p>
            <a:pPr algn="ctr"/>
            <a:r>
              <a:rPr lang="en-US" sz="1200" dirty="0"/>
              <a:t>Lung damage e.g. through infection</a:t>
            </a:r>
            <a:r>
              <a:rPr lang="cs-CZ" sz="1200" dirty="0"/>
              <a:t>, S</a:t>
            </a:r>
            <a:r>
              <a:rPr lang="en-US" sz="1200" dirty="0" err="1"/>
              <a:t>epsis</a:t>
            </a:r>
            <a:endParaRPr lang="en-US" sz="1200" dirty="0"/>
          </a:p>
        </p:txBody>
      </p:sp>
      <p:sp>
        <p:nvSpPr>
          <p:cNvPr id="14" name="TextovéPole 13">
            <a:extLst>
              <a:ext uri="{FF2B5EF4-FFF2-40B4-BE49-F238E27FC236}">
                <a16:creationId xmlns:a16="http://schemas.microsoft.com/office/drawing/2014/main" id="{6B535E80-6B9C-48D4-A249-D6D18B83A8FD}"/>
              </a:ext>
            </a:extLst>
          </p:cNvPr>
          <p:cNvSpPr txBox="1"/>
          <p:nvPr/>
        </p:nvSpPr>
        <p:spPr>
          <a:xfrm>
            <a:off x="7431185" y="1366048"/>
            <a:ext cx="1194248" cy="461665"/>
          </a:xfrm>
          <a:prstGeom prst="rect">
            <a:avLst/>
          </a:prstGeom>
          <a:solidFill>
            <a:srgbClr val="F9DFCB"/>
          </a:solidFill>
        </p:spPr>
        <p:txBody>
          <a:bodyPr wrap="square" rtlCol="0">
            <a:spAutoFit/>
          </a:bodyPr>
          <a:lstStyle/>
          <a:p>
            <a:pPr algn="ctr"/>
            <a:r>
              <a:rPr lang="cs-CZ" sz="1200" dirty="0"/>
              <a:t>Angiotenzin I</a:t>
            </a:r>
          </a:p>
          <a:p>
            <a:pPr algn="ctr"/>
            <a:r>
              <a:rPr lang="cs-CZ" sz="1200" dirty="0"/>
              <a:t>(</a:t>
            </a:r>
            <a:r>
              <a:rPr lang="cs-CZ" sz="1200" dirty="0" err="1"/>
              <a:t>Ang</a:t>
            </a:r>
            <a:r>
              <a:rPr lang="cs-CZ" sz="1200" dirty="0"/>
              <a:t> 1-10)</a:t>
            </a:r>
          </a:p>
        </p:txBody>
      </p:sp>
      <p:sp>
        <p:nvSpPr>
          <p:cNvPr id="15" name="TextovéPole 14">
            <a:extLst>
              <a:ext uri="{FF2B5EF4-FFF2-40B4-BE49-F238E27FC236}">
                <a16:creationId xmlns:a16="http://schemas.microsoft.com/office/drawing/2014/main" id="{C9C22F2D-EA6B-47D5-AFE3-AFAB2F365664}"/>
              </a:ext>
            </a:extLst>
          </p:cNvPr>
          <p:cNvSpPr txBox="1"/>
          <p:nvPr/>
        </p:nvSpPr>
        <p:spPr>
          <a:xfrm>
            <a:off x="7423093" y="2459502"/>
            <a:ext cx="1194248" cy="461665"/>
          </a:xfrm>
          <a:prstGeom prst="rect">
            <a:avLst/>
          </a:prstGeom>
          <a:solidFill>
            <a:srgbClr val="F9DFCB"/>
          </a:solidFill>
        </p:spPr>
        <p:txBody>
          <a:bodyPr wrap="square" rtlCol="0">
            <a:spAutoFit/>
          </a:bodyPr>
          <a:lstStyle/>
          <a:p>
            <a:pPr algn="ctr"/>
            <a:r>
              <a:rPr lang="cs-CZ" sz="1200" dirty="0"/>
              <a:t>Angiotenzin II</a:t>
            </a:r>
          </a:p>
          <a:p>
            <a:pPr algn="ctr"/>
            <a:r>
              <a:rPr lang="cs-CZ" sz="1200" dirty="0"/>
              <a:t>(</a:t>
            </a:r>
            <a:r>
              <a:rPr lang="cs-CZ" sz="1200" dirty="0" err="1"/>
              <a:t>Ang</a:t>
            </a:r>
            <a:r>
              <a:rPr lang="cs-CZ" sz="1200" dirty="0"/>
              <a:t> 1-8)</a:t>
            </a:r>
          </a:p>
        </p:txBody>
      </p:sp>
      <p:sp>
        <p:nvSpPr>
          <p:cNvPr id="16" name="TextovéPole 15">
            <a:extLst>
              <a:ext uri="{FF2B5EF4-FFF2-40B4-BE49-F238E27FC236}">
                <a16:creationId xmlns:a16="http://schemas.microsoft.com/office/drawing/2014/main" id="{497A897D-5BE8-444D-B5EE-B226FBBFA950}"/>
              </a:ext>
            </a:extLst>
          </p:cNvPr>
          <p:cNvSpPr txBox="1"/>
          <p:nvPr/>
        </p:nvSpPr>
        <p:spPr>
          <a:xfrm>
            <a:off x="7423093" y="1395482"/>
            <a:ext cx="1194248" cy="461665"/>
          </a:xfrm>
          <a:prstGeom prst="rect">
            <a:avLst/>
          </a:prstGeom>
          <a:solidFill>
            <a:srgbClr val="F9DFCB"/>
          </a:solidFill>
        </p:spPr>
        <p:txBody>
          <a:bodyPr wrap="square" rtlCol="0">
            <a:spAutoFit/>
          </a:bodyPr>
          <a:lstStyle/>
          <a:p>
            <a:pPr algn="ctr"/>
            <a:r>
              <a:rPr lang="cs-CZ" sz="1200" dirty="0"/>
              <a:t>Angiotensin I</a:t>
            </a:r>
          </a:p>
          <a:p>
            <a:pPr algn="ctr"/>
            <a:r>
              <a:rPr lang="cs-CZ" sz="1200" dirty="0"/>
              <a:t>(</a:t>
            </a:r>
            <a:r>
              <a:rPr lang="cs-CZ" sz="1200" dirty="0" err="1"/>
              <a:t>Ang</a:t>
            </a:r>
            <a:r>
              <a:rPr lang="cs-CZ" sz="1200" dirty="0"/>
              <a:t> 1-10)</a:t>
            </a:r>
          </a:p>
        </p:txBody>
      </p:sp>
      <p:sp>
        <p:nvSpPr>
          <p:cNvPr id="18" name="TextovéPole 17">
            <a:extLst>
              <a:ext uri="{FF2B5EF4-FFF2-40B4-BE49-F238E27FC236}">
                <a16:creationId xmlns:a16="http://schemas.microsoft.com/office/drawing/2014/main" id="{DEC94380-D1BE-4C27-93A1-564753ECA36E}"/>
              </a:ext>
            </a:extLst>
          </p:cNvPr>
          <p:cNvSpPr txBox="1"/>
          <p:nvPr/>
        </p:nvSpPr>
        <p:spPr>
          <a:xfrm>
            <a:off x="5396039" y="6032145"/>
            <a:ext cx="1399922" cy="276999"/>
          </a:xfrm>
          <a:prstGeom prst="rect">
            <a:avLst/>
          </a:prstGeom>
          <a:solidFill>
            <a:srgbClr val="BEE0DF"/>
          </a:solidFill>
          <a:ln>
            <a:solidFill>
              <a:srgbClr val="BEE0DF"/>
            </a:solidFill>
          </a:ln>
        </p:spPr>
        <p:txBody>
          <a:bodyPr wrap="square" rtlCol="0">
            <a:spAutoFit/>
          </a:bodyPr>
          <a:lstStyle/>
          <a:p>
            <a:pPr algn="ctr"/>
            <a:r>
              <a:rPr lang="cs-CZ" sz="1200" dirty="0"/>
              <a:t>Ochrana plic</a:t>
            </a:r>
          </a:p>
        </p:txBody>
      </p:sp>
      <p:sp>
        <p:nvSpPr>
          <p:cNvPr id="19" name="TextovéPole 18">
            <a:extLst>
              <a:ext uri="{FF2B5EF4-FFF2-40B4-BE49-F238E27FC236}">
                <a16:creationId xmlns:a16="http://schemas.microsoft.com/office/drawing/2014/main" id="{90CE5010-7665-4EB0-A000-57450D12D50E}"/>
              </a:ext>
            </a:extLst>
          </p:cNvPr>
          <p:cNvSpPr txBox="1"/>
          <p:nvPr/>
        </p:nvSpPr>
        <p:spPr>
          <a:xfrm>
            <a:off x="5368312" y="6024219"/>
            <a:ext cx="1399922" cy="276999"/>
          </a:xfrm>
          <a:prstGeom prst="rect">
            <a:avLst/>
          </a:prstGeom>
          <a:solidFill>
            <a:srgbClr val="BEE0DF"/>
          </a:solidFill>
          <a:ln>
            <a:solidFill>
              <a:srgbClr val="BEE0DF"/>
            </a:solidFill>
          </a:ln>
        </p:spPr>
        <p:txBody>
          <a:bodyPr wrap="square" rtlCol="0">
            <a:spAutoFit/>
          </a:bodyPr>
          <a:lstStyle/>
          <a:p>
            <a:pPr algn="ctr"/>
            <a:r>
              <a:rPr lang="cs-CZ" sz="1200" dirty="0" err="1"/>
              <a:t>Lung</a:t>
            </a:r>
            <a:r>
              <a:rPr lang="cs-CZ" sz="1200" dirty="0"/>
              <a:t> </a:t>
            </a:r>
            <a:r>
              <a:rPr lang="cs-CZ" sz="1200" dirty="0" err="1"/>
              <a:t>protection</a:t>
            </a:r>
            <a:endParaRPr lang="cs-CZ" sz="1200" dirty="0"/>
          </a:p>
        </p:txBody>
      </p:sp>
      <p:sp>
        <p:nvSpPr>
          <p:cNvPr id="21" name="TextovéPole 20">
            <a:extLst>
              <a:ext uri="{FF2B5EF4-FFF2-40B4-BE49-F238E27FC236}">
                <a16:creationId xmlns:a16="http://schemas.microsoft.com/office/drawing/2014/main" id="{E4D31BB5-2219-4A0B-B2B7-8C3EC1DB2C47}"/>
              </a:ext>
            </a:extLst>
          </p:cNvPr>
          <p:cNvSpPr txBox="1"/>
          <p:nvPr/>
        </p:nvSpPr>
        <p:spPr>
          <a:xfrm>
            <a:off x="5368312" y="4579536"/>
            <a:ext cx="1399922" cy="830997"/>
          </a:xfrm>
          <a:prstGeom prst="rect">
            <a:avLst/>
          </a:prstGeom>
          <a:solidFill>
            <a:srgbClr val="CFE9E7"/>
          </a:solidFill>
        </p:spPr>
        <p:txBody>
          <a:bodyPr wrap="square" rtlCol="0">
            <a:spAutoFit/>
          </a:bodyPr>
          <a:lstStyle/>
          <a:p>
            <a:pPr algn="ctr"/>
            <a:r>
              <a:rPr lang="cs-CZ" sz="1200" dirty="0"/>
              <a:t>antioxidační, protizánětlivý, </a:t>
            </a:r>
            <a:r>
              <a:rPr lang="cs-CZ" sz="1200" dirty="0" err="1"/>
              <a:t>vazodilatační</a:t>
            </a:r>
            <a:r>
              <a:rPr lang="cs-CZ" sz="1200" dirty="0"/>
              <a:t>, </a:t>
            </a:r>
            <a:r>
              <a:rPr lang="cs-CZ" sz="1200" dirty="0" err="1"/>
              <a:t>antifibrotický</a:t>
            </a:r>
            <a:endParaRPr lang="cs-CZ" sz="1200" dirty="0"/>
          </a:p>
        </p:txBody>
      </p:sp>
      <p:sp>
        <p:nvSpPr>
          <p:cNvPr id="22" name="TextovéPole 21">
            <a:extLst>
              <a:ext uri="{FF2B5EF4-FFF2-40B4-BE49-F238E27FC236}">
                <a16:creationId xmlns:a16="http://schemas.microsoft.com/office/drawing/2014/main" id="{9F045858-B3C4-4F5A-B738-495613E95334}"/>
              </a:ext>
            </a:extLst>
          </p:cNvPr>
          <p:cNvSpPr txBox="1"/>
          <p:nvPr/>
        </p:nvSpPr>
        <p:spPr>
          <a:xfrm>
            <a:off x="5368312" y="4591494"/>
            <a:ext cx="1399922" cy="830997"/>
          </a:xfrm>
          <a:prstGeom prst="rect">
            <a:avLst/>
          </a:prstGeom>
          <a:solidFill>
            <a:srgbClr val="CFE9E7"/>
          </a:solidFill>
        </p:spPr>
        <p:txBody>
          <a:bodyPr wrap="square" rtlCol="0">
            <a:spAutoFit/>
          </a:bodyPr>
          <a:lstStyle/>
          <a:p>
            <a:pPr algn="ctr"/>
            <a:r>
              <a:rPr lang="cs-CZ" sz="1200" dirty="0"/>
              <a:t>antioxidant, </a:t>
            </a:r>
          </a:p>
          <a:p>
            <a:pPr algn="ctr"/>
            <a:r>
              <a:rPr lang="cs-CZ" sz="1200" dirty="0"/>
              <a:t>anti-</a:t>
            </a:r>
            <a:r>
              <a:rPr lang="cs-CZ" sz="1200" dirty="0" err="1"/>
              <a:t>inflammatory</a:t>
            </a:r>
            <a:r>
              <a:rPr lang="cs-CZ" sz="1200" dirty="0"/>
              <a:t>, </a:t>
            </a:r>
            <a:r>
              <a:rPr lang="cs-CZ" sz="1200" dirty="0" err="1"/>
              <a:t>vasodilation</a:t>
            </a:r>
            <a:r>
              <a:rPr lang="cs-CZ" sz="1200" dirty="0"/>
              <a:t>, </a:t>
            </a:r>
            <a:r>
              <a:rPr lang="cs-CZ" sz="1200" dirty="0" err="1"/>
              <a:t>antifibrotic</a:t>
            </a:r>
            <a:endParaRPr lang="cs-CZ" sz="1200" dirty="0"/>
          </a:p>
        </p:txBody>
      </p:sp>
      <p:sp>
        <p:nvSpPr>
          <p:cNvPr id="20" name="Obdélník 19">
            <a:extLst>
              <a:ext uri="{FF2B5EF4-FFF2-40B4-BE49-F238E27FC236}">
                <a16:creationId xmlns:a16="http://schemas.microsoft.com/office/drawing/2014/main" id="{891A27E8-E2B4-4B49-A0C8-2026C0C2A02C}"/>
              </a:ext>
            </a:extLst>
          </p:cNvPr>
          <p:cNvSpPr/>
          <p:nvPr/>
        </p:nvSpPr>
        <p:spPr>
          <a:xfrm>
            <a:off x="2877806" y="447781"/>
            <a:ext cx="1883009" cy="1323360"/>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bdélník 22">
            <a:extLst>
              <a:ext uri="{FF2B5EF4-FFF2-40B4-BE49-F238E27FC236}">
                <a16:creationId xmlns:a16="http://schemas.microsoft.com/office/drawing/2014/main" id="{753A08BF-1860-49E9-B863-94802DF1732D}"/>
              </a:ext>
            </a:extLst>
          </p:cNvPr>
          <p:cNvSpPr/>
          <p:nvPr/>
        </p:nvSpPr>
        <p:spPr>
          <a:xfrm>
            <a:off x="3708658" y="799771"/>
            <a:ext cx="930701" cy="1323360"/>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ovéPole 23">
            <a:extLst>
              <a:ext uri="{FF2B5EF4-FFF2-40B4-BE49-F238E27FC236}">
                <a16:creationId xmlns:a16="http://schemas.microsoft.com/office/drawing/2014/main" id="{F4133E26-66EE-4927-BD77-DD0C6AFB2D89}"/>
              </a:ext>
            </a:extLst>
          </p:cNvPr>
          <p:cNvSpPr txBox="1"/>
          <p:nvPr/>
        </p:nvSpPr>
        <p:spPr>
          <a:xfrm>
            <a:off x="7431185" y="2480740"/>
            <a:ext cx="1194248" cy="461665"/>
          </a:xfrm>
          <a:prstGeom prst="rect">
            <a:avLst/>
          </a:prstGeom>
          <a:solidFill>
            <a:srgbClr val="F9DFCB"/>
          </a:solidFill>
        </p:spPr>
        <p:txBody>
          <a:bodyPr wrap="square" rtlCol="0">
            <a:spAutoFit/>
          </a:bodyPr>
          <a:lstStyle/>
          <a:p>
            <a:pPr algn="ctr"/>
            <a:r>
              <a:rPr lang="cs-CZ" sz="1200" dirty="0"/>
              <a:t>Angiotensin II</a:t>
            </a:r>
          </a:p>
          <a:p>
            <a:pPr algn="ctr"/>
            <a:r>
              <a:rPr lang="cs-CZ" sz="1200" dirty="0"/>
              <a:t>(</a:t>
            </a:r>
            <a:r>
              <a:rPr lang="cs-CZ" sz="1200" dirty="0" err="1"/>
              <a:t>Ang</a:t>
            </a:r>
            <a:r>
              <a:rPr lang="cs-CZ" sz="1200" dirty="0"/>
              <a:t> 1-8)</a:t>
            </a:r>
          </a:p>
        </p:txBody>
      </p:sp>
      <p:sp>
        <p:nvSpPr>
          <p:cNvPr id="2" name="TextovéPole 1">
            <a:extLst>
              <a:ext uri="{FF2B5EF4-FFF2-40B4-BE49-F238E27FC236}">
                <a16:creationId xmlns:a16="http://schemas.microsoft.com/office/drawing/2014/main" id="{3026F2FB-F10B-434F-BBF9-AFD4A6766B9B}"/>
              </a:ext>
            </a:extLst>
          </p:cNvPr>
          <p:cNvSpPr txBox="1"/>
          <p:nvPr/>
        </p:nvSpPr>
        <p:spPr>
          <a:xfrm>
            <a:off x="8576268" y="6494708"/>
            <a:ext cx="2685992" cy="369332"/>
          </a:xfrm>
          <a:prstGeom prst="rect">
            <a:avLst/>
          </a:prstGeom>
          <a:noFill/>
        </p:spPr>
        <p:txBody>
          <a:bodyPr wrap="none" rtlCol="0">
            <a:spAutoFit/>
          </a:bodyPr>
          <a:lstStyle/>
          <a:p>
            <a:r>
              <a:rPr lang="en-US" b="0" i="0" dirty="0">
                <a:solidFill>
                  <a:srgbClr val="212121"/>
                </a:solidFill>
                <a:effectLst/>
                <a:latin typeface="BlinkMacSystemFont"/>
              </a:rPr>
              <a:t>DOI: </a:t>
            </a:r>
            <a:r>
              <a:rPr lang="en-US" b="0" i="0" u="none" strike="noStrike" dirty="0">
                <a:solidFill>
                  <a:srgbClr val="0071BC"/>
                </a:solidFill>
                <a:effectLst/>
                <a:latin typeface="BlinkMacSystemFont"/>
                <a:hlinkClick r:id="rId4"/>
              </a:rPr>
              <a:t>10.1055/a-1152-3469</a:t>
            </a:r>
            <a:endParaRPr lang="en-US" b="0" i="0" dirty="0">
              <a:solidFill>
                <a:srgbClr val="212121"/>
              </a:solidFill>
              <a:effectLst/>
              <a:latin typeface="BlinkMacSystemFont"/>
            </a:endParaRPr>
          </a:p>
        </p:txBody>
      </p:sp>
      <p:sp>
        <p:nvSpPr>
          <p:cNvPr id="27" name="Ovál 26">
            <a:extLst>
              <a:ext uri="{FF2B5EF4-FFF2-40B4-BE49-F238E27FC236}">
                <a16:creationId xmlns:a16="http://schemas.microsoft.com/office/drawing/2014/main" id="{31037863-9298-43EF-83FF-7D7D65052BAE}"/>
              </a:ext>
            </a:extLst>
          </p:cNvPr>
          <p:cNvSpPr/>
          <p:nvPr/>
        </p:nvSpPr>
        <p:spPr>
          <a:xfrm>
            <a:off x="6398519" y="1935558"/>
            <a:ext cx="599351" cy="276999"/>
          </a:xfrm>
          <a:prstGeom prst="ellipse">
            <a:avLst/>
          </a:prstGeom>
          <a:solidFill>
            <a:srgbClr val="D96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100" dirty="0"/>
              <a:t>ACE</a:t>
            </a:r>
            <a:endParaRPr lang="en-US" sz="1100" dirty="0"/>
          </a:p>
        </p:txBody>
      </p:sp>
      <p:cxnSp>
        <p:nvCxnSpPr>
          <p:cNvPr id="28" name="Přímá spojnice se šipkou 27">
            <a:extLst>
              <a:ext uri="{FF2B5EF4-FFF2-40B4-BE49-F238E27FC236}">
                <a16:creationId xmlns:a16="http://schemas.microsoft.com/office/drawing/2014/main" id="{4F6760E8-BD34-461E-B954-9BA4AA9A0306}"/>
              </a:ext>
            </a:extLst>
          </p:cNvPr>
          <p:cNvCxnSpPr/>
          <p:nvPr/>
        </p:nvCxnSpPr>
        <p:spPr>
          <a:xfrm>
            <a:off x="6382235" y="1857147"/>
            <a:ext cx="0" cy="70038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8276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AA830DD-0B7A-43B7-A294-4A479B3D8C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5355" y="12073"/>
            <a:ext cx="8251268" cy="6693841"/>
          </a:xfrm>
          <a:prstGeom prst="rect">
            <a:avLst/>
          </a:prstGeom>
          <a:noFill/>
          <a:extLst>
            <a:ext uri="{909E8E84-426E-40DD-AFC4-6F175D3DCCD1}">
              <a14:hiddenFill xmlns:a14="http://schemas.microsoft.com/office/drawing/2010/main">
                <a:solidFill>
                  <a:srgbClr val="FFFFFF"/>
                </a:solidFill>
              </a14:hiddenFill>
            </a:ext>
          </a:extLst>
        </p:spPr>
      </p:pic>
      <p:sp>
        <p:nvSpPr>
          <p:cNvPr id="5" name="Ovál 4">
            <a:extLst>
              <a:ext uri="{FF2B5EF4-FFF2-40B4-BE49-F238E27FC236}">
                <a16:creationId xmlns:a16="http://schemas.microsoft.com/office/drawing/2014/main" id="{A9780EE6-02BF-417F-82A7-9A9C5D45E9A7}"/>
              </a:ext>
            </a:extLst>
          </p:cNvPr>
          <p:cNvSpPr/>
          <p:nvPr/>
        </p:nvSpPr>
        <p:spPr>
          <a:xfrm>
            <a:off x="7135148" y="166212"/>
            <a:ext cx="1836892" cy="943249"/>
          </a:xfrm>
          <a:prstGeom prst="ellipse">
            <a:avLst/>
          </a:prstGeom>
          <a:solidFill>
            <a:srgbClr val="CCE2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ovéPole 3">
            <a:extLst>
              <a:ext uri="{FF2B5EF4-FFF2-40B4-BE49-F238E27FC236}">
                <a16:creationId xmlns:a16="http://schemas.microsoft.com/office/drawing/2014/main" id="{69816117-6FB5-4C80-B582-90622CB171F0}"/>
              </a:ext>
            </a:extLst>
          </p:cNvPr>
          <p:cNvSpPr txBox="1"/>
          <p:nvPr/>
        </p:nvSpPr>
        <p:spPr>
          <a:xfrm>
            <a:off x="7539238" y="344436"/>
            <a:ext cx="1086195" cy="646331"/>
          </a:xfrm>
          <a:prstGeom prst="rect">
            <a:avLst/>
          </a:prstGeom>
          <a:solidFill>
            <a:srgbClr val="CCE2F8"/>
          </a:solidFill>
        </p:spPr>
        <p:txBody>
          <a:bodyPr wrap="none" rtlCol="0">
            <a:spAutoFit/>
          </a:bodyPr>
          <a:lstStyle/>
          <a:p>
            <a:pPr algn="ctr"/>
            <a:r>
              <a:rPr lang="cs-CZ" sz="1200" dirty="0"/>
              <a:t>Poškození plic </a:t>
            </a:r>
          </a:p>
          <a:p>
            <a:pPr algn="ctr"/>
            <a:r>
              <a:rPr lang="cs-CZ" sz="1200" dirty="0"/>
              <a:t>např. infekcí,</a:t>
            </a:r>
          </a:p>
          <a:p>
            <a:pPr algn="ctr"/>
            <a:r>
              <a:rPr lang="cs-CZ" sz="1200" dirty="0"/>
              <a:t>Sepse</a:t>
            </a:r>
            <a:endParaRPr lang="en-US" sz="1200" dirty="0"/>
          </a:p>
        </p:txBody>
      </p:sp>
      <p:sp>
        <p:nvSpPr>
          <p:cNvPr id="7" name="TextovéPole 6">
            <a:extLst>
              <a:ext uri="{FF2B5EF4-FFF2-40B4-BE49-F238E27FC236}">
                <a16:creationId xmlns:a16="http://schemas.microsoft.com/office/drawing/2014/main" id="{DD04B1A0-CA56-43C3-94D7-BCA3D8B59212}"/>
              </a:ext>
            </a:extLst>
          </p:cNvPr>
          <p:cNvSpPr txBox="1"/>
          <p:nvPr/>
        </p:nvSpPr>
        <p:spPr>
          <a:xfrm>
            <a:off x="7321268" y="4526464"/>
            <a:ext cx="1399922" cy="1015663"/>
          </a:xfrm>
          <a:prstGeom prst="rect">
            <a:avLst/>
          </a:prstGeom>
          <a:solidFill>
            <a:srgbClr val="F9DFCB"/>
          </a:solidFill>
        </p:spPr>
        <p:txBody>
          <a:bodyPr wrap="square" rtlCol="0">
            <a:spAutoFit/>
          </a:bodyPr>
          <a:lstStyle/>
          <a:p>
            <a:pPr algn="ctr"/>
            <a:r>
              <a:rPr lang="cs-CZ" sz="1200" dirty="0" err="1"/>
              <a:t>prooxidační</a:t>
            </a:r>
            <a:r>
              <a:rPr lang="cs-CZ" sz="1200" dirty="0"/>
              <a:t>, prozánětlivý, vazokonstrikce, prosakování cév, </a:t>
            </a:r>
            <a:r>
              <a:rPr lang="cs-CZ" sz="1200" dirty="0" err="1"/>
              <a:t>profibrotický</a:t>
            </a:r>
            <a:endParaRPr lang="cs-CZ" sz="1200" dirty="0"/>
          </a:p>
        </p:txBody>
      </p:sp>
      <p:sp>
        <p:nvSpPr>
          <p:cNvPr id="10" name="TextovéPole 9">
            <a:extLst>
              <a:ext uri="{FF2B5EF4-FFF2-40B4-BE49-F238E27FC236}">
                <a16:creationId xmlns:a16="http://schemas.microsoft.com/office/drawing/2014/main" id="{6A472FD8-B53E-4910-A3B9-092940818217}"/>
              </a:ext>
            </a:extLst>
          </p:cNvPr>
          <p:cNvSpPr txBox="1"/>
          <p:nvPr/>
        </p:nvSpPr>
        <p:spPr>
          <a:xfrm>
            <a:off x="7293541" y="4551296"/>
            <a:ext cx="1399922" cy="1015663"/>
          </a:xfrm>
          <a:prstGeom prst="rect">
            <a:avLst/>
          </a:prstGeom>
          <a:solidFill>
            <a:srgbClr val="F9DFCB"/>
          </a:solidFill>
        </p:spPr>
        <p:txBody>
          <a:bodyPr wrap="square" rtlCol="0">
            <a:spAutoFit/>
          </a:bodyPr>
          <a:lstStyle/>
          <a:p>
            <a:pPr algn="ctr"/>
            <a:r>
              <a:rPr lang="cs-CZ" sz="1200" dirty="0" err="1"/>
              <a:t>prooxidative</a:t>
            </a:r>
            <a:r>
              <a:rPr lang="cs-CZ" sz="1200" dirty="0"/>
              <a:t>, </a:t>
            </a:r>
            <a:r>
              <a:rPr lang="cs-CZ" sz="1200" dirty="0" err="1"/>
              <a:t>proinflammatory</a:t>
            </a:r>
            <a:r>
              <a:rPr lang="cs-CZ" sz="1200" dirty="0"/>
              <a:t>, </a:t>
            </a:r>
            <a:r>
              <a:rPr lang="cs-CZ" sz="1200" dirty="0" err="1"/>
              <a:t>vasoconstriction</a:t>
            </a:r>
            <a:r>
              <a:rPr lang="cs-CZ" sz="1200" dirty="0"/>
              <a:t>, </a:t>
            </a:r>
            <a:r>
              <a:rPr lang="cs-CZ" sz="1200" dirty="0" err="1"/>
              <a:t>vascular</a:t>
            </a:r>
            <a:r>
              <a:rPr lang="cs-CZ" sz="1200" dirty="0"/>
              <a:t> </a:t>
            </a:r>
            <a:r>
              <a:rPr lang="cs-CZ" sz="1200" dirty="0" err="1"/>
              <a:t>leakage</a:t>
            </a:r>
            <a:r>
              <a:rPr lang="cs-CZ" sz="1200" dirty="0"/>
              <a:t>, </a:t>
            </a:r>
            <a:r>
              <a:rPr lang="cs-CZ" sz="1200" dirty="0" err="1"/>
              <a:t>profibrotic</a:t>
            </a:r>
            <a:endParaRPr lang="cs-CZ" sz="1200" dirty="0"/>
          </a:p>
        </p:txBody>
      </p:sp>
      <p:sp>
        <p:nvSpPr>
          <p:cNvPr id="11" name="TextovéPole 10">
            <a:extLst>
              <a:ext uri="{FF2B5EF4-FFF2-40B4-BE49-F238E27FC236}">
                <a16:creationId xmlns:a16="http://schemas.microsoft.com/office/drawing/2014/main" id="{E2D94849-69CE-46BF-B2D0-03218B523FE4}"/>
              </a:ext>
            </a:extLst>
          </p:cNvPr>
          <p:cNvSpPr txBox="1"/>
          <p:nvPr/>
        </p:nvSpPr>
        <p:spPr>
          <a:xfrm>
            <a:off x="7321268" y="5963829"/>
            <a:ext cx="1399922" cy="276999"/>
          </a:xfrm>
          <a:prstGeom prst="rect">
            <a:avLst/>
          </a:prstGeom>
          <a:solidFill>
            <a:srgbClr val="ECAA88"/>
          </a:solidFill>
        </p:spPr>
        <p:txBody>
          <a:bodyPr wrap="square" rtlCol="0">
            <a:spAutoFit/>
          </a:bodyPr>
          <a:lstStyle/>
          <a:p>
            <a:pPr algn="ctr"/>
            <a:r>
              <a:rPr lang="cs-CZ" sz="1200" dirty="0"/>
              <a:t>Poškození plic</a:t>
            </a:r>
          </a:p>
        </p:txBody>
      </p:sp>
      <p:sp>
        <p:nvSpPr>
          <p:cNvPr id="12" name="TextovéPole 11">
            <a:extLst>
              <a:ext uri="{FF2B5EF4-FFF2-40B4-BE49-F238E27FC236}">
                <a16:creationId xmlns:a16="http://schemas.microsoft.com/office/drawing/2014/main" id="{02F48F79-A2F0-4C84-8B0C-A25C34A9B0DE}"/>
              </a:ext>
            </a:extLst>
          </p:cNvPr>
          <p:cNvSpPr txBox="1"/>
          <p:nvPr/>
        </p:nvSpPr>
        <p:spPr>
          <a:xfrm>
            <a:off x="7293541" y="6024220"/>
            <a:ext cx="1399922" cy="276999"/>
          </a:xfrm>
          <a:prstGeom prst="rect">
            <a:avLst/>
          </a:prstGeom>
          <a:solidFill>
            <a:srgbClr val="ECAA88"/>
          </a:solidFill>
        </p:spPr>
        <p:txBody>
          <a:bodyPr wrap="square" rtlCol="0">
            <a:spAutoFit/>
          </a:bodyPr>
          <a:lstStyle/>
          <a:p>
            <a:pPr algn="ctr"/>
            <a:r>
              <a:rPr lang="cs-CZ" sz="1200" dirty="0" err="1"/>
              <a:t>Lung</a:t>
            </a:r>
            <a:r>
              <a:rPr lang="cs-CZ" sz="1200" dirty="0"/>
              <a:t> </a:t>
            </a:r>
            <a:r>
              <a:rPr lang="cs-CZ" sz="1200" dirty="0" err="1"/>
              <a:t>damage</a:t>
            </a:r>
            <a:endParaRPr lang="cs-CZ" sz="1200" dirty="0"/>
          </a:p>
        </p:txBody>
      </p:sp>
      <p:sp>
        <p:nvSpPr>
          <p:cNvPr id="13" name="TextovéPole 12">
            <a:extLst>
              <a:ext uri="{FF2B5EF4-FFF2-40B4-BE49-F238E27FC236}">
                <a16:creationId xmlns:a16="http://schemas.microsoft.com/office/drawing/2014/main" id="{6A43882B-1C4F-4639-AC5E-B350D0E68D33}"/>
              </a:ext>
            </a:extLst>
          </p:cNvPr>
          <p:cNvSpPr txBox="1"/>
          <p:nvPr/>
        </p:nvSpPr>
        <p:spPr>
          <a:xfrm>
            <a:off x="7395646" y="319308"/>
            <a:ext cx="1321025" cy="646331"/>
          </a:xfrm>
          <a:prstGeom prst="rect">
            <a:avLst/>
          </a:prstGeom>
          <a:solidFill>
            <a:srgbClr val="CCE2F8"/>
          </a:solidFill>
        </p:spPr>
        <p:txBody>
          <a:bodyPr wrap="square" rtlCol="0">
            <a:spAutoFit/>
          </a:bodyPr>
          <a:lstStyle/>
          <a:p>
            <a:pPr algn="ctr"/>
            <a:r>
              <a:rPr lang="en-US" sz="1200" dirty="0"/>
              <a:t>Lung damage e.g. through infection</a:t>
            </a:r>
            <a:r>
              <a:rPr lang="cs-CZ" sz="1200" dirty="0"/>
              <a:t>, S</a:t>
            </a:r>
            <a:r>
              <a:rPr lang="en-US" sz="1200" dirty="0" err="1"/>
              <a:t>epsis</a:t>
            </a:r>
            <a:endParaRPr lang="en-US" sz="1200" dirty="0"/>
          </a:p>
        </p:txBody>
      </p:sp>
      <p:sp>
        <p:nvSpPr>
          <p:cNvPr id="14" name="TextovéPole 13">
            <a:extLst>
              <a:ext uri="{FF2B5EF4-FFF2-40B4-BE49-F238E27FC236}">
                <a16:creationId xmlns:a16="http://schemas.microsoft.com/office/drawing/2014/main" id="{6B535E80-6B9C-48D4-A249-D6D18B83A8FD}"/>
              </a:ext>
            </a:extLst>
          </p:cNvPr>
          <p:cNvSpPr txBox="1"/>
          <p:nvPr/>
        </p:nvSpPr>
        <p:spPr>
          <a:xfrm>
            <a:off x="7431185" y="1366048"/>
            <a:ext cx="1194248" cy="461665"/>
          </a:xfrm>
          <a:prstGeom prst="rect">
            <a:avLst/>
          </a:prstGeom>
          <a:solidFill>
            <a:srgbClr val="F9DFCB"/>
          </a:solidFill>
        </p:spPr>
        <p:txBody>
          <a:bodyPr wrap="square" rtlCol="0">
            <a:spAutoFit/>
          </a:bodyPr>
          <a:lstStyle/>
          <a:p>
            <a:pPr algn="ctr"/>
            <a:r>
              <a:rPr lang="cs-CZ" sz="1200" dirty="0"/>
              <a:t>Angiotenzin I</a:t>
            </a:r>
          </a:p>
          <a:p>
            <a:pPr algn="ctr"/>
            <a:r>
              <a:rPr lang="cs-CZ" sz="1200" dirty="0"/>
              <a:t>(</a:t>
            </a:r>
            <a:r>
              <a:rPr lang="cs-CZ" sz="1200" dirty="0" err="1"/>
              <a:t>Ang</a:t>
            </a:r>
            <a:r>
              <a:rPr lang="cs-CZ" sz="1200" dirty="0"/>
              <a:t> 1-10)</a:t>
            </a:r>
          </a:p>
        </p:txBody>
      </p:sp>
      <p:sp>
        <p:nvSpPr>
          <p:cNvPr id="15" name="TextovéPole 14">
            <a:extLst>
              <a:ext uri="{FF2B5EF4-FFF2-40B4-BE49-F238E27FC236}">
                <a16:creationId xmlns:a16="http://schemas.microsoft.com/office/drawing/2014/main" id="{C9C22F2D-EA6B-47D5-AFE3-AFAB2F365664}"/>
              </a:ext>
            </a:extLst>
          </p:cNvPr>
          <p:cNvSpPr txBox="1"/>
          <p:nvPr/>
        </p:nvSpPr>
        <p:spPr>
          <a:xfrm>
            <a:off x="7423093" y="2459502"/>
            <a:ext cx="1194248" cy="461665"/>
          </a:xfrm>
          <a:prstGeom prst="rect">
            <a:avLst/>
          </a:prstGeom>
          <a:solidFill>
            <a:srgbClr val="F9DFCB"/>
          </a:solidFill>
        </p:spPr>
        <p:txBody>
          <a:bodyPr wrap="square" rtlCol="0">
            <a:spAutoFit/>
          </a:bodyPr>
          <a:lstStyle/>
          <a:p>
            <a:pPr algn="ctr"/>
            <a:r>
              <a:rPr lang="cs-CZ" sz="1200" dirty="0"/>
              <a:t>Angiotenzin II</a:t>
            </a:r>
          </a:p>
          <a:p>
            <a:pPr algn="ctr"/>
            <a:r>
              <a:rPr lang="cs-CZ" sz="1200" dirty="0"/>
              <a:t>(</a:t>
            </a:r>
            <a:r>
              <a:rPr lang="cs-CZ" sz="1200" dirty="0" err="1"/>
              <a:t>Ang</a:t>
            </a:r>
            <a:r>
              <a:rPr lang="cs-CZ" sz="1200" dirty="0"/>
              <a:t> 1-8)</a:t>
            </a:r>
          </a:p>
        </p:txBody>
      </p:sp>
      <p:sp>
        <p:nvSpPr>
          <p:cNvPr id="16" name="TextovéPole 15">
            <a:extLst>
              <a:ext uri="{FF2B5EF4-FFF2-40B4-BE49-F238E27FC236}">
                <a16:creationId xmlns:a16="http://schemas.microsoft.com/office/drawing/2014/main" id="{497A897D-5BE8-444D-B5EE-B226FBBFA950}"/>
              </a:ext>
            </a:extLst>
          </p:cNvPr>
          <p:cNvSpPr txBox="1"/>
          <p:nvPr/>
        </p:nvSpPr>
        <p:spPr>
          <a:xfrm>
            <a:off x="7423093" y="1395482"/>
            <a:ext cx="1194248" cy="461665"/>
          </a:xfrm>
          <a:prstGeom prst="rect">
            <a:avLst/>
          </a:prstGeom>
          <a:solidFill>
            <a:srgbClr val="F9DFCB"/>
          </a:solidFill>
        </p:spPr>
        <p:txBody>
          <a:bodyPr wrap="square" rtlCol="0">
            <a:spAutoFit/>
          </a:bodyPr>
          <a:lstStyle/>
          <a:p>
            <a:pPr algn="ctr"/>
            <a:r>
              <a:rPr lang="cs-CZ" sz="1200" dirty="0"/>
              <a:t>Angiotensin I</a:t>
            </a:r>
          </a:p>
          <a:p>
            <a:pPr algn="ctr"/>
            <a:r>
              <a:rPr lang="cs-CZ" sz="1200" dirty="0"/>
              <a:t>(</a:t>
            </a:r>
            <a:r>
              <a:rPr lang="cs-CZ" sz="1200" dirty="0" err="1"/>
              <a:t>Ang</a:t>
            </a:r>
            <a:r>
              <a:rPr lang="cs-CZ" sz="1200" dirty="0"/>
              <a:t> 1-10)</a:t>
            </a:r>
          </a:p>
        </p:txBody>
      </p:sp>
      <p:sp>
        <p:nvSpPr>
          <p:cNvPr id="18" name="TextovéPole 17">
            <a:extLst>
              <a:ext uri="{FF2B5EF4-FFF2-40B4-BE49-F238E27FC236}">
                <a16:creationId xmlns:a16="http://schemas.microsoft.com/office/drawing/2014/main" id="{DEC94380-D1BE-4C27-93A1-564753ECA36E}"/>
              </a:ext>
            </a:extLst>
          </p:cNvPr>
          <p:cNvSpPr txBox="1"/>
          <p:nvPr/>
        </p:nvSpPr>
        <p:spPr>
          <a:xfrm>
            <a:off x="5396039" y="6032145"/>
            <a:ext cx="1399922" cy="276999"/>
          </a:xfrm>
          <a:prstGeom prst="rect">
            <a:avLst/>
          </a:prstGeom>
          <a:solidFill>
            <a:srgbClr val="BEE0DF"/>
          </a:solidFill>
          <a:ln>
            <a:solidFill>
              <a:srgbClr val="BEE0DF"/>
            </a:solidFill>
          </a:ln>
        </p:spPr>
        <p:txBody>
          <a:bodyPr wrap="square" rtlCol="0">
            <a:spAutoFit/>
          </a:bodyPr>
          <a:lstStyle/>
          <a:p>
            <a:pPr algn="ctr"/>
            <a:r>
              <a:rPr lang="cs-CZ" sz="1200" dirty="0"/>
              <a:t>Ochrana plic</a:t>
            </a:r>
          </a:p>
        </p:txBody>
      </p:sp>
      <p:sp>
        <p:nvSpPr>
          <p:cNvPr id="19" name="TextovéPole 18">
            <a:extLst>
              <a:ext uri="{FF2B5EF4-FFF2-40B4-BE49-F238E27FC236}">
                <a16:creationId xmlns:a16="http://schemas.microsoft.com/office/drawing/2014/main" id="{90CE5010-7665-4EB0-A000-57450D12D50E}"/>
              </a:ext>
            </a:extLst>
          </p:cNvPr>
          <p:cNvSpPr txBox="1"/>
          <p:nvPr/>
        </p:nvSpPr>
        <p:spPr>
          <a:xfrm>
            <a:off x="5368312" y="6024219"/>
            <a:ext cx="1399922" cy="276999"/>
          </a:xfrm>
          <a:prstGeom prst="rect">
            <a:avLst/>
          </a:prstGeom>
          <a:solidFill>
            <a:srgbClr val="BEE0DF"/>
          </a:solidFill>
          <a:ln>
            <a:solidFill>
              <a:srgbClr val="BEE0DF"/>
            </a:solidFill>
          </a:ln>
        </p:spPr>
        <p:txBody>
          <a:bodyPr wrap="square" rtlCol="0">
            <a:spAutoFit/>
          </a:bodyPr>
          <a:lstStyle/>
          <a:p>
            <a:pPr algn="ctr"/>
            <a:r>
              <a:rPr lang="cs-CZ" sz="1200" dirty="0" err="1"/>
              <a:t>Lung</a:t>
            </a:r>
            <a:r>
              <a:rPr lang="cs-CZ" sz="1200" dirty="0"/>
              <a:t> </a:t>
            </a:r>
            <a:r>
              <a:rPr lang="cs-CZ" sz="1200" dirty="0" err="1"/>
              <a:t>protection</a:t>
            </a:r>
            <a:endParaRPr lang="cs-CZ" sz="1200" dirty="0"/>
          </a:p>
        </p:txBody>
      </p:sp>
      <p:sp>
        <p:nvSpPr>
          <p:cNvPr id="21" name="TextovéPole 20">
            <a:extLst>
              <a:ext uri="{FF2B5EF4-FFF2-40B4-BE49-F238E27FC236}">
                <a16:creationId xmlns:a16="http://schemas.microsoft.com/office/drawing/2014/main" id="{E4D31BB5-2219-4A0B-B2B7-8C3EC1DB2C47}"/>
              </a:ext>
            </a:extLst>
          </p:cNvPr>
          <p:cNvSpPr txBox="1"/>
          <p:nvPr/>
        </p:nvSpPr>
        <p:spPr>
          <a:xfrm>
            <a:off x="5368312" y="4579536"/>
            <a:ext cx="1399922" cy="830997"/>
          </a:xfrm>
          <a:prstGeom prst="rect">
            <a:avLst/>
          </a:prstGeom>
          <a:solidFill>
            <a:srgbClr val="CFE9E7"/>
          </a:solidFill>
        </p:spPr>
        <p:txBody>
          <a:bodyPr wrap="square" rtlCol="0">
            <a:spAutoFit/>
          </a:bodyPr>
          <a:lstStyle/>
          <a:p>
            <a:pPr algn="ctr"/>
            <a:r>
              <a:rPr lang="cs-CZ" sz="1200" dirty="0"/>
              <a:t>antioxidační, protizánětlivý, </a:t>
            </a:r>
            <a:r>
              <a:rPr lang="cs-CZ" sz="1200" dirty="0" err="1"/>
              <a:t>vazodilatační</a:t>
            </a:r>
            <a:r>
              <a:rPr lang="cs-CZ" sz="1200" dirty="0"/>
              <a:t>, </a:t>
            </a:r>
            <a:r>
              <a:rPr lang="cs-CZ" sz="1200" dirty="0" err="1"/>
              <a:t>antifibrotický</a:t>
            </a:r>
            <a:endParaRPr lang="cs-CZ" sz="1200" dirty="0"/>
          </a:p>
        </p:txBody>
      </p:sp>
      <p:sp>
        <p:nvSpPr>
          <p:cNvPr id="22" name="TextovéPole 21">
            <a:extLst>
              <a:ext uri="{FF2B5EF4-FFF2-40B4-BE49-F238E27FC236}">
                <a16:creationId xmlns:a16="http://schemas.microsoft.com/office/drawing/2014/main" id="{9F045858-B3C4-4F5A-B738-495613E95334}"/>
              </a:ext>
            </a:extLst>
          </p:cNvPr>
          <p:cNvSpPr txBox="1"/>
          <p:nvPr/>
        </p:nvSpPr>
        <p:spPr>
          <a:xfrm>
            <a:off x="5368312" y="4591494"/>
            <a:ext cx="1399922" cy="830997"/>
          </a:xfrm>
          <a:prstGeom prst="rect">
            <a:avLst/>
          </a:prstGeom>
          <a:solidFill>
            <a:srgbClr val="CFE9E7"/>
          </a:solidFill>
        </p:spPr>
        <p:txBody>
          <a:bodyPr wrap="square" rtlCol="0">
            <a:spAutoFit/>
          </a:bodyPr>
          <a:lstStyle/>
          <a:p>
            <a:pPr algn="ctr"/>
            <a:r>
              <a:rPr lang="cs-CZ" sz="1200" dirty="0"/>
              <a:t>antioxidant, </a:t>
            </a:r>
          </a:p>
          <a:p>
            <a:pPr algn="ctr"/>
            <a:r>
              <a:rPr lang="cs-CZ" sz="1200" dirty="0"/>
              <a:t>anti-</a:t>
            </a:r>
            <a:r>
              <a:rPr lang="cs-CZ" sz="1200" dirty="0" err="1"/>
              <a:t>inflammatory</a:t>
            </a:r>
            <a:r>
              <a:rPr lang="cs-CZ" sz="1200" dirty="0"/>
              <a:t>, </a:t>
            </a:r>
            <a:r>
              <a:rPr lang="cs-CZ" sz="1200" dirty="0" err="1"/>
              <a:t>vasodilation</a:t>
            </a:r>
            <a:r>
              <a:rPr lang="cs-CZ" sz="1200" dirty="0"/>
              <a:t>, </a:t>
            </a:r>
            <a:r>
              <a:rPr lang="cs-CZ" sz="1200" dirty="0" err="1"/>
              <a:t>antifibrotic</a:t>
            </a:r>
            <a:endParaRPr lang="cs-CZ" sz="1200" dirty="0"/>
          </a:p>
        </p:txBody>
      </p:sp>
      <p:sp>
        <p:nvSpPr>
          <p:cNvPr id="20" name="Obdélník 19">
            <a:extLst>
              <a:ext uri="{FF2B5EF4-FFF2-40B4-BE49-F238E27FC236}">
                <a16:creationId xmlns:a16="http://schemas.microsoft.com/office/drawing/2014/main" id="{891A27E8-E2B4-4B49-A0C8-2026C0C2A02C}"/>
              </a:ext>
            </a:extLst>
          </p:cNvPr>
          <p:cNvSpPr/>
          <p:nvPr/>
        </p:nvSpPr>
        <p:spPr>
          <a:xfrm>
            <a:off x="2877806" y="447781"/>
            <a:ext cx="1883009" cy="1323360"/>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bdélník 22">
            <a:extLst>
              <a:ext uri="{FF2B5EF4-FFF2-40B4-BE49-F238E27FC236}">
                <a16:creationId xmlns:a16="http://schemas.microsoft.com/office/drawing/2014/main" id="{753A08BF-1860-49E9-B863-94802DF1732D}"/>
              </a:ext>
            </a:extLst>
          </p:cNvPr>
          <p:cNvSpPr/>
          <p:nvPr/>
        </p:nvSpPr>
        <p:spPr>
          <a:xfrm>
            <a:off x="3708658" y="799771"/>
            <a:ext cx="930701" cy="1323360"/>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Přímá spojnice se šipkou 7">
            <a:extLst>
              <a:ext uri="{FF2B5EF4-FFF2-40B4-BE49-F238E27FC236}">
                <a16:creationId xmlns:a16="http://schemas.microsoft.com/office/drawing/2014/main" id="{8E46A70A-154C-4581-B004-272A35882330}"/>
              </a:ext>
            </a:extLst>
          </p:cNvPr>
          <p:cNvCxnSpPr>
            <a:cxnSpLocks/>
          </p:cNvCxnSpPr>
          <p:nvPr/>
        </p:nvCxnSpPr>
        <p:spPr>
          <a:xfrm>
            <a:off x="7993977" y="1109461"/>
            <a:ext cx="0" cy="299926"/>
          </a:xfrm>
          <a:prstGeom prst="straightConnector1">
            <a:avLst/>
          </a:prstGeom>
          <a:ln w="76200">
            <a:solidFill>
              <a:srgbClr val="B6B6B6"/>
            </a:solidFill>
            <a:tailEnd type="triangle"/>
          </a:ln>
        </p:spPr>
        <p:style>
          <a:lnRef idx="1">
            <a:schemeClr val="accent1"/>
          </a:lnRef>
          <a:fillRef idx="0">
            <a:schemeClr val="accent1"/>
          </a:fillRef>
          <a:effectRef idx="0">
            <a:schemeClr val="accent1"/>
          </a:effectRef>
          <a:fontRef idx="minor">
            <a:schemeClr val="tx1"/>
          </a:fontRef>
        </p:style>
      </p:cxnSp>
      <p:cxnSp>
        <p:nvCxnSpPr>
          <p:cNvPr id="27" name="Přímá spojnice se šipkou 26">
            <a:extLst>
              <a:ext uri="{FF2B5EF4-FFF2-40B4-BE49-F238E27FC236}">
                <a16:creationId xmlns:a16="http://schemas.microsoft.com/office/drawing/2014/main" id="{07E34608-D1F2-4215-B0DE-124365CA9296}"/>
              </a:ext>
            </a:extLst>
          </p:cNvPr>
          <p:cNvCxnSpPr>
            <a:cxnSpLocks/>
          </p:cNvCxnSpPr>
          <p:nvPr/>
        </p:nvCxnSpPr>
        <p:spPr>
          <a:xfrm>
            <a:off x="7993502" y="1930916"/>
            <a:ext cx="0" cy="528585"/>
          </a:xfrm>
          <a:prstGeom prst="straightConnector1">
            <a:avLst/>
          </a:prstGeom>
          <a:ln w="76200">
            <a:solidFill>
              <a:srgbClr val="2C2C2A"/>
            </a:solidFill>
            <a:tailEnd type="triangle"/>
          </a:ln>
        </p:spPr>
        <p:style>
          <a:lnRef idx="1">
            <a:schemeClr val="accent1"/>
          </a:lnRef>
          <a:fillRef idx="0">
            <a:schemeClr val="accent1"/>
          </a:fillRef>
          <a:effectRef idx="0">
            <a:schemeClr val="accent1"/>
          </a:effectRef>
          <a:fontRef idx="minor">
            <a:schemeClr val="tx1"/>
          </a:fontRef>
        </p:style>
      </p:cxnSp>
      <p:cxnSp>
        <p:nvCxnSpPr>
          <p:cNvPr id="29" name="Přímá spojnice se šipkou 28">
            <a:extLst>
              <a:ext uri="{FF2B5EF4-FFF2-40B4-BE49-F238E27FC236}">
                <a16:creationId xmlns:a16="http://schemas.microsoft.com/office/drawing/2014/main" id="{147CEFD3-F4DC-4243-BC66-7FE43191F331}"/>
              </a:ext>
            </a:extLst>
          </p:cNvPr>
          <p:cNvCxnSpPr>
            <a:cxnSpLocks/>
          </p:cNvCxnSpPr>
          <p:nvPr/>
        </p:nvCxnSpPr>
        <p:spPr>
          <a:xfrm>
            <a:off x="7993502" y="2994409"/>
            <a:ext cx="0" cy="614115"/>
          </a:xfrm>
          <a:prstGeom prst="straightConnector1">
            <a:avLst/>
          </a:prstGeom>
          <a:ln w="76200">
            <a:solidFill>
              <a:srgbClr val="E5703A"/>
            </a:solidFill>
            <a:tailEnd type="triangle"/>
          </a:ln>
        </p:spPr>
        <p:style>
          <a:lnRef idx="1">
            <a:schemeClr val="accent1"/>
          </a:lnRef>
          <a:fillRef idx="0">
            <a:schemeClr val="accent1"/>
          </a:fillRef>
          <a:effectRef idx="0">
            <a:schemeClr val="accent1"/>
          </a:effectRef>
          <a:fontRef idx="minor">
            <a:schemeClr val="tx1"/>
          </a:fontRef>
        </p:style>
      </p:cxnSp>
      <p:sp>
        <p:nvSpPr>
          <p:cNvPr id="1024" name="Šipka: dolů 1023">
            <a:extLst>
              <a:ext uri="{FF2B5EF4-FFF2-40B4-BE49-F238E27FC236}">
                <a16:creationId xmlns:a16="http://schemas.microsoft.com/office/drawing/2014/main" id="{6A86D1DE-A113-4488-A6C2-D4E7D399A562}"/>
              </a:ext>
            </a:extLst>
          </p:cNvPr>
          <p:cNvSpPr/>
          <p:nvPr/>
        </p:nvSpPr>
        <p:spPr>
          <a:xfrm>
            <a:off x="7789360" y="3936834"/>
            <a:ext cx="398703" cy="564797"/>
          </a:xfrm>
          <a:prstGeom prst="downArrow">
            <a:avLst/>
          </a:prstGeom>
          <a:solidFill>
            <a:srgbClr val="D95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Šipka: dolů 33">
            <a:extLst>
              <a:ext uri="{FF2B5EF4-FFF2-40B4-BE49-F238E27FC236}">
                <a16:creationId xmlns:a16="http://schemas.microsoft.com/office/drawing/2014/main" id="{B9C0490F-343A-4A81-A504-7B9A154A2BFE}"/>
              </a:ext>
            </a:extLst>
          </p:cNvPr>
          <p:cNvSpPr/>
          <p:nvPr/>
        </p:nvSpPr>
        <p:spPr>
          <a:xfrm>
            <a:off x="7820865" y="5607077"/>
            <a:ext cx="398703" cy="354536"/>
          </a:xfrm>
          <a:prstGeom prst="downArrow">
            <a:avLst/>
          </a:prstGeom>
          <a:solidFill>
            <a:srgbClr val="D266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bdélník 40">
            <a:extLst>
              <a:ext uri="{FF2B5EF4-FFF2-40B4-BE49-F238E27FC236}">
                <a16:creationId xmlns:a16="http://schemas.microsoft.com/office/drawing/2014/main" id="{80EDFF98-0160-48E4-BB53-BA8F624E812C}"/>
              </a:ext>
            </a:extLst>
          </p:cNvPr>
          <p:cNvSpPr/>
          <p:nvPr/>
        </p:nvSpPr>
        <p:spPr>
          <a:xfrm>
            <a:off x="6762661" y="2419383"/>
            <a:ext cx="521511" cy="425217"/>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bdélník 41">
            <a:extLst>
              <a:ext uri="{FF2B5EF4-FFF2-40B4-BE49-F238E27FC236}">
                <a16:creationId xmlns:a16="http://schemas.microsoft.com/office/drawing/2014/main" id="{62264333-7B04-45B9-A754-9DA8DB41CF7D}"/>
              </a:ext>
            </a:extLst>
          </p:cNvPr>
          <p:cNvSpPr/>
          <p:nvPr/>
        </p:nvSpPr>
        <p:spPr>
          <a:xfrm>
            <a:off x="6762662" y="1674920"/>
            <a:ext cx="572316" cy="383711"/>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Ovál 1031">
            <a:extLst>
              <a:ext uri="{FF2B5EF4-FFF2-40B4-BE49-F238E27FC236}">
                <a16:creationId xmlns:a16="http://schemas.microsoft.com/office/drawing/2014/main" id="{993023D5-6295-4AE1-80D2-ECC2266255B3}"/>
              </a:ext>
            </a:extLst>
          </p:cNvPr>
          <p:cNvSpPr/>
          <p:nvPr/>
        </p:nvSpPr>
        <p:spPr>
          <a:xfrm>
            <a:off x="6665373" y="1219296"/>
            <a:ext cx="669603" cy="443666"/>
          </a:xfrm>
          <a:prstGeom prst="ellipse">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ál 43">
            <a:extLst>
              <a:ext uri="{FF2B5EF4-FFF2-40B4-BE49-F238E27FC236}">
                <a16:creationId xmlns:a16="http://schemas.microsoft.com/office/drawing/2014/main" id="{E9759BFC-DDF3-489A-A66A-B83F22D9B9B7}"/>
              </a:ext>
            </a:extLst>
          </p:cNvPr>
          <p:cNvSpPr/>
          <p:nvPr/>
        </p:nvSpPr>
        <p:spPr>
          <a:xfrm>
            <a:off x="6630161" y="2160338"/>
            <a:ext cx="669603" cy="443666"/>
          </a:xfrm>
          <a:prstGeom prst="ellipse">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4" name="Skupina 1033">
            <a:extLst>
              <a:ext uri="{FF2B5EF4-FFF2-40B4-BE49-F238E27FC236}">
                <a16:creationId xmlns:a16="http://schemas.microsoft.com/office/drawing/2014/main" id="{65587D75-491B-4E83-918E-D23B72389A2C}"/>
              </a:ext>
            </a:extLst>
          </p:cNvPr>
          <p:cNvGrpSpPr/>
          <p:nvPr/>
        </p:nvGrpSpPr>
        <p:grpSpPr>
          <a:xfrm>
            <a:off x="6754570" y="1528729"/>
            <a:ext cx="519768" cy="370173"/>
            <a:chOff x="10197839" y="895303"/>
            <a:chExt cx="519768" cy="370173"/>
          </a:xfrm>
        </p:grpSpPr>
        <p:sp>
          <p:nvSpPr>
            <p:cNvPr id="1030" name="Ovál 1029">
              <a:extLst>
                <a:ext uri="{FF2B5EF4-FFF2-40B4-BE49-F238E27FC236}">
                  <a16:creationId xmlns:a16="http://schemas.microsoft.com/office/drawing/2014/main" id="{760F4681-3AD0-46DD-B9CC-CD29971C1FE6}"/>
                </a:ext>
              </a:extLst>
            </p:cNvPr>
            <p:cNvSpPr/>
            <p:nvPr/>
          </p:nvSpPr>
          <p:spPr>
            <a:xfrm>
              <a:off x="10301835" y="907331"/>
              <a:ext cx="375969" cy="228529"/>
            </a:xfrm>
            <a:prstGeom prst="ellipse">
              <a:avLst/>
            </a:prstGeom>
            <a:solidFill>
              <a:srgbClr val="009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33" name="Skupina 1032">
              <a:extLst>
                <a:ext uri="{FF2B5EF4-FFF2-40B4-BE49-F238E27FC236}">
                  <a16:creationId xmlns:a16="http://schemas.microsoft.com/office/drawing/2014/main" id="{97A29011-6BE1-4BB6-B7C9-860E9960EC8D}"/>
                </a:ext>
              </a:extLst>
            </p:cNvPr>
            <p:cNvGrpSpPr/>
            <p:nvPr/>
          </p:nvGrpSpPr>
          <p:grpSpPr>
            <a:xfrm>
              <a:off x="10197839" y="895303"/>
              <a:ext cx="519768" cy="370173"/>
              <a:chOff x="9468584" y="973075"/>
              <a:chExt cx="519768" cy="370173"/>
            </a:xfrm>
          </p:grpSpPr>
          <p:sp>
            <p:nvSpPr>
              <p:cNvPr id="1029" name="Volný tvar: obrazec 1028">
                <a:extLst>
                  <a:ext uri="{FF2B5EF4-FFF2-40B4-BE49-F238E27FC236}">
                    <a16:creationId xmlns:a16="http://schemas.microsoft.com/office/drawing/2014/main" id="{A064334A-E9B0-4E26-B0DA-A290C46B8F24}"/>
                  </a:ext>
                </a:extLst>
              </p:cNvPr>
              <p:cNvSpPr/>
              <p:nvPr/>
            </p:nvSpPr>
            <p:spPr>
              <a:xfrm>
                <a:off x="9468584" y="1236988"/>
                <a:ext cx="519768" cy="106260"/>
              </a:xfrm>
              <a:custGeom>
                <a:avLst/>
                <a:gdLst>
                  <a:gd name="connsiteX0" fmla="*/ 338839 w 338839"/>
                  <a:gd name="connsiteY0" fmla="*/ 0 h 64997"/>
                  <a:gd name="connsiteX1" fmla="*/ 190307 w 338839"/>
                  <a:gd name="connsiteY1" fmla="*/ 64983 h 64997"/>
                  <a:gd name="connsiteX2" fmla="*/ 0 w 338839"/>
                  <a:gd name="connsiteY2" fmla="*/ 4642 h 64997"/>
                </a:gdLst>
                <a:ahLst/>
                <a:cxnLst>
                  <a:cxn ang="0">
                    <a:pos x="connsiteX0" y="connsiteY0"/>
                  </a:cxn>
                  <a:cxn ang="0">
                    <a:pos x="connsiteX1" y="connsiteY1"/>
                  </a:cxn>
                  <a:cxn ang="0">
                    <a:pos x="connsiteX2" y="connsiteY2"/>
                  </a:cxn>
                </a:cxnLst>
                <a:rect l="l" t="t" r="r" b="b"/>
                <a:pathLst>
                  <a:path w="338839" h="64997">
                    <a:moveTo>
                      <a:pt x="338839" y="0"/>
                    </a:moveTo>
                    <a:cubicBezTo>
                      <a:pt x="292809" y="32104"/>
                      <a:pt x="246780" y="64209"/>
                      <a:pt x="190307" y="64983"/>
                    </a:cubicBezTo>
                    <a:cubicBezTo>
                      <a:pt x="133834" y="65757"/>
                      <a:pt x="66917" y="35199"/>
                      <a:pt x="0" y="4642"/>
                    </a:cubicBezTo>
                  </a:path>
                </a:pathLst>
              </a:custGeom>
              <a:noFill/>
              <a:ln>
                <a:solidFill>
                  <a:srgbClr val="47AFAF"/>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1" name="TextovéPole 1030">
                <a:extLst>
                  <a:ext uri="{FF2B5EF4-FFF2-40B4-BE49-F238E27FC236}">
                    <a16:creationId xmlns:a16="http://schemas.microsoft.com/office/drawing/2014/main" id="{35FE5A63-5E6E-43B1-923D-F78C32FB45D9}"/>
                  </a:ext>
                </a:extLst>
              </p:cNvPr>
              <p:cNvSpPr txBox="1"/>
              <p:nvPr/>
            </p:nvSpPr>
            <p:spPr>
              <a:xfrm>
                <a:off x="9532778" y="973075"/>
                <a:ext cx="455574" cy="246221"/>
              </a:xfrm>
              <a:prstGeom prst="rect">
                <a:avLst/>
              </a:prstGeom>
              <a:noFill/>
            </p:spPr>
            <p:txBody>
              <a:bodyPr wrap="square" rtlCol="0">
                <a:spAutoFit/>
              </a:bodyPr>
              <a:lstStyle/>
              <a:p>
                <a:r>
                  <a:rPr lang="cs-CZ" sz="1000" dirty="0">
                    <a:solidFill>
                      <a:schemeClr val="bg1"/>
                    </a:solidFill>
                  </a:rPr>
                  <a:t>ACE2</a:t>
                </a:r>
                <a:endParaRPr lang="en-US" sz="1000" dirty="0">
                  <a:solidFill>
                    <a:schemeClr val="bg1"/>
                  </a:solidFill>
                </a:endParaRPr>
              </a:p>
            </p:txBody>
          </p:sp>
        </p:grpSp>
      </p:grpSp>
      <p:grpSp>
        <p:nvGrpSpPr>
          <p:cNvPr id="47" name="Skupina 46">
            <a:extLst>
              <a:ext uri="{FF2B5EF4-FFF2-40B4-BE49-F238E27FC236}">
                <a16:creationId xmlns:a16="http://schemas.microsoft.com/office/drawing/2014/main" id="{639AEB45-AA4B-40DE-B335-8E56CFB80218}"/>
              </a:ext>
            </a:extLst>
          </p:cNvPr>
          <p:cNvGrpSpPr/>
          <p:nvPr/>
        </p:nvGrpSpPr>
        <p:grpSpPr>
          <a:xfrm>
            <a:off x="6660356" y="2550993"/>
            <a:ext cx="519768" cy="370173"/>
            <a:chOff x="10197839" y="895303"/>
            <a:chExt cx="519768" cy="370173"/>
          </a:xfrm>
        </p:grpSpPr>
        <p:sp>
          <p:nvSpPr>
            <p:cNvPr id="48" name="Ovál 47">
              <a:extLst>
                <a:ext uri="{FF2B5EF4-FFF2-40B4-BE49-F238E27FC236}">
                  <a16:creationId xmlns:a16="http://schemas.microsoft.com/office/drawing/2014/main" id="{1F2F6B58-052F-4584-B8AD-A45816400413}"/>
                </a:ext>
              </a:extLst>
            </p:cNvPr>
            <p:cNvSpPr/>
            <p:nvPr/>
          </p:nvSpPr>
          <p:spPr>
            <a:xfrm>
              <a:off x="10301835" y="907331"/>
              <a:ext cx="375969" cy="228529"/>
            </a:xfrm>
            <a:prstGeom prst="ellipse">
              <a:avLst/>
            </a:prstGeom>
            <a:solidFill>
              <a:srgbClr val="009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Skupina 48">
              <a:extLst>
                <a:ext uri="{FF2B5EF4-FFF2-40B4-BE49-F238E27FC236}">
                  <a16:creationId xmlns:a16="http://schemas.microsoft.com/office/drawing/2014/main" id="{1BD06A59-B414-45D5-B73F-6ADA75E7371A}"/>
                </a:ext>
              </a:extLst>
            </p:cNvPr>
            <p:cNvGrpSpPr/>
            <p:nvPr/>
          </p:nvGrpSpPr>
          <p:grpSpPr>
            <a:xfrm>
              <a:off x="10197839" y="895303"/>
              <a:ext cx="519768" cy="370173"/>
              <a:chOff x="9468584" y="973075"/>
              <a:chExt cx="519768" cy="370173"/>
            </a:xfrm>
          </p:grpSpPr>
          <p:sp>
            <p:nvSpPr>
              <p:cNvPr id="50" name="Volný tvar: obrazec 49">
                <a:extLst>
                  <a:ext uri="{FF2B5EF4-FFF2-40B4-BE49-F238E27FC236}">
                    <a16:creationId xmlns:a16="http://schemas.microsoft.com/office/drawing/2014/main" id="{260A9AC7-FB31-4E45-978E-737FE8FA8457}"/>
                  </a:ext>
                </a:extLst>
              </p:cNvPr>
              <p:cNvSpPr/>
              <p:nvPr/>
            </p:nvSpPr>
            <p:spPr>
              <a:xfrm>
                <a:off x="9468584" y="1236988"/>
                <a:ext cx="519768" cy="106260"/>
              </a:xfrm>
              <a:custGeom>
                <a:avLst/>
                <a:gdLst>
                  <a:gd name="connsiteX0" fmla="*/ 338839 w 338839"/>
                  <a:gd name="connsiteY0" fmla="*/ 0 h 64997"/>
                  <a:gd name="connsiteX1" fmla="*/ 190307 w 338839"/>
                  <a:gd name="connsiteY1" fmla="*/ 64983 h 64997"/>
                  <a:gd name="connsiteX2" fmla="*/ 0 w 338839"/>
                  <a:gd name="connsiteY2" fmla="*/ 4642 h 64997"/>
                </a:gdLst>
                <a:ahLst/>
                <a:cxnLst>
                  <a:cxn ang="0">
                    <a:pos x="connsiteX0" y="connsiteY0"/>
                  </a:cxn>
                  <a:cxn ang="0">
                    <a:pos x="connsiteX1" y="connsiteY1"/>
                  </a:cxn>
                  <a:cxn ang="0">
                    <a:pos x="connsiteX2" y="connsiteY2"/>
                  </a:cxn>
                </a:cxnLst>
                <a:rect l="l" t="t" r="r" b="b"/>
                <a:pathLst>
                  <a:path w="338839" h="64997">
                    <a:moveTo>
                      <a:pt x="338839" y="0"/>
                    </a:moveTo>
                    <a:cubicBezTo>
                      <a:pt x="292809" y="32104"/>
                      <a:pt x="246780" y="64209"/>
                      <a:pt x="190307" y="64983"/>
                    </a:cubicBezTo>
                    <a:cubicBezTo>
                      <a:pt x="133834" y="65757"/>
                      <a:pt x="66917" y="35199"/>
                      <a:pt x="0" y="4642"/>
                    </a:cubicBezTo>
                  </a:path>
                </a:pathLst>
              </a:custGeom>
              <a:noFill/>
              <a:ln>
                <a:solidFill>
                  <a:srgbClr val="47AFAF"/>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ovéPole 50">
                <a:extLst>
                  <a:ext uri="{FF2B5EF4-FFF2-40B4-BE49-F238E27FC236}">
                    <a16:creationId xmlns:a16="http://schemas.microsoft.com/office/drawing/2014/main" id="{9F712454-F72B-4CD3-BFFF-7354A757C678}"/>
                  </a:ext>
                </a:extLst>
              </p:cNvPr>
              <p:cNvSpPr txBox="1"/>
              <p:nvPr/>
            </p:nvSpPr>
            <p:spPr>
              <a:xfrm>
                <a:off x="9532778" y="973075"/>
                <a:ext cx="455574" cy="246221"/>
              </a:xfrm>
              <a:prstGeom prst="rect">
                <a:avLst/>
              </a:prstGeom>
              <a:noFill/>
            </p:spPr>
            <p:txBody>
              <a:bodyPr wrap="square" rtlCol="0">
                <a:spAutoFit/>
              </a:bodyPr>
              <a:lstStyle/>
              <a:p>
                <a:r>
                  <a:rPr lang="cs-CZ" sz="1000" dirty="0">
                    <a:solidFill>
                      <a:schemeClr val="bg1"/>
                    </a:solidFill>
                  </a:rPr>
                  <a:t>ACE2</a:t>
                </a:r>
                <a:endParaRPr lang="en-US" sz="1000" dirty="0">
                  <a:solidFill>
                    <a:schemeClr val="bg1"/>
                  </a:solidFill>
                </a:endParaRPr>
              </a:p>
            </p:txBody>
          </p:sp>
        </p:grpSp>
      </p:grpSp>
      <p:sp>
        <p:nvSpPr>
          <p:cNvPr id="1035" name="Obdélník 1034">
            <a:extLst>
              <a:ext uri="{FF2B5EF4-FFF2-40B4-BE49-F238E27FC236}">
                <a16:creationId xmlns:a16="http://schemas.microsoft.com/office/drawing/2014/main" id="{8BC4E57D-4C6D-4493-85EB-49313C068948}"/>
              </a:ext>
            </a:extLst>
          </p:cNvPr>
          <p:cNvSpPr/>
          <p:nvPr/>
        </p:nvSpPr>
        <p:spPr>
          <a:xfrm rot="880972">
            <a:off x="5850349" y="1770523"/>
            <a:ext cx="237337" cy="1660371"/>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bdélník 52">
            <a:extLst>
              <a:ext uri="{FF2B5EF4-FFF2-40B4-BE49-F238E27FC236}">
                <a16:creationId xmlns:a16="http://schemas.microsoft.com/office/drawing/2014/main" id="{227FA9A4-9781-4DB2-83E0-15B8081A6E97}"/>
              </a:ext>
            </a:extLst>
          </p:cNvPr>
          <p:cNvSpPr/>
          <p:nvPr/>
        </p:nvSpPr>
        <p:spPr>
          <a:xfrm>
            <a:off x="6308068" y="2791551"/>
            <a:ext cx="237337" cy="783460"/>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a:p>
            <a:pPr algn="ctr"/>
            <a:endParaRPr lang="cs-CZ" dirty="0"/>
          </a:p>
          <a:p>
            <a:pPr algn="ctr"/>
            <a:endParaRPr lang="cs-CZ" dirty="0"/>
          </a:p>
          <a:p>
            <a:pPr algn="ctr"/>
            <a:endParaRPr lang="cs-CZ" dirty="0"/>
          </a:p>
          <a:p>
            <a:pPr algn="ctr"/>
            <a:endParaRPr lang="cs-CZ" dirty="0"/>
          </a:p>
          <a:p>
            <a:pPr algn="ctr"/>
            <a:endParaRPr lang="cs-CZ" dirty="0"/>
          </a:p>
          <a:p>
            <a:pPr algn="ctr"/>
            <a:endParaRPr lang="cs-CZ" dirty="0"/>
          </a:p>
          <a:p>
            <a:pPr algn="ctr"/>
            <a:endParaRPr lang="cs-CZ" dirty="0"/>
          </a:p>
          <a:p>
            <a:pPr algn="ctr"/>
            <a:endParaRPr lang="cs-CZ" dirty="0"/>
          </a:p>
          <a:p>
            <a:pPr algn="ctr"/>
            <a:endParaRPr lang="cs-CZ" dirty="0"/>
          </a:p>
          <a:p>
            <a:pPr algn="ctr"/>
            <a:endParaRPr lang="cs-CZ" dirty="0"/>
          </a:p>
          <a:p>
            <a:pPr algn="ctr"/>
            <a:endParaRPr lang="cs-CZ" dirty="0"/>
          </a:p>
          <a:p>
            <a:pPr algn="ctr"/>
            <a:endParaRPr lang="cs-CZ" dirty="0"/>
          </a:p>
          <a:p>
            <a:pPr algn="ctr"/>
            <a:endParaRPr lang="cs-CZ" dirty="0"/>
          </a:p>
          <a:p>
            <a:pPr algn="ctr"/>
            <a:endParaRPr lang="cs-CZ" dirty="0"/>
          </a:p>
          <a:p>
            <a:pPr algn="ctr"/>
            <a:endParaRPr lang="cs-CZ" dirty="0"/>
          </a:p>
          <a:p>
            <a:pPr algn="ctr"/>
            <a:endParaRPr lang="cs-CZ" dirty="0"/>
          </a:p>
        </p:txBody>
      </p:sp>
      <p:cxnSp>
        <p:nvCxnSpPr>
          <p:cNvPr id="1037" name="Přímá spojnice se šipkou 1036">
            <a:extLst>
              <a:ext uri="{FF2B5EF4-FFF2-40B4-BE49-F238E27FC236}">
                <a16:creationId xmlns:a16="http://schemas.microsoft.com/office/drawing/2014/main" id="{866F6626-FAC6-48F6-B955-E4C73EED7923}"/>
              </a:ext>
            </a:extLst>
          </p:cNvPr>
          <p:cNvCxnSpPr>
            <a:cxnSpLocks/>
            <a:stCxn id="1035" idx="0"/>
          </p:cNvCxnSpPr>
          <p:nvPr/>
        </p:nvCxnSpPr>
        <p:spPr>
          <a:xfrm flipH="1">
            <a:off x="5710990" y="1797634"/>
            <a:ext cx="468454" cy="1669659"/>
          </a:xfrm>
          <a:prstGeom prst="straightConnector1">
            <a:avLst/>
          </a:prstGeom>
          <a:ln w="12700">
            <a:solidFill>
              <a:srgbClr val="47AFAF"/>
            </a:solidFill>
            <a:tailEnd type="triangle"/>
          </a:ln>
        </p:spPr>
        <p:style>
          <a:lnRef idx="1">
            <a:schemeClr val="accent1"/>
          </a:lnRef>
          <a:fillRef idx="0">
            <a:schemeClr val="accent1"/>
          </a:fillRef>
          <a:effectRef idx="0">
            <a:schemeClr val="accent1"/>
          </a:effectRef>
          <a:fontRef idx="minor">
            <a:schemeClr val="tx1"/>
          </a:fontRef>
        </p:style>
      </p:cxnSp>
      <p:cxnSp>
        <p:nvCxnSpPr>
          <p:cNvPr id="57" name="Přímá spojnice se šipkou 56">
            <a:extLst>
              <a:ext uri="{FF2B5EF4-FFF2-40B4-BE49-F238E27FC236}">
                <a16:creationId xmlns:a16="http://schemas.microsoft.com/office/drawing/2014/main" id="{00AE6ECA-3957-4518-BAF7-CDF70181AFF5}"/>
              </a:ext>
            </a:extLst>
          </p:cNvPr>
          <p:cNvCxnSpPr>
            <a:cxnSpLocks/>
            <a:stCxn id="53" idx="0"/>
            <a:endCxn id="53" idx="2"/>
          </p:cNvCxnSpPr>
          <p:nvPr/>
        </p:nvCxnSpPr>
        <p:spPr>
          <a:xfrm>
            <a:off x="6426737" y="2791551"/>
            <a:ext cx="0" cy="783460"/>
          </a:xfrm>
          <a:prstGeom prst="straightConnector1">
            <a:avLst/>
          </a:prstGeom>
          <a:ln w="12700">
            <a:solidFill>
              <a:srgbClr val="47AFAF"/>
            </a:solidFill>
            <a:tailEnd type="triangle"/>
          </a:ln>
        </p:spPr>
        <p:style>
          <a:lnRef idx="1">
            <a:schemeClr val="accent1"/>
          </a:lnRef>
          <a:fillRef idx="0">
            <a:schemeClr val="accent1"/>
          </a:fillRef>
          <a:effectRef idx="0">
            <a:schemeClr val="accent1"/>
          </a:effectRef>
          <a:fontRef idx="minor">
            <a:schemeClr val="tx1"/>
          </a:fontRef>
        </p:style>
      </p:cxnSp>
      <p:sp>
        <p:nvSpPr>
          <p:cNvPr id="1043" name="Obdélník 1042">
            <a:extLst>
              <a:ext uri="{FF2B5EF4-FFF2-40B4-BE49-F238E27FC236}">
                <a16:creationId xmlns:a16="http://schemas.microsoft.com/office/drawing/2014/main" id="{D2D8E7B7-A0DF-4D19-90CD-E8E214C72923}"/>
              </a:ext>
            </a:extLst>
          </p:cNvPr>
          <p:cNvSpPr/>
          <p:nvPr/>
        </p:nvSpPr>
        <p:spPr>
          <a:xfrm>
            <a:off x="5490256" y="3974264"/>
            <a:ext cx="1328508" cy="475656"/>
          </a:xfrm>
          <a:prstGeom prst="rect">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bdélník 62">
            <a:extLst>
              <a:ext uri="{FF2B5EF4-FFF2-40B4-BE49-F238E27FC236}">
                <a16:creationId xmlns:a16="http://schemas.microsoft.com/office/drawing/2014/main" id="{139E056B-5565-4203-A995-81B0FDF494D0}"/>
              </a:ext>
            </a:extLst>
          </p:cNvPr>
          <p:cNvSpPr/>
          <p:nvPr/>
        </p:nvSpPr>
        <p:spPr>
          <a:xfrm>
            <a:off x="5412240" y="5616807"/>
            <a:ext cx="1328508" cy="344805"/>
          </a:xfrm>
          <a:prstGeom prst="rect">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Přímá spojnice se šipkou 63">
            <a:extLst>
              <a:ext uri="{FF2B5EF4-FFF2-40B4-BE49-F238E27FC236}">
                <a16:creationId xmlns:a16="http://schemas.microsoft.com/office/drawing/2014/main" id="{150479CE-E249-496A-8445-DFD12F762F86}"/>
              </a:ext>
            </a:extLst>
          </p:cNvPr>
          <p:cNvCxnSpPr>
            <a:cxnSpLocks/>
          </p:cNvCxnSpPr>
          <p:nvPr/>
        </p:nvCxnSpPr>
        <p:spPr>
          <a:xfrm>
            <a:off x="6402758" y="3974264"/>
            <a:ext cx="0" cy="527367"/>
          </a:xfrm>
          <a:prstGeom prst="straightConnector1">
            <a:avLst/>
          </a:prstGeom>
          <a:ln w="28575">
            <a:solidFill>
              <a:srgbClr val="47AFAF"/>
            </a:solidFill>
            <a:tailEnd type="triangle"/>
          </a:ln>
        </p:spPr>
        <p:style>
          <a:lnRef idx="1">
            <a:schemeClr val="accent1"/>
          </a:lnRef>
          <a:fillRef idx="0">
            <a:schemeClr val="accent1"/>
          </a:fillRef>
          <a:effectRef idx="0">
            <a:schemeClr val="accent1"/>
          </a:effectRef>
          <a:fontRef idx="minor">
            <a:schemeClr val="tx1"/>
          </a:fontRef>
        </p:style>
      </p:cxnSp>
      <p:cxnSp>
        <p:nvCxnSpPr>
          <p:cNvPr id="66" name="Přímá spojnice se šipkou 65">
            <a:extLst>
              <a:ext uri="{FF2B5EF4-FFF2-40B4-BE49-F238E27FC236}">
                <a16:creationId xmlns:a16="http://schemas.microsoft.com/office/drawing/2014/main" id="{7E514F86-EBDC-4B86-9DAA-D10CFE9578AE}"/>
              </a:ext>
            </a:extLst>
          </p:cNvPr>
          <p:cNvCxnSpPr>
            <a:cxnSpLocks/>
          </p:cNvCxnSpPr>
          <p:nvPr/>
        </p:nvCxnSpPr>
        <p:spPr>
          <a:xfrm>
            <a:off x="5756799" y="3974264"/>
            <a:ext cx="0" cy="527367"/>
          </a:xfrm>
          <a:prstGeom prst="straightConnector1">
            <a:avLst/>
          </a:prstGeom>
          <a:ln w="12700">
            <a:solidFill>
              <a:srgbClr val="47AFAF"/>
            </a:solidFill>
            <a:tailEnd type="triangle"/>
          </a:ln>
        </p:spPr>
        <p:style>
          <a:lnRef idx="1">
            <a:schemeClr val="accent1"/>
          </a:lnRef>
          <a:fillRef idx="0">
            <a:schemeClr val="accent1"/>
          </a:fillRef>
          <a:effectRef idx="0">
            <a:schemeClr val="accent1"/>
          </a:effectRef>
          <a:fontRef idx="minor">
            <a:schemeClr val="tx1"/>
          </a:fontRef>
        </p:style>
      </p:cxnSp>
      <p:cxnSp>
        <p:nvCxnSpPr>
          <p:cNvPr id="67" name="Přímá spojnice se šipkou 66">
            <a:extLst>
              <a:ext uri="{FF2B5EF4-FFF2-40B4-BE49-F238E27FC236}">
                <a16:creationId xmlns:a16="http://schemas.microsoft.com/office/drawing/2014/main" id="{6BCF077A-F3B9-4FEC-8A99-9ED455929466}"/>
              </a:ext>
            </a:extLst>
          </p:cNvPr>
          <p:cNvCxnSpPr>
            <a:cxnSpLocks/>
            <a:stCxn id="63" idx="0"/>
            <a:endCxn id="63" idx="2"/>
          </p:cNvCxnSpPr>
          <p:nvPr/>
        </p:nvCxnSpPr>
        <p:spPr>
          <a:xfrm>
            <a:off x="6076494" y="5616807"/>
            <a:ext cx="0" cy="344805"/>
          </a:xfrm>
          <a:prstGeom prst="straightConnector1">
            <a:avLst/>
          </a:prstGeom>
          <a:ln w="12700">
            <a:solidFill>
              <a:srgbClr val="47AFAF"/>
            </a:solidFill>
            <a:tailEnd type="triangle"/>
          </a:ln>
        </p:spPr>
        <p:style>
          <a:lnRef idx="1">
            <a:schemeClr val="accent1"/>
          </a:lnRef>
          <a:fillRef idx="0">
            <a:schemeClr val="accent1"/>
          </a:fillRef>
          <a:effectRef idx="0">
            <a:schemeClr val="accent1"/>
          </a:effectRef>
          <a:fontRef idx="minor">
            <a:schemeClr val="tx1"/>
          </a:fontRef>
        </p:style>
      </p:cxnSp>
      <p:sp>
        <p:nvSpPr>
          <p:cNvPr id="71" name="TextovéPole 70">
            <a:extLst>
              <a:ext uri="{FF2B5EF4-FFF2-40B4-BE49-F238E27FC236}">
                <a16:creationId xmlns:a16="http://schemas.microsoft.com/office/drawing/2014/main" id="{9389CEB8-0BD2-431F-AD36-BF635EE0A3E8}"/>
              </a:ext>
            </a:extLst>
          </p:cNvPr>
          <p:cNvSpPr txBox="1"/>
          <p:nvPr/>
        </p:nvSpPr>
        <p:spPr>
          <a:xfrm>
            <a:off x="7431185" y="2480740"/>
            <a:ext cx="1194248" cy="461665"/>
          </a:xfrm>
          <a:prstGeom prst="rect">
            <a:avLst/>
          </a:prstGeom>
          <a:solidFill>
            <a:srgbClr val="F9DFCB"/>
          </a:solidFill>
        </p:spPr>
        <p:txBody>
          <a:bodyPr wrap="square" rtlCol="0">
            <a:spAutoFit/>
          </a:bodyPr>
          <a:lstStyle/>
          <a:p>
            <a:pPr algn="ctr"/>
            <a:r>
              <a:rPr lang="cs-CZ" sz="1200" dirty="0"/>
              <a:t>Angiotensin II</a:t>
            </a:r>
          </a:p>
          <a:p>
            <a:pPr algn="ctr"/>
            <a:r>
              <a:rPr lang="cs-CZ" sz="1200" dirty="0"/>
              <a:t>(</a:t>
            </a:r>
            <a:r>
              <a:rPr lang="cs-CZ" sz="1200" dirty="0" err="1"/>
              <a:t>Ang</a:t>
            </a:r>
            <a:r>
              <a:rPr lang="cs-CZ" sz="1200" dirty="0"/>
              <a:t> 1-8)</a:t>
            </a:r>
          </a:p>
        </p:txBody>
      </p:sp>
      <p:sp>
        <p:nvSpPr>
          <p:cNvPr id="52" name="TextovéPole 51">
            <a:extLst>
              <a:ext uri="{FF2B5EF4-FFF2-40B4-BE49-F238E27FC236}">
                <a16:creationId xmlns:a16="http://schemas.microsoft.com/office/drawing/2014/main" id="{ADF2D922-E86F-48E2-90EB-985F206DD8A2}"/>
              </a:ext>
            </a:extLst>
          </p:cNvPr>
          <p:cNvSpPr txBox="1"/>
          <p:nvPr/>
        </p:nvSpPr>
        <p:spPr>
          <a:xfrm>
            <a:off x="8576268" y="6494708"/>
            <a:ext cx="2685992" cy="369332"/>
          </a:xfrm>
          <a:prstGeom prst="rect">
            <a:avLst/>
          </a:prstGeom>
          <a:noFill/>
        </p:spPr>
        <p:txBody>
          <a:bodyPr wrap="none" rtlCol="0">
            <a:spAutoFit/>
          </a:bodyPr>
          <a:lstStyle/>
          <a:p>
            <a:r>
              <a:rPr lang="en-US" b="0" i="0" dirty="0">
                <a:solidFill>
                  <a:srgbClr val="212121"/>
                </a:solidFill>
                <a:effectLst/>
                <a:latin typeface="BlinkMacSystemFont"/>
              </a:rPr>
              <a:t>DOI: </a:t>
            </a:r>
            <a:r>
              <a:rPr lang="en-US" b="0" i="0" u="none" strike="noStrike" dirty="0">
                <a:solidFill>
                  <a:srgbClr val="0071BC"/>
                </a:solidFill>
                <a:effectLst/>
                <a:latin typeface="BlinkMacSystemFont"/>
                <a:hlinkClick r:id="rId4"/>
              </a:rPr>
              <a:t>10.1055/a-1152-3469</a:t>
            </a:r>
            <a:endParaRPr lang="en-US" b="0" i="0" dirty="0">
              <a:solidFill>
                <a:srgbClr val="212121"/>
              </a:solidFill>
              <a:effectLst/>
              <a:latin typeface="BlinkMacSystemFont"/>
            </a:endParaRPr>
          </a:p>
        </p:txBody>
      </p:sp>
      <p:sp>
        <p:nvSpPr>
          <p:cNvPr id="54" name="Ovál 53">
            <a:extLst>
              <a:ext uri="{FF2B5EF4-FFF2-40B4-BE49-F238E27FC236}">
                <a16:creationId xmlns:a16="http://schemas.microsoft.com/office/drawing/2014/main" id="{EE1FC6AE-4689-4149-A725-52FD04478577}"/>
              </a:ext>
            </a:extLst>
          </p:cNvPr>
          <p:cNvSpPr/>
          <p:nvPr/>
        </p:nvSpPr>
        <p:spPr>
          <a:xfrm>
            <a:off x="6398519" y="1935558"/>
            <a:ext cx="599351" cy="276999"/>
          </a:xfrm>
          <a:prstGeom prst="ellipse">
            <a:avLst/>
          </a:prstGeom>
          <a:solidFill>
            <a:srgbClr val="D96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100" dirty="0"/>
              <a:t>ACE</a:t>
            </a:r>
            <a:endParaRPr lang="en-US" sz="1100" dirty="0"/>
          </a:p>
        </p:txBody>
      </p:sp>
      <p:cxnSp>
        <p:nvCxnSpPr>
          <p:cNvPr id="55" name="Přímá spojnice se šipkou 54">
            <a:extLst>
              <a:ext uri="{FF2B5EF4-FFF2-40B4-BE49-F238E27FC236}">
                <a16:creationId xmlns:a16="http://schemas.microsoft.com/office/drawing/2014/main" id="{9739685A-6861-4800-8352-2238D1200091}"/>
              </a:ext>
            </a:extLst>
          </p:cNvPr>
          <p:cNvCxnSpPr/>
          <p:nvPr/>
        </p:nvCxnSpPr>
        <p:spPr>
          <a:xfrm>
            <a:off x="6382235" y="1857147"/>
            <a:ext cx="0" cy="70038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6090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AA830DD-0B7A-43B7-A294-4A479B3D8C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5355" y="16715"/>
            <a:ext cx="8251268" cy="6693841"/>
          </a:xfrm>
          <a:prstGeom prst="rect">
            <a:avLst/>
          </a:prstGeom>
          <a:noFill/>
          <a:extLst>
            <a:ext uri="{909E8E84-426E-40DD-AFC4-6F175D3DCCD1}">
              <a14:hiddenFill xmlns:a14="http://schemas.microsoft.com/office/drawing/2010/main">
                <a:solidFill>
                  <a:srgbClr val="FFFFFF"/>
                </a:solidFill>
              </a14:hiddenFill>
            </a:ext>
          </a:extLst>
        </p:spPr>
      </p:pic>
      <p:sp>
        <p:nvSpPr>
          <p:cNvPr id="5" name="Ovál 4">
            <a:extLst>
              <a:ext uri="{FF2B5EF4-FFF2-40B4-BE49-F238E27FC236}">
                <a16:creationId xmlns:a16="http://schemas.microsoft.com/office/drawing/2014/main" id="{A9780EE6-02BF-417F-82A7-9A9C5D45E9A7}"/>
              </a:ext>
            </a:extLst>
          </p:cNvPr>
          <p:cNvSpPr/>
          <p:nvPr/>
        </p:nvSpPr>
        <p:spPr>
          <a:xfrm>
            <a:off x="7135148" y="166212"/>
            <a:ext cx="1836892" cy="943249"/>
          </a:xfrm>
          <a:prstGeom prst="ellipse">
            <a:avLst/>
          </a:prstGeom>
          <a:solidFill>
            <a:srgbClr val="CCE2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ovéPole 3">
            <a:extLst>
              <a:ext uri="{FF2B5EF4-FFF2-40B4-BE49-F238E27FC236}">
                <a16:creationId xmlns:a16="http://schemas.microsoft.com/office/drawing/2014/main" id="{69816117-6FB5-4C80-B582-90622CB171F0}"/>
              </a:ext>
            </a:extLst>
          </p:cNvPr>
          <p:cNvSpPr txBox="1"/>
          <p:nvPr/>
        </p:nvSpPr>
        <p:spPr>
          <a:xfrm>
            <a:off x="7539238" y="344436"/>
            <a:ext cx="1086195" cy="646331"/>
          </a:xfrm>
          <a:prstGeom prst="rect">
            <a:avLst/>
          </a:prstGeom>
          <a:solidFill>
            <a:srgbClr val="CCE2F8"/>
          </a:solidFill>
        </p:spPr>
        <p:txBody>
          <a:bodyPr wrap="none" rtlCol="0">
            <a:spAutoFit/>
          </a:bodyPr>
          <a:lstStyle/>
          <a:p>
            <a:pPr algn="ctr"/>
            <a:r>
              <a:rPr lang="cs-CZ" sz="1200" dirty="0"/>
              <a:t>Poškození plic </a:t>
            </a:r>
          </a:p>
          <a:p>
            <a:pPr algn="ctr"/>
            <a:r>
              <a:rPr lang="cs-CZ" sz="1200" dirty="0"/>
              <a:t>např. infekcí,</a:t>
            </a:r>
          </a:p>
          <a:p>
            <a:pPr algn="ctr"/>
            <a:r>
              <a:rPr lang="cs-CZ" sz="1200" dirty="0"/>
              <a:t>Sepse</a:t>
            </a:r>
            <a:endParaRPr lang="en-US" sz="1200" dirty="0"/>
          </a:p>
        </p:txBody>
      </p:sp>
      <p:sp>
        <p:nvSpPr>
          <p:cNvPr id="7" name="TextovéPole 6">
            <a:extLst>
              <a:ext uri="{FF2B5EF4-FFF2-40B4-BE49-F238E27FC236}">
                <a16:creationId xmlns:a16="http://schemas.microsoft.com/office/drawing/2014/main" id="{DD04B1A0-CA56-43C3-94D7-BCA3D8B59212}"/>
              </a:ext>
            </a:extLst>
          </p:cNvPr>
          <p:cNvSpPr txBox="1"/>
          <p:nvPr/>
        </p:nvSpPr>
        <p:spPr>
          <a:xfrm>
            <a:off x="7321268" y="4526464"/>
            <a:ext cx="1399922" cy="1015663"/>
          </a:xfrm>
          <a:prstGeom prst="rect">
            <a:avLst/>
          </a:prstGeom>
          <a:solidFill>
            <a:srgbClr val="F9DFCB"/>
          </a:solidFill>
        </p:spPr>
        <p:txBody>
          <a:bodyPr wrap="square" rtlCol="0">
            <a:spAutoFit/>
          </a:bodyPr>
          <a:lstStyle/>
          <a:p>
            <a:pPr algn="ctr"/>
            <a:r>
              <a:rPr lang="cs-CZ" sz="1200" dirty="0" err="1"/>
              <a:t>prooxidační</a:t>
            </a:r>
            <a:r>
              <a:rPr lang="cs-CZ" sz="1200" dirty="0"/>
              <a:t>, prozánětlivý, vazokonstrikce, prosakování cév, </a:t>
            </a:r>
            <a:r>
              <a:rPr lang="cs-CZ" sz="1200" dirty="0" err="1"/>
              <a:t>profibrotický</a:t>
            </a:r>
            <a:endParaRPr lang="cs-CZ" sz="1200" dirty="0"/>
          </a:p>
        </p:txBody>
      </p:sp>
      <p:sp>
        <p:nvSpPr>
          <p:cNvPr id="10" name="TextovéPole 9">
            <a:extLst>
              <a:ext uri="{FF2B5EF4-FFF2-40B4-BE49-F238E27FC236}">
                <a16:creationId xmlns:a16="http://schemas.microsoft.com/office/drawing/2014/main" id="{6A472FD8-B53E-4910-A3B9-092940818217}"/>
              </a:ext>
            </a:extLst>
          </p:cNvPr>
          <p:cNvSpPr txBox="1"/>
          <p:nvPr/>
        </p:nvSpPr>
        <p:spPr>
          <a:xfrm>
            <a:off x="7293541" y="4551296"/>
            <a:ext cx="1399922" cy="1015663"/>
          </a:xfrm>
          <a:prstGeom prst="rect">
            <a:avLst/>
          </a:prstGeom>
          <a:solidFill>
            <a:srgbClr val="F9DFCB"/>
          </a:solidFill>
        </p:spPr>
        <p:txBody>
          <a:bodyPr wrap="square" rtlCol="0">
            <a:spAutoFit/>
          </a:bodyPr>
          <a:lstStyle/>
          <a:p>
            <a:pPr algn="ctr"/>
            <a:r>
              <a:rPr lang="cs-CZ" sz="1200" dirty="0" err="1"/>
              <a:t>prooxidative</a:t>
            </a:r>
            <a:r>
              <a:rPr lang="cs-CZ" sz="1200" dirty="0"/>
              <a:t>, </a:t>
            </a:r>
            <a:r>
              <a:rPr lang="cs-CZ" sz="1200" dirty="0" err="1"/>
              <a:t>proinflammatory</a:t>
            </a:r>
            <a:r>
              <a:rPr lang="cs-CZ" sz="1200" dirty="0"/>
              <a:t>, </a:t>
            </a:r>
            <a:r>
              <a:rPr lang="cs-CZ" sz="1200" dirty="0" err="1"/>
              <a:t>vasoconstriction</a:t>
            </a:r>
            <a:r>
              <a:rPr lang="cs-CZ" sz="1200" dirty="0"/>
              <a:t>, </a:t>
            </a:r>
            <a:r>
              <a:rPr lang="cs-CZ" sz="1200" dirty="0" err="1"/>
              <a:t>vascular</a:t>
            </a:r>
            <a:r>
              <a:rPr lang="cs-CZ" sz="1200" dirty="0"/>
              <a:t> </a:t>
            </a:r>
            <a:r>
              <a:rPr lang="cs-CZ" sz="1200" dirty="0" err="1"/>
              <a:t>leakage</a:t>
            </a:r>
            <a:r>
              <a:rPr lang="cs-CZ" sz="1200" dirty="0"/>
              <a:t>, </a:t>
            </a:r>
            <a:r>
              <a:rPr lang="cs-CZ" sz="1200" dirty="0" err="1"/>
              <a:t>profibrotic</a:t>
            </a:r>
            <a:endParaRPr lang="cs-CZ" sz="1200" dirty="0"/>
          </a:p>
        </p:txBody>
      </p:sp>
      <p:sp>
        <p:nvSpPr>
          <p:cNvPr id="11" name="TextovéPole 10">
            <a:extLst>
              <a:ext uri="{FF2B5EF4-FFF2-40B4-BE49-F238E27FC236}">
                <a16:creationId xmlns:a16="http://schemas.microsoft.com/office/drawing/2014/main" id="{E2D94849-69CE-46BF-B2D0-03218B523FE4}"/>
              </a:ext>
            </a:extLst>
          </p:cNvPr>
          <p:cNvSpPr txBox="1"/>
          <p:nvPr/>
        </p:nvSpPr>
        <p:spPr>
          <a:xfrm>
            <a:off x="7321268" y="5963829"/>
            <a:ext cx="1399922" cy="276999"/>
          </a:xfrm>
          <a:prstGeom prst="rect">
            <a:avLst/>
          </a:prstGeom>
          <a:solidFill>
            <a:srgbClr val="ECAA88"/>
          </a:solidFill>
        </p:spPr>
        <p:txBody>
          <a:bodyPr wrap="square" rtlCol="0">
            <a:spAutoFit/>
          </a:bodyPr>
          <a:lstStyle/>
          <a:p>
            <a:pPr algn="ctr"/>
            <a:r>
              <a:rPr lang="cs-CZ" sz="1200" dirty="0"/>
              <a:t>Poškození plic</a:t>
            </a:r>
          </a:p>
        </p:txBody>
      </p:sp>
      <p:sp>
        <p:nvSpPr>
          <p:cNvPr id="12" name="TextovéPole 11">
            <a:extLst>
              <a:ext uri="{FF2B5EF4-FFF2-40B4-BE49-F238E27FC236}">
                <a16:creationId xmlns:a16="http://schemas.microsoft.com/office/drawing/2014/main" id="{02F48F79-A2F0-4C84-8B0C-A25C34A9B0DE}"/>
              </a:ext>
            </a:extLst>
          </p:cNvPr>
          <p:cNvSpPr txBox="1"/>
          <p:nvPr/>
        </p:nvSpPr>
        <p:spPr>
          <a:xfrm>
            <a:off x="7293541" y="6024220"/>
            <a:ext cx="1399922" cy="276999"/>
          </a:xfrm>
          <a:prstGeom prst="rect">
            <a:avLst/>
          </a:prstGeom>
          <a:solidFill>
            <a:srgbClr val="ECAA88"/>
          </a:solidFill>
        </p:spPr>
        <p:txBody>
          <a:bodyPr wrap="square" rtlCol="0">
            <a:spAutoFit/>
          </a:bodyPr>
          <a:lstStyle/>
          <a:p>
            <a:pPr algn="ctr"/>
            <a:r>
              <a:rPr lang="cs-CZ" sz="1200" dirty="0" err="1"/>
              <a:t>Lung</a:t>
            </a:r>
            <a:r>
              <a:rPr lang="cs-CZ" sz="1200" dirty="0"/>
              <a:t> </a:t>
            </a:r>
            <a:r>
              <a:rPr lang="cs-CZ" sz="1200" dirty="0" err="1"/>
              <a:t>damage</a:t>
            </a:r>
            <a:endParaRPr lang="cs-CZ" sz="1200" dirty="0"/>
          </a:p>
        </p:txBody>
      </p:sp>
      <p:sp>
        <p:nvSpPr>
          <p:cNvPr id="13" name="TextovéPole 12">
            <a:extLst>
              <a:ext uri="{FF2B5EF4-FFF2-40B4-BE49-F238E27FC236}">
                <a16:creationId xmlns:a16="http://schemas.microsoft.com/office/drawing/2014/main" id="{6A43882B-1C4F-4639-AC5E-B350D0E68D33}"/>
              </a:ext>
            </a:extLst>
          </p:cNvPr>
          <p:cNvSpPr txBox="1"/>
          <p:nvPr/>
        </p:nvSpPr>
        <p:spPr>
          <a:xfrm>
            <a:off x="7395646" y="319308"/>
            <a:ext cx="1321025" cy="646331"/>
          </a:xfrm>
          <a:prstGeom prst="rect">
            <a:avLst/>
          </a:prstGeom>
          <a:solidFill>
            <a:srgbClr val="CCE2F8"/>
          </a:solidFill>
        </p:spPr>
        <p:txBody>
          <a:bodyPr wrap="square" rtlCol="0">
            <a:spAutoFit/>
          </a:bodyPr>
          <a:lstStyle/>
          <a:p>
            <a:pPr algn="ctr"/>
            <a:r>
              <a:rPr lang="en-US" sz="1200" dirty="0"/>
              <a:t>Lung damage e.g. through infection</a:t>
            </a:r>
            <a:r>
              <a:rPr lang="cs-CZ" sz="1200" dirty="0"/>
              <a:t>, S</a:t>
            </a:r>
            <a:r>
              <a:rPr lang="en-US" sz="1200" dirty="0" err="1"/>
              <a:t>epsis</a:t>
            </a:r>
            <a:endParaRPr lang="en-US" sz="1200" dirty="0"/>
          </a:p>
        </p:txBody>
      </p:sp>
      <p:sp>
        <p:nvSpPr>
          <p:cNvPr id="14" name="TextovéPole 13">
            <a:extLst>
              <a:ext uri="{FF2B5EF4-FFF2-40B4-BE49-F238E27FC236}">
                <a16:creationId xmlns:a16="http://schemas.microsoft.com/office/drawing/2014/main" id="{6B535E80-6B9C-48D4-A249-D6D18B83A8FD}"/>
              </a:ext>
            </a:extLst>
          </p:cNvPr>
          <p:cNvSpPr txBox="1"/>
          <p:nvPr/>
        </p:nvSpPr>
        <p:spPr>
          <a:xfrm>
            <a:off x="7431185" y="1366048"/>
            <a:ext cx="1194248" cy="461665"/>
          </a:xfrm>
          <a:prstGeom prst="rect">
            <a:avLst/>
          </a:prstGeom>
          <a:solidFill>
            <a:srgbClr val="F9DFCB"/>
          </a:solidFill>
        </p:spPr>
        <p:txBody>
          <a:bodyPr wrap="square" rtlCol="0">
            <a:spAutoFit/>
          </a:bodyPr>
          <a:lstStyle/>
          <a:p>
            <a:pPr algn="ctr"/>
            <a:r>
              <a:rPr lang="cs-CZ" sz="1200" dirty="0"/>
              <a:t>Angiotenzin I</a:t>
            </a:r>
          </a:p>
          <a:p>
            <a:pPr algn="ctr"/>
            <a:r>
              <a:rPr lang="cs-CZ" sz="1200" dirty="0"/>
              <a:t>(</a:t>
            </a:r>
            <a:r>
              <a:rPr lang="cs-CZ" sz="1200" dirty="0" err="1"/>
              <a:t>Ang</a:t>
            </a:r>
            <a:r>
              <a:rPr lang="cs-CZ" sz="1200" dirty="0"/>
              <a:t> 1-10)</a:t>
            </a:r>
          </a:p>
        </p:txBody>
      </p:sp>
      <p:sp>
        <p:nvSpPr>
          <p:cNvPr id="15" name="TextovéPole 14">
            <a:extLst>
              <a:ext uri="{FF2B5EF4-FFF2-40B4-BE49-F238E27FC236}">
                <a16:creationId xmlns:a16="http://schemas.microsoft.com/office/drawing/2014/main" id="{C9C22F2D-EA6B-47D5-AFE3-AFAB2F365664}"/>
              </a:ext>
            </a:extLst>
          </p:cNvPr>
          <p:cNvSpPr txBox="1"/>
          <p:nvPr/>
        </p:nvSpPr>
        <p:spPr>
          <a:xfrm>
            <a:off x="7423093" y="2459502"/>
            <a:ext cx="1194248" cy="461665"/>
          </a:xfrm>
          <a:prstGeom prst="rect">
            <a:avLst/>
          </a:prstGeom>
          <a:solidFill>
            <a:srgbClr val="F9DFCB"/>
          </a:solidFill>
        </p:spPr>
        <p:txBody>
          <a:bodyPr wrap="square" rtlCol="0">
            <a:spAutoFit/>
          </a:bodyPr>
          <a:lstStyle/>
          <a:p>
            <a:pPr algn="ctr"/>
            <a:r>
              <a:rPr lang="cs-CZ" sz="1200" dirty="0"/>
              <a:t>Angiotenzin II</a:t>
            </a:r>
          </a:p>
          <a:p>
            <a:pPr algn="ctr"/>
            <a:r>
              <a:rPr lang="cs-CZ" sz="1200" dirty="0"/>
              <a:t>(</a:t>
            </a:r>
            <a:r>
              <a:rPr lang="cs-CZ" sz="1200" dirty="0" err="1"/>
              <a:t>Ang</a:t>
            </a:r>
            <a:r>
              <a:rPr lang="cs-CZ" sz="1200" dirty="0"/>
              <a:t> 1-8)</a:t>
            </a:r>
          </a:p>
        </p:txBody>
      </p:sp>
      <p:sp>
        <p:nvSpPr>
          <p:cNvPr id="16" name="TextovéPole 15">
            <a:extLst>
              <a:ext uri="{FF2B5EF4-FFF2-40B4-BE49-F238E27FC236}">
                <a16:creationId xmlns:a16="http://schemas.microsoft.com/office/drawing/2014/main" id="{497A897D-5BE8-444D-B5EE-B226FBBFA950}"/>
              </a:ext>
            </a:extLst>
          </p:cNvPr>
          <p:cNvSpPr txBox="1"/>
          <p:nvPr/>
        </p:nvSpPr>
        <p:spPr>
          <a:xfrm>
            <a:off x="7423093" y="1395482"/>
            <a:ext cx="1194248" cy="461665"/>
          </a:xfrm>
          <a:prstGeom prst="rect">
            <a:avLst/>
          </a:prstGeom>
          <a:solidFill>
            <a:srgbClr val="F9DFCB"/>
          </a:solidFill>
        </p:spPr>
        <p:txBody>
          <a:bodyPr wrap="square" rtlCol="0">
            <a:spAutoFit/>
          </a:bodyPr>
          <a:lstStyle/>
          <a:p>
            <a:pPr algn="ctr"/>
            <a:r>
              <a:rPr lang="cs-CZ" sz="1200" dirty="0"/>
              <a:t>Angiotensin I</a:t>
            </a:r>
          </a:p>
          <a:p>
            <a:pPr algn="ctr"/>
            <a:r>
              <a:rPr lang="cs-CZ" sz="1200" dirty="0"/>
              <a:t>(</a:t>
            </a:r>
            <a:r>
              <a:rPr lang="cs-CZ" sz="1200" dirty="0" err="1"/>
              <a:t>Ang</a:t>
            </a:r>
            <a:r>
              <a:rPr lang="cs-CZ" sz="1200" dirty="0"/>
              <a:t> 1-10)</a:t>
            </a:r>
          </a:p>
        </p:txBody>
      </p:sp>
      <p:sp>
        <p:nvSpPr>
          <p:cNvPr id="18" name="TextovéPole 17">
            <a:extLst>
              <a:ext uri="{FF2B5EF4-FFF2-40B4-BE49-F238E27FC236}">
                <a16:creationId xmlns:a16="http://schemas.microsoft.com/office/drawing/2014/main" id="{DEC94380-D1BE-4C27-93A1-564753ECA36E}"/>
              </a:ext>
            </a:extLst>
          </p:cNvPr>
          <p:cNvSpPr txBox="1"/>
          <p:nvPr/>
        </p:nvSpPr>
        <p:spPr>
          <a:xfrm>
            <a:off x="5396039" y="6032145"/>
            <a:ext cx="1399922" cy="276999"/>
          </a:xfrm>
          <a:prstGeom prst="rect">
            <a:avLst/>
          </a:prstGeom>
          <a:solidFill>
            <a:srgbClr val="BEE0DF"/>
          </a:solidFill>
          <a:ln>
            <a:solidFill>
              <a:srgbClr val="BEE0DF"/>
            </a:solidFill>
          </a:ln>
        </p:spPr>
        <p:txBody>
          <a:bodyPr wrap="square" rtlCol="0">
            <a:spAutoFit/>
          </a:bodyPr>
          <a:lstStyle/>
          <a:p>
            <a:pPr algn="ctr"/>
            <a:r>
              <a:rPr lang="cs-CZ" sz="1200" dirty="0"/>
              <a:t>Ochrana plic</a:t>
            </a:r>
          </a:p>
        </p:txBody>
      </p:sp>
      <p:sp>
        <p:nvSpPr>
          <p:cNvPr id="19" name="TextovéPole 18">
            <a:extLst>
              <a:ext uri="{FF2B5EF4-FFF2-40B4-BE49-F238E27FC236}">
                <a16:creationId xmlns:a16="http://schemas.microsoft.com/office/drawing/2014/main" id="{90CE5010-7665-4EB0-A000-57450D12D50E}"/>
              </a:ext>
            </a:extLst>
          </p:cNvPr>
          <p:cNvSpPr txBox="1"/>
          <p:nvPr/>
        </p:nvSpPr>
        <p:spPr>
          <a:xfrm>
            <a:off x="5368312" y="6024219"/>
            <a:ext cx="1399922" cy="276999"/>
          </a:xfrm>
          <a:prstGeom prst="rect">
            <a:avLst/>
          </a:prstGeom>
          <a:solidFill>
            <a:srgbClr val="BEE0DF"/>
          </a:solidFill>
          <a:ln>
            <a:solidFill>
              <a:srgbClr val="BEE0DF"/>
            </a:solidFill>
          </a:ln>
        </p:spPr>
        <p:txBody>
          <a:bodyPr wrap="square" rtlCol="0">
            <a:spAutoFit/>
          </a:bodyPr>
          <a:lstStyle/>
          <a:p>
            <a:pPr algn="ctr"/>
            <a:r>
              <a:rPr lang="cs-CZ" sz="1200" dirty="0" err="1"/>
              <a:t>Lung</a:t>
            </a:r>
            <a:r>
              <a:rPr lang="cs-CZ" sz="1200" dirty="0"/>
              <a:t> </a:t>
            </a:r>
            <a:r>
              <a:rPr lang="cs-CZ" sz="1200" dirty="0" err="1"/>
              <a:t>protection</a:t>
            </a:r>
            <a:endParaRPr lang="cs-CZ" sz="1200" dirty="0"/>
          </a:p>
        </p:txBody>
      </p:sp>
      <p:sp>
        <p:nvSpPr>
          <p:cNvPr id="21" name="TextovéPole 20">
            <a:extLst>
              <a:ext uri="{FF2B5EF4-FFF2-40B4-BE49-F238E27FC236}">
                <a16:creationId xmlns:a16="http://schemas.microsoft.com/office/drawing/2014/main" id="{E4D31BB5-2219-4A0B-B2B7-8C3EC1DB2C47}"/>
              </a:ext>
            </a:extLst>
          </p:cNvPr>
          <p:cNvSpPr txBox="1"/>
          <p:nvPr/>
        </p:nvSpPr>
        <p:spPr>
          <a:xfrm>
            <a:off x="5368312" y="4579536"/>
            <a:ext cx="1399922" cy="830997"/>
          </a:xfrm>
          <a:prstGeom prst="rect">
            <a:avLst/>
          </a:prstGeom>
          <a:solidFill>
            <a:srgbClr val="CFE9E7"/>
          </a:solidFill>
        </p:spPr>
        <p:txBody>
          <a:bodyPr wrap="square" rtlCol="0">
            <a:spAutoFit/>
          </a:bodyPr>
          <a:lstStyle/>
          <a:p>
            <a:pPr algn="ctr"/>
            <a:r>
              <a:rPr lang="cs-CZ" sz="1200" dirty="0"/>
              <a:t>antioxidační, protizánětlivý, </a:t>
            </a:r>
            <a:r>
              <a:rPr lang="cs-CZ" sz="1200" dirty="0" err="1"/>
              <a:t>vazodilatační</a:t>
            </a:r>
            <a:r>
              <a:rPr lang="cs-CZ" sz="1200" dirty="0"/>
              <a:t>, </a:t>
            </a:r>
            <a:r>
              <a:rPr lang="cs-CZ" sz="1200" dirty="0" err="1"/>
              <a:t>antifibrotický</a:t>
            </a:r>
            <a:endParaRPr lang="cs-CZ" sz="1200" dirty="0"/>
          </a:p>
        </p:txBody>
      </p:sp>
      <p:sp>
        <p:nvSpPr>
          <p:cNvPr id="22" name="TextovéPole 21">
            <a:extLst>
              <a:ext uri="{FF2B5EF4-FFF2-40B4-BE49-F238E27FC236}">
                <a16:creationId xmlns:a16="http://schemas.microsoft.com/office/drawing/2014/main" id="{9F045858-B3C4-4F5A-B738-495613E95334}"/>
              </a:ext>
            </a:extLst>
          </p:cNvPr>
          <p:cNvSpPr txBox="1"/>
          <p:nvPr/>
        </p:nvSpPr>
        <p:spPr>
          <a:xfrm>
            <a:off x="5368312" y="4591494"/>
            <a:ext cx="1399922" cy="830997"/>
          </a:xfrm>
          <a:prstGeom prst="rect">
            <a:avLst/>
          </a:prstGeom>
          <a:solidFill>
            <a:srgbClr val="CFE9E7"/>
          </a:solidFill>
        </p:spPr>
        <p:txBody>
          <a:bodyPr wrap="square" rtlCol="0">
            <a:spAutoFit/>
          </a:bodyPr>
          <a:lstStyle/>
          <a:p>
            <a:pPr algn="ctr"/>
            <a:r>
              <a:rPr lang="cs-CZ" sz="1200" dirty="0"/>
              <a:t>antioxidant, </a:t>
            </a:r>
          </a:p>
          <a:p>
            <a:pPr algn="ctr"/>
            <a:r>
              <a:rPr lang="cs-CZ" sz="1200" dirty="0"/>
              <a:t>anti-</a:t>
            </a:r>
            <a:r>
              <a:rPr lang="cs-CZ" sz="1200" dirty="0" err="1"/>
              <a:t>inflammatory</a:t>
            </a:r>
            <a:r>
              <a:rPr lang="cs-CZ" sz="1200" dirty="0"/>
              <a:t>, </a:t>
            </a:r>
            <a:r>
              <a:rPr lang="cs-CZ" sz="1200" dirty="0" err="1"/>
              <a:t>vasodilation</a:t>
            </a:r>
            <a:r>
              <a:rPr lang="cs-CZ" sz="1200" dirty="0"/>
              <a:t>, </a:t>
            </a:r>
            <a:r>
              <a:rPr lang="cs-CZ" sz="1200" dirty="0" err="1"/>
              <a:t>antifibrotic</a:t>
            </a:r>
            <a:endParaRPr lang="cs-CZ" sz="1200" dirty="0"/>
          </a:p>
        </p:txBody>
      </p:sp>
      <p:cxnSp>
        <p:nvCxnSpPr>
          <p:cNvPr id="8" name="Přímá spojnice se šipkou 7">
            <a:extLst>
              <a:ext uri="{FF2B5EF4-FFF2-40B4-BE49-F238E27FC236}">
                <a16:creationId xmlns:a16="http://schemas.microsoft.com/office/drawing/2014/main" id="{8E46A70A-154C-4581-B004-272A35882330}"/>
              </a:ext>
            </a:extLst>
          </p:cNvPr>
          <p:cNvCxnSpPr>
            <a:cxnSpLocks/>
          </p:cNvCxnSpPr>
          <p:nvPr/>
        </p:nvCxnSpPr>
        <p:spPr>
          <a:xfrm>
            <a:off x="7993977" y="1109461"/>
            <a:ext cx="0" cy="299926"/>
          </a:xfrm>
          <a:prstGeom prst="straightConnector1">
            <a:avLst/>
          </a:prstGeom>
          <a:ln w="76200">
            <a:solidFill>
              <a:srgbClr val="B6B6B6"/>
            </a:solidFill>
            <a:tailEnd type="triangle"/>
          </a:ln>
        </p:spPr>
        <p:style>
          <a:lnRef idx="1">
            <a:schemeClr val="accent1"/>
          </a:lnRef>
          <a:fillRef idx="0">
            <a:schemeClr val="accent1"/>
          </a:fillRef>
          <a:effectRef idx="0">
            <a:schemeClr val="accent1"/>
          </a:effectRef>
          <a:fontRef idx="minor">
            <a:schemeClr val="tx1"/>
          </a:fontRef>
        </p:style>
      </p:cxnSp>
      <p:cxnSp>
        <p:nvCxnSpPr>
          <p:cNvPr id="27" name="Přímá spojnice se šipkou 26">
            <a:extLst>
              <a:ext uri="{FF2B5EF4-FFF2-40B4-BE49-F238E27FC236}">
                <a16:creationId xmlns:a16="http://schemas.microsoft.com/office/drawing/2014/main" id="{07E34608-D1F2-4215-B0DE-124365CA9296}"/>
              </a:ext>
            </a:extLst>
          </p:cNvPr>
          <p:cNvCxnSpPr>
            <a:cxnSpLocks/>
          </p:cNvCxnSpPr>
          <p:nvPr/>
        </p:nvCxnSpPr>
        <p:spPr>
          <a:xfrm>
            <a:off x="7993502" y="1930916"/>
            <a:ext cx="0" cy="528585"/>
          </a:xfrm>
          <a:prstGeom prst="straightConnector1">
            <a:avLst/>
          </a:prstGeom>
          <a:ln w="76200">
            <a:solidFill>
              <a:srgbClr val="2C2C2A"/>
            </a:solidFill>
            <a:tailEnd type="triangle"/>
          </a:ln>
        </p:spPr>
        <p:style>
          <a:lnRef idx="1">
            <a:schemeClr val="accent1"/>
          </a:lnRef>
          <a:fillRef idx="0">
            <a:schemeClr val="accent1"/>
          </a:fillRef>
          <a:effectRef idx="0">
            <a:schemeClr val="accent1"/>
          </a:effectRef>
          <a:fontRef idx="minor">
            <a:schemeClr val="tx1"/>
          </a:fontRef>
        </p:style>
      </p:cxnSp>
      <p:cxnSp>
        <p:nvCxnSpPr>
          <p:cNvPr id="29" name="Přímá spojnice se šipkou 28">
            <a:extLst>
              <a:ext uri="{FF2B5EF4-FFF2-40B4-BE49-F238E27FC236}">
                <a16:creationId xmlns:a16="http://schemas.microsoft.com/office/drawing/2014/main" id="{147CEFD3-F4DC-4243-BC66-7FE43191F331}"/>
              </a:ext>
            </a:extLst>
          </p:cNvPr>
          <p:cNvCxnSpPr>
            <a:cxnSpLocks/>
          </p:cNvCxnSpPr>
          <p:nvPr/>
        </p:nvCxnSpPr>
        <p:spPr>
          <a:xfrm>
            <a:off x="7993502" y="2999433"/>
            <a:ext cx="0" cy="609091"/>
          </a:xfrm>
          <a:prstGeom prst="straightConnector1">
            <a:avLst/>
          </a:prstGeom>
          <a:ln w="76200">
            <a:solidFill>
              <a:srgbClr val="E5703A"/>
            </a:solidFill>
            <a:tailEnd type="triangle"/>
          </a:ln>
        </p:spPr>
        <p:style>
          <a:lnRef idx="1">
            <a:schemeClr val="accent1"/>
          </a:lnRef>
          <a:fillRef idx="0">
            <a:schemeClr val="accent1"/>
          </a:fillRef>
          <a:effectRef idx="0">
            <a:schemeClr val="accent1"/>
          </a:effectRef>
          <a:fontRef idx="minor">
            <a:schemeClr val="tx1"/>
          </a:fontRef>
        </p:style>
      </p:cxnSp>
      <p:sp>
        <p:nvSpPr>
          <p:cNvPr id="1024" name="Šipka: dolů 1023">
            <a:extLst>
              <a:ext uri="{FF2B5EF4-FFF2-40B4-BE49-F238E27FC236}">
                <a16:creationId xmlns:a16="http://schemas.microsoft.com/office/drawing/2014/main" id="{6A86D1DE-A113-4488-A6C2-D4E7D399A562}"/>
              </a:ext>
            </a:extLst>
          </p:cNvPr>
          <p:cNvSpPr/>
          <p:nvPr/>
        </p:nvSpPr>
        <p:spPr>
          <a:xfrm>
            <a:off x="7789360" y="3936834"/>
            <a:ext cx="398703" cy="564797"/>
          </a:xfrm>
          <a:prstGeom prst="downArrow">
            <a:avLst/>
          </a:prstGeom>
          <a:solidFill>
            <a:srgbClr val="D95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Šipka: dolů 33">
            <a:extLst>
              <a:ext uri="{FF2B5EF4-FFF2-40B4-BE49-F238E27FC236}">
                <a16:creationId xmlns:a16="http://schemas.microsoft.com/office/drawing/2014/main" id="{B9C0490F-343A-4A81-A504-7B9A154A2BFE}"/>
              </a:ext>
            </a:extLst>
          </p:cNvPr>
          <p:cNvSpPr/>
          <p:nvPr/>
        </p:nvSpPr>
        <p:spPr>
          <a:xfrm>
            <a:off x="7820865" y="5607077"/>
            <a:ext cx="398703" cy="354536"/>
          </a:xfrm>
          <a:prstGeom prst="downArrow">
            <a:avLst/>
          </a:prstGeom>
          <a:solidFill>
            <a:srgbClr val="D266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bdélník 40">
            <a:extLst>
              <a:ext uri="{FF2B5EF4-FFF2-40B4-BE49-F238E27FC236}">
                <a16:creationId xmlns:a16="http://schemas.microsoft.com/office/drawing/2014/main" id="{80EDFF98-0160-48E4-BB53-BA8F624E812C}"/>
              </a:ext>
            </a:extLst>
          </p:cNvPr>
          <p:cNvSpPr/>
          <p:nvPr/>
        </p:nvSpPr>
        <p:spPr>
          <a:xfrm>
            <a:off x="6762661" y="2419383"/>
            <a:ext cx="521511" cy="425217"/>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bdélník 41">
            <a:extLst>
              <a:ext uri="{FF2B5EF4-FFF2-40B4-BE49-F238E27FC236}">
                <a16:creationId xmlns:a16="http://schemas.microsoft.com/office/drawing/2014/main" id="{62264333-7B04-45B9-A754-9DA8DB41CF7D}"/>
              </a:ext>
            </a:extLst>
          </p:cNvPr>
          <p:cNvSpPr/>
          <p:nvPr/>
        </p:nvSpPr>
        <p:spPr>
          <a:xfrm>
            <a:off x="6762662" y="1674920"/>
            <a:ext cx="572316" cy="383711"/>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Ovál 1031">
            <a:extLst>
              <a:ext uri="{FF2B5EF4-FFF2-40B4-BE49-F238E27FC236}">
                <a16:creationId xmlns:a16="http://schemas.microsoft.com/office/drawing/2014/main" id="{993023D5-6295-4AE1-80D2-ECC2266255B3}"/>
              </a:ext>
            </a:extLst>
          </p:cNvPr>
          <p:cNvSpPr/>
          <p:nvPr/>
        </p:nvSpPr>
        <p:spPr>
          <a:xfrm>
            <a:off x="6665373" y="1219296"/>
            <a:ext cx="669603" cy="443666"/>
          </a:xfrm>
          <a:prstGeom prst="ellipse">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ál 43">
            <a:extLst>
              <a:ext uri="{FF2B5EF4-FFF2-40B4-BE49-F238E27FC236}">
                <a16:creationId xmlns:a16="http://schemas.microsoft.com/office/drawing/2014/main" id="{E9759BFC-DDF3-489A-A66A-B83F22D9B9B7}"/>
              </a:ext>
            </a:extLst>
          </p:cNvPr>
          <p:cNvSpPr/>
          <p:nvPr/>
        </p:nvSpPr>
        <p:spPr>
          <a:xfrm>
            <a:off x="6630161" y="2160338"/>
            <a:ext cx="669603" cy="443666"/>
          </a:xfrm>
          <a:prstGeom prst="ellipse">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4" name="Skupina 1033">
            <a:extLst>
              <a:ext uri="{FF2B5EF4-FFF2-40B4-BE49-F238E27FC236}">
                <a16:creationId xmlns:a16="http://schemas.microsoft.com/office/drawing/2014/main" id="{65587D75-491B-4E83-918E-D23B72389A2C}"/>
              </a:ext>
            </a:extLst>
          </p:cNvPr>
          <p:cNvGrpSpPr/>
          <p:nvPr/>
        </p:nvGrpSpPr>
        <p:grpSpPr>
          <a:xfrm>
            <a:off x="6754570" y="1528729"/>
            <a:ext cx="519768" cy="370173"/>
            <a:chOff x="10197839" y="895303"/>
            <a:chExt cx="519768" cy="370173"/>
          </a:xfrm>
        </p:grpSpPr>
        <p:sp>
          <p:nvSpPr>
            <p:cNvPr id="1030" name="Ovál 1029">
              <a:extLst>
                <a:ext uri="{FF2B5EF4-FFF2-40B4-BE49-F238E27FC236}">
                  <a16:creationId xmlns:a16="http://schemas.microsoft.com/office/drawing/2014/main" id="{760F4681-3AD0-46DD-B9CC-CD29971C1FE6}"/>
                </a:ext>
              </a:extLst>
            </p:cNvPr>
            <p:cNvSpPr/>
            <p:nvPr/>
          </p:nvSpPr>
          <p:spPr>
            <a:xfrm>
              <a:off x="10301835" y="907331"/>
              <a:ext cx="375969" cy="228529"/>
            </a:xfrm>
            <a:prstGeom prst="ellipse">
              <a:avLst/>
            </a:prstGeom>
            <a:solidFill>
              <a:srgbClr val="009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33" name="Skupina 1032">
              <a:extLst>
                <a:ext uri="{FF2B5EF4-FFF2-40B4-BE49-F238E27FC236}">
                  <a16:creationId xmlns:a16="http://schemas.microsoft.com/office/drawing/2014/main" id="{97A29011-6BE1-4BB6-B7C9-860E9960EC8D}"/>
                </a:ext>
              </a:extLst>
            </p:cNvPr>
            <p:cNvGrpSpPr/>
            <p:nvPr/>
          </p:nvGrpSpPr>
          <p:grpSpPr>
            <a:xfrm>
              <a:off x="10197839" y="895303"/>
              <a:ext cx="519768" cy="370173"/>
              <a:chOff x="9468584" y="973075"/>
              <a:chExt cx="519768" cy="370173"/>
            </a:xfrm>
          </p:grpSpPr>
          <p:sp>
            <p:nvSpPr>
              <p:cNvPr id="1029" name="Volný tvar: obrazec 1028">
                <a:extLst>
                  <a:ext uri="{FF2B5EF4-FFF2-40B4-BE49-F238E27FC236}">
                    <a16:creationId xmlns:a16="http://schemas.microsoft.com/office/drawing/2014/main" id="{A064334A-E9B0-4E26-B0DA-A290C46B8F24}"/>
                  </a:ext>
                </a:extLst>
              </p:cNvPr>
              <p:cNvSpPr/>
              <p:nvPr/>
            </p:nvSpPr>
            <p:spPr>
              <a:xfrm>
                <a:off x="9468584" y="1236988"/>
                <a:ext cx="519768" cy="106260"/>
              </a:xfrm>
              <a:custGeom>
                <a:avLst/>
                <a:gdLst>
                  <a:gd name="connsiteX0" fmla="*/ 338839 w 338839"/>
                  <a:gd name="connsiteY0" fmla="*/ 0 h 64997"/>
                  <a:gd name="connsiteX1" fmla="*/ 190307 w 338839"/>
                  <a:gd name="connsiteY1" fmla="*/ 64983 h 64997"/>
                  <a:gd name="connsiteX2" fmla="*/ 0 w 338839"/>
                  <a:gd name="connsiteY2" fmla="*/ 4642 h 64997"/>
                </a:gdLst>
                <a:ahLst/>
                <a:cxnLst>
                  <a:cxn ang="0">
                    <a:pos x="connsiteX0" y="connsiteY0"/>
                  </a:cxn>
                  <a:cxn ang="0">
                    <a:pos x="connsiteX1" y="connsiteY1"/>
                  </a:cxn>
                  <a:cxn ang="0">
                    <a:pos x="connsiteX2" y="connsiteY2"/>
                  </a:cxn>
                </a:cxnLst>
                <a:rect l="l" t="t" r="r" b="b"/>
                <a:pathLst>
                  <a:path w="338839" h="64997">
                    <a:moveTo>
                      <a:pt x="338839" y="0"/>
                    </a:moveTo>
                    <a:cubicBezTo>
                      <a:pt x="292809" y="32104"/>
                      <a:pt x="246780" y="64209"/>
                      <a:pt x="190307" y="64983"/>
                    </a:cubicBezTo>
                    <a:cubicBezTo>
                      <a:pt x="133834" y="65757"/>
                      <a:pt x="66917" y="35199"/>
                      <a:pt x="0" y="4642"/>
                    </a:cubicBezTo>
                  </a:path>
                </a:pathLst>
              </a:custGeom>
              <a:noFill/>
              <a:ln>
                <a:solidFill>
                  <a:srgbClr val="47AFAF"/>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1" name="TextovéPole 1030">
                <a:extLst>
                  <a:ext uri="{FF2B5EF4-FFF2-40B4-BE49-F238E27FC236}">
                    <a16:creationId xmlns:a16="http://schemas.microsoft.com/office/drawing/2014/main" id="{35FE5A63-5E6E-43B1-923D-F78C32FB45D9}"/>
                  </a:ext>
                </a:extLst>
              </p:cNvPr>
              <p:cNvSpPr txBox="1"/>
              <p:nvPr/>
            </p:nvSpPr>
            <p:spPr>
              <a:xfrm>
                <a:off x="9532778" y="973075"/>
                <a:ext cx="455574" cy="246221"/>
              </a:xfrm>
              <a:prstGeom prst="rect">
                <a:avLst/>
              </a:prstGeom>
              <a:noFill/>
            </p:spPr>
            <p:txBody>
              <a:bodyPr wrap="square" rtlCol="0">
                <a:spAutoFit/>
              </a:bodyPr>
              <a:lstStyle/>
              <a:p>
                <a:r>
                  <a:rPr lang="cs-CZ" sz="1000" dirty="0">
                    <a:solidFill>
                      <a:schemeClr val="bg1"/>
                    </a:solidFill>
                  </a:rPr>
                  <a:t>ACE2</a:t>
                </a:r>
                <a:endParaRPr lang="en-US" sz="1000" dirty="0">
                  <a:solidFill>
                    <a:schemeClr val="bg1"/>
                  </a:solidFill>
                </a:endParaRPr>
              </a:p>
            </p:txBody>
          </p:sp>
        </p:grpSp>
      </p:grpSp>
      <p:grpSp>
        <p:nvGrpSpPr>
          <p:cNvPr id="47" name="Skupina 46">
            <a:extLst>
              <a:ext uri="{FF2B5EF4-FFF2-40B4-BE49-F238E27FC236}">
                <a16:creationId xmlns:a16="http://schemas.microsoft.com/office/drawing/2014/main" id="{639AEB45-AA4B-40DE-B335-8E56CFB80218}"/>
              </a:ext>
            </a:extLst>
          </p:cNvPr>
          <p:cNvGrpSpPr/>
          <p:nvPr/>
        </p:nvGrpSpPr>
        <p:grpSpPr>
          <a:xfrm>
            <a:off x="6660356" y="2550993"/>
            <a:ext cx="519768" cy="370173"/>
            <a:chOff x="10197839" y="895303"/>
            <a:chExt cx="519768" cy="370173"/>
          </a:xfrm>
        </p:grpSpPr>
        <p:sp>
          <p:nvSpPr>
            <p:cNvPr id="48" name="Ovál 47">
              <a:extLst>
                <a:ext uri="{FF2B5EF4-FFF2-40B4-BE49-F238E27FC236}">
                  <a16:creationId xmlns:a16="http://schemas.microsoft.com/office/drawing/2014/main" id="{1F2F6B58-052F-4584-B8AD-A45816400413}"/>
                </a:ext>
              </a:extLst>
            </p:cNvPr>
            <p:cNvSpPr/>
            <p:nvPr/>
          </p:nvSpPr>
          <p:spPr>
            <a:xfrm>
              <a:off x="10301835" y="907331"/>
              <a:ext cx="375969" cy="228529"/>
            </a:xfrm>
            <a:prstGeom prst="ellipse">
              <a:avLst/>
            </a:prstGeom>
            <a:solidFill>
              <a:srgbClr val="009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Skupina 48">
              <a:extLst>
                <a:ext uri="{FF2B5EF4-FFF2-40B4-BE49-F238E27FC236}">
                  <a16:creationId xmlns:a16="http://schemas.microsoft.com/office/drawing/2014/main" id="{1BD06A59-B414-45D5-B73F-6ADA75E7371A}"/>
                </a:ext>
              </a:extLst>
            </p:cNvPr>
            <p:cNvGrpSpPr/>
            <p:nvPr/>
          </p:nvGrpSpPr>
          <p:grpSpPr>
            <a:xfrm>
              <a:off x="10197839" y="895303"/>
              <a:ext cx="519768" cy="370173"/>
              <a:chOff x="9468584" y="973075"/>
              <a:chExt cx="519768" cy="370173"/>
            </a:xfrm>
          </p:grpSpPr>
          <p:sp>
            <p:nvSpPr>
              <p:cNvPr id="50" name="Volný tvar: obrazec 49">
                <a:extLst>
                  <a:ext uri="{FF2B5EF4-FFF2-40B4-BE49-F238E27FC236}">
                    <a16:creationId xmlns:a16="http://schemas.microsoft.com/office/drawing/2014/main" id="{260A9AC7-FB31-4E45-978E-737FE8FA8457}"/>
                  </a:ext>
                </a:extLst>
              </p:cNvPr>
              <p:cNvSpPr/>
              <p:nvPr/>
            </p:nvSpPr>
            <p:spPr>
              <a:xfrm>
                <a:off x="9468584" y="1236988"/>
                <a:ext cx="519768" cy="106260"/>
              </a:xfrm>
              <a:custGeom>
                <a:avLst/>
                <a:gdLst>
                  <a:gd name="connsiteX0" fmla="*/ 338839 w 338839"/>
                  <a:gd name="connsiteY0" fmla="*/ 0 h 64997"/>
                  <a:gd name="connsiteX1" fmla="*/ 190307 w 338839"/>
                  <a:gd name="connsiteY1" fmla="*/ 64983 h 64997"/>
                  <a:gd name="connsiteX2" fmla="*/ 0 w 338839"/>
                  <a:gd name="connsiteY2" fmla="*/ 4642 h 64997"/>
                </a:gdLst>
                <a:ahLst/>
                <a:cxnLst>
                  <a:cxn ang="0">
                    <a:pos x="connsiteX0" y="connsiteY0"/>
                  </a:cxn>
                  <a:cxn ang="0">
                    <a:pos x="connsiteX1" y="connsiteY1"/>
                  </a:cxn>
                  <a:cxn ang="0">
                    <a:pos x="connsiteX2" y="connsiteY2"/>
                  </a:cxn>
                </a:cxnLst>
                <a:rect l="l" t="t" r="r" b="b"/>
                <a:pathLst>
                  <a:path w="338839" h="64997">
                    <a:moveTo>
                      <a:pt x="338839" y="0"/>
                    </a:moveTo>
                    <a:cubicBezTo>
                      <a:pt x="292809" y="32104"/>
                      <a:pt x="246780" y="64209"/>
                      <a:pt x="190307" y="64983"/>
                    </a:cubicBezTo>
                    <a:cubicBezTo>
                      <a:pt x="133834" y="65757"/>
                      <a:pt x="66917" y="35199"/>
                      <a:pt x="0" y="4642"/>
                    </a:cubicBezTo>
                  </a:path>
                </a:pathLst>
              </a:custGeom>
              <a:noFill/>
              <a:ln>
                <a:solidFill>
                  <a:srgbClr val="47AFAF"/>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ovéPole 50">
                <a:extLst>
                  <a:ext uri="{FF2B5EF4-FFF2-40B4-BE49-F238E27FC236}">
                    <a16:creationId xmlns:a16="http://schemas.microsoft.com/office/drawing/2014/main" id="{9F712454-F72B-4CD3-BFFF-7354A757C678}"/>
                  </a:ext>
                </a:extLst>
              </p:cNvPr>
              <p:cNvSpPr txBox="1"/>
              <p:nvPr/>
            </p:nvSpPr>
            <p:spPr>
              <a:xfrm>
                <a:off x="9532778" y="973075"/>
                <a:ext cx="455574" cy="246221"/>
              </a:xfrm>
              <a:prstGeom prst="rect">
                <a:avLst/>
              </a:prstGeom>
              <a:noFill/>
            </p:spPr>
            <p:txBody>
              <a:bodyPr wrap="square" rtlCol="0">
                <a:spAutoFit/>
              </a:bodyPr>
              <a:lstStyle/>
              <a:p>
                <a:r>
                  <a:rPr lang="cs-CZ" sz="1000" dirty="0">
                    <a:solidFill>
                      <a:schemeClr val="bg1"/>
                    </a:solidFill>
                  </a:rPr>
                  <a:t>ACE2</a:t>
                </a:r>
                <a:endParaRPr lang="en-US" sz="1000" dirty="0">
                  <a:solidFill>
                    <a:schemeClr val="bg1"/>
                  </a:solidFill>
                </a:endParaRPr>
              </a:p>
            </p:txBody>
          </p:sp>
        </p:grpSp>
      </p:grpSp>
      <p:sp>
        <p:nvSpPr>
          <p:cNvPr id="1035" name="Obdélník 1034">
            <a:extLst>
              <a:ext uri="{FF2B5EF4-FFF2-40B4-BE49-F238E27FC236}">
                <a16:creationId xmlns:a16="http://schemas.microsoft.com/office/drawing/2014/main" id="{8BC4E57D-4C6D-4493-85EB-49313C068948}"/>
              </a:ext>
            </a:extLst>
          </p:cNvPr>
          <p:cNvSpPr/>
          <p:nvPr/>
        </p:nvSpPr>
        <p:spPr>
          <a:xfrm rot="880972">
            <a:off x="5850349" y="1770523"/>
            <a:ext cx="237337" cy="1660371"/>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bdélník 52">
            <a:extLst>
              <a:ext uri="{FF2B5EF4-FFF2-40B4-BE49-F238E27FC236}">
                <a16:creationId xmlns:a16="http://schemas.microsoft.com/office/drawing/2014/main" id="{227FA9A4-9781-4DB2-83E0-15B8081A6E97}"/>
              </a:ext>
            </a:extLst>
          </p:cNvPr>
          <p:cNvSpPr/>
          <p:nvPr/>
        </p:nvSpPr>
        <p:spPr>
          <a:xfrm>
            <a:off x="6308068" y="2791551"/>
            <a:ext cx="237337" cy="783460"/>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a:p>
            <a:pPr algn="ctr"/>
            <a:endParaRPr lang="cs-CZ" dirty="0"/>
          </a:p>
          <a:p>
            <a:pPr algn="ctr"/>
            <a:endParaRPr lang="cs-CZ" dirty="0"/>
          </a:p>
          <a:p>
            <a:pPr algn="ctr"/>
            <a:endParaRPr lang="cs-CZ" dirty="0"/>
          </a:p>
          <a:p>
            <a:pPr algn="ctr"/>
            <a:endParaRPr lang="cs-CZ" dirty="0"/>
          </a:p>
          <a:p>
            <a:pPr algn="ctr"/>
            <a:endParaRPr lang="cs-CZ" dirty="0"/>
          </a:p>
          <a:p>
            <a:pPr algn="ctr"/>
            <a:endParaRPr lang="cs-CZ" dirty="0"/>
          </a:p>
          <a:p>
            <a:pPr algn="ctr"/>
            <a:endParaRPr lang="cs-CZ" dirty="0"/>
          </a:p>
          <a:p>
            <a:pPr algn="ctr"/>
            <a:endParaRPr lang="cs-CZ" dirty="0"/>
          </a:p>
          <a:p>
            <a:pPr algn="ctr"/>
            <a:endParaRPr lang="cs-CZ" dirty="0"/>
          </a:p>
          <a:p>
            <a:pPr algn="ctr"/>
            <a:endParaRPr lang="cs-CZ" dirty="0"/>
          </a:p>
          <a:p>
            <a:pPr algn="ctr"/>
            <a:endParaRPr lang="cs-CZ" dirty="0"/>
          </a:p>
          <a:p>
            <a:pPr algn="ctr"/>
            <a:endParaRPr lang="cs-CZ" dirty="0"/>
          </a:p>
          <a:p>
            <a:pPr algn="ctr"/>
            <a:endParaRPr lang="cs-CZ" dirty="0"/>
          </a:p>
          <a:p>
            <a:pPr algn="ctr"/>
            <a:endParaRPr lang="cs-CZ" dirty="0"/>
          </a:p>
          <a:p>
            <a:pPr algn="ctr"/>
            <a:endParaRPr lang="cs-CZ" dirty="0"/>
          </a:p>
          <a:p>
            <a:pPr algn="ctr"/>
            <a:endParaRPr lang="cs-CZ" dirty="0"/>
          </a:p>
        </p:txBody>
      </p:sp>
      <p:cxnSp>
        <p:nvCxnSpPr>
          <p:cNvPr id="1037" name="Přímá spojnice se šipkou 1036">
            <a:extLst>
              <a:ext uri="{FF2B5EF4-FFF2-40B4-BE49-F238E27FC236}">
                <a16:creationId xmlns:a16="http://schemas.microsoft.com/office/drawing/2014/main" id="{866F6626-FAC6-48F6-B955-E4C73EED7923}"/>
              </a:ext>
            </a:extLst>
          </p:cNvPr>
          <p:cNvCxnSpPr>
            <a:cxnSpLocks/>
            <a:stCxn id="1035" idx="0"/>
          </p:cNvCxnSpPr>
          <p:nvPr/>
        </p:nvCxnSpPr>
        <p:spPr>
          <a:xfrm flipH="1">
            <a:off x="5710990" y="1797634"/>
            <a:ext cx="468454" cy="1669659"/>
          </a:xfrm>
          <a:prstGeom prst="straightConnector1">
            <a:avLst/>
          </a:prstGeom>
          <a:ln w="12700">
            <a:solidFill>
              <a:srgbClr val="47AFAF"/>
            </a:solidFill>
            <a:tailEnd type="triangle"/>
          </a:ln>
        </p:spPr>
        <p:style>
          <a:lnRef idx="1">
            <a:schemeClr val="accent1"/>
          </a:lnRef>
          <a:fillRef idx="0">
            <a:schemeClr val="accent1"/>
          </a:fillRef>
          <a:effectRef idx="0">
            <a:schemeClr val="accent1"/>
          </a:effectRef>
          <a:fontRef idx="minor">
            <a:schemeClr val="tx1"/>
          </a:fontRef>
        </p:style>
      </p:cxnSp>
      <p:cxnSp>
        <p:nvCxnSpPr>
          <p:cNvPr id="57" name="Přímá spojnice se šipkou 56">
            <a:extLst>
              <a:ext uri="{FF2B5EF4-FFF2-40B4-BE49-F238E27FC236}">
                <a16:creationId xmlns:a16="http://schemas.microsoft.com/office/drawing/2014/main" id="{00AE6ECA-3957-4518-BAF7-CDF70181AFF5}"/>
              </a:ext>
            </a:extLst>
          </p:cNvPr>
          <p:cNvCxnSpPr>
            <a:cxnSpLocks/>
            <a:stCxn id="53" idx="0"/>
            <a:endCxn id="53" idx="2"/>
          </p:cNvCxnSpPr>
          <p:nvPr/>
        </p:nvCxnSpPr>
        <p:spPr>
          <a:xfrm>
            <a:off x="6426737" y="2791551"/>
            <a:ext cx="0" cy="783460"/>
          </a:xfrm>
          <a:prstGeom prst="straightConnector1">
            <a:avLst/>
          </a:prstGeom>
          <a:ln w="12700">
            <a:solidFill>
              <a:srgbClr val="47AFAF"/>
            </a:solidFill>
            <a:tailEnd type="triangle"/>
          </a:ln>
        </p:spPr>
        <p:style>
          <a:lnRef idx="1">
            <a:schemeClr val="accent1"/>
          </a:lnRef>
          <a:fillRef idx="0">
            <a:schemeClr val="accent1"/>
          </a:fillRef>
          <a:effectRef idx="0">
            <a:schemeClr val="accent1"/>
          </a:effectRef>
          <a:fontRef idx="minor">
            <a:schemeClr val="tx1"/>
          </a:fontRef>
        </p:style>
      </p:cxnSp>
      <p:sp>
        <p:nvSpPr>
          <p:cNvPr id="1043" name="Obdélník 1042">
            <a:extLst>
              <a:ext uri="{FF2B5EF4-FFF2-40B4-BE49-F238E27FC236}">
                <a16:creationId xmlns:a16="http://schemas.microsoft.com/office/drawing/2014/main" id="{D2D8E7B7-A0DF-4D19-90CD-E8E214C72923}"/>
              </a:ext>
            </a:extLst>
          </p:cNvPr>
          <p:cNvSpPr/>
          <p:nvPr/>
        </p:nvSpPr>
        <p:spPr>
          <a:xfrm>
            <a:off x="5490256" y="3974264"/>
            <a:ext cx="1328508" cy="475656"/>
          </a:xfrm>
          <a:prstGeom prst="rect">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bdélník 62">
            <a:extLst>
              <a:ext uri="{FF2B5EF4-FFF2-40B4-BE49-F238E27FC236}">
                <a16:creationId xmlns:a16="http://schemas.microsoft.com/office/drawing/2014/main" id="{139E056B-5565-4203-A995-81B0FDF494D0}"/>
              </a:ext>
            </a:extLst>
          </p:cNvPr>
          <p:cNvSpPr/>
          <p:nvPr/>
        </p:nvSpPr>
        <p:spPr>
          <a:xfrm>
            <a:off x="5412240" y="5616807"/>
            <a:ext cx="1328508" cy="344805"/>
          </a:xfrm>
          <a:prstGeom prst="rect">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Přímá spojnice se šipkou 63">
            <a:extLst>
              <a:ext uri="{FF2B5EF4-FFF2-40B4-BE49-F238E27FC236}">
                <a16:creationId xmlns:a16="http://schemas.microsoft.com/office/drawing/2014/main" id="{150479CE-E249-496A-8445-DFD12F762F86}"/>
              </a:ext>
            </a:extLst>
          </p:cNvPr>
          <p:cNvCxnSpPr>
            <a:cxnSpLocks/>
          </p:cNvCxnSpPr>
          <p:nvPr/>
        </p:nvCxnSpPr>
        <p:spPr>
          <a:xfrm>
            <a:off x="6402758" y="3974264"/>
            <a:ext cx="0" cy="527367"/>
          </a:xfrm>
          <a:prstGeom prst="straightConnector1">
            <a:avLst/>
          </a:prstGeom>
          <a:ln w="28575">
            <a:solidFill>
              <a:srgbClr val="47AFAF"/>
            </a:solidFill>
            <a:tailEnd type="triangle"/>
          </a:ln>
        </p:spPr>
        <p:style>
          <a:lnRef idx="1">
            <a:schemeClr val="accent1"/>
          </a:lnRef>
          <a:fillRef idx="0">
            <a:schemeClr val="accent1"/>
          </a:fillRef>
          <a:effectRef idx="0">
            <a:schemeClr val="accent1"/>
          </a:effectRef>
          <a:fontRef idx="minor">
            <a:schemeClr val="tx1"/>
          </a:fontRef>
        </p:style>
      </p:cxnSp>
      <p:cxnSp>
        <p:nvCxnSpPr>
          <p:cNvPr id="66" name="Přímá spojnice se šipkou 65">
            <a:extLst>
              <a:ext uri="{FF2B5EF4-FFF2-40B4-BE49-F238E27FC236}">
                <a16:creationId xmlns:a16="http://schemas.microsoft.com/office/drawing/2014/main" id="{7E514F86-EBDC-4B86-9DAA-D10CFE9578AE}"/>
              </a:ext>
            </a:extLst>
          </p:cNvPr>
          <p:cNvCxnSpPr>
            <a:cxnSpLocks/>
          </p:cNvCxnSpPr>
          <p:nvPr/>
        </p:nvCxnSpPr>
        <p:spPr>
          <a:xfrm>
            <a:off x="5756799" y="3974264"/>
            <a:ext cx="0" cy="527367"/>
          </a:xfrm>
          <a:prstGeom prst="straightConnector1">
            <a:avLst/>
          </a:prstGeom>
          <a:ln w="12700">
            <a:solidFill>
              <a:srgbClr val="47AFAF"/>
            </a:solidFill>
            <a:tailEnd type="triangle"/>
          </a:ln>
        </p:spPr>
        <p:style>
          <a:lnRef idx="1">
            <a:schemeClr val="accent1"/>
          </a:lnRef>
          <a:fillRef idx="0">
            <a:schemeClr val="accent1"/>
          </a:fillRef>
          <a:effectRef idx="0">
            <a:schemeClr val="accent1"/>
          </a:effectRef>
          <a:fontRef idx="minor">
            <a:schemeClr val="tx1"/>
          </a:fontRef>
        </p:style>
      </p:cxnSp>
      <p:cxnSp>
        <p:nvCxnSpPr>
          <p:cNvPr id="67" name="Přímá spojnice se šipkou 66">
            <a:extLst>
              <a:ext uri="{FF2B5EF4-FFF2-40B4-BE49-F238E27FC236}">
                <a16:creationId xmlns:a16="http://schemas.microsoft.com/office/drawing/2014/main" id="{6BCF077A-F3B9-4FEC-8A99-9ED455929466}"/>
              </a:ext>
            </a:extLst>
          </p:cNvPr>
          <p:cNvCxnSpPr>
            <a:cxnSpLocks/>
            <a:stCxn id="63" idx="0"/>
            <a:endCxn id="63" idx="2"/>
          </p:cNvCxnSpPr>
          <p:nvPr/>
        </p:nvCxnSpPr>
        <p:spPr>
          <a:xfrm>
            <a:off x="6076494" y="5616807"/>
            <a:ext cx="0" cy="344805"/>
          </a:xfrm>
          <a:prstGeom prst="straightConnector1">
            <a:avLst/>
          </a:prstGeom>
          <a:ln w="12700">
            <a:solidFill>
              <a:srgbClr val="47AFAF"/>
            </a:solidFill>
            <a:tailEnd type="triangle"/>
          </a:ln>
        </p:spPr>
        <p:style>
          <a:lnRef idx="1">
            <a:schemeClr val="accent1"/>
          </a:lnRef>
          <a:fillRef idx="0">
            <a:schemeClr val="accent1"/>
          </a:fillRef>
          <a:effectRef idx="0">
            <a:schemeClr val="accent1"/>
          </a:effectRef>
          <a:fontRef idx="minor">
            <a:schemeClr val="tx1"/>
          </a:fontRef>
        </p:style>
      </p:cxnSp>
      <p:sp>
        <p:nvSpPr>
          <p:cNvPr id="52" name="TextovéPole 51">
            <a:extLst>
              <a:ext uri="{FF2B5EF4-FFF2-40B4-BE49-F238E27FC236}">
                <a16:creationId xmlns:a16="http://schemas.microsoft.com/office/drawing/2014/main" id="{A89E268F-E392-4681-B2AC-DB3208FE08C7}"/>
              </a:ext>
            </a:extLst>
          </p:cNvPr>
          <p:cNvSpPr txBox="1"/>
          <p:nvPr/>
        </p:nvSpPr>
        <p:spPr>
          <a:xfrm>
            <a:off x="7431185" y="2480740"/>
            <a:ext cx="1194248" cy="461665"/>
          </a:xfrm>
          <a:prstGeom prst="rect">
            <a:avLst/>
          </a:prstGeom>
          <a:solidFill>
            <a:srgbClr val="F9DFCB"/>
          </a:solidFill>
        </p:spPr>
        <p:txBody>
          <a:bodyPr wrap="square" rtlCol="0">
            <a:spAutoFit/>
          </a:bodyPr>
          <a:lstStyle/>
          <a:p>
            <a:pPr algn="ctr"/>
            <a:r>
              <a:rPr lang="cs-CZ" sz="1200" dirty="0"/>
              <a:t>Angiotensin II</a:t>
            </a:r>
          </a:p>
          <a:p>
            <a:pPr algn="ctr"/>
            <a:r>
              <a:rPr lang="cs-CZ" sz="1200" dirty="0"/>
              <a:t>(</a:t>
            </a:r>
            <a:r>
              <a:rPr lang="cs-CZ" sz="1200" dirty="0" err="1"/>
              <a:t>Ang</a:t>
            </a:r>
            <a:r>
              <a:rPr lang="cs-CZ" sz="1200" dirty="0"/>
              <a:t> 1-8)</a:t>
            </a:r>
          </a:p>
        </p:txBody>
      </p:sp>
      <p:sp>
        <p:nvSpPr>
          <p:cNvPr id="46" name="TextovéPole 45">
            <a:extLst>
              <a:ext uri="{FF2B5EF4-FFF2-40B4-BE49-F238E27FC236}">
                <a16:creationId xmlns:a16="http://schemas.microsoft.com/office/drawing/2014/main" id="{E7ADEC26-9AD8-4B35-9B7B-E59E1ABDB729}"/>
              </a:ext>
            </a:extLst>
          </p:cNvPr>
          <p:cNvSpPr txBox="1"/>
          <p:nvPr/>
        </p:nvSpPr>
        <p:spPr>
          <a:xfrm>
            <a:off x="8576268" y="6494708"/>
            <a:ext cx="2685992" cy="369332"/>
          </a:xfrm>
          <a:prstGeom prst="rect">
            <a:avLst/>
          </a:prstGeom>
          <a:noFill/>
        </p:spPr>
        <p:txBody>
          <a:bodyPr wrap="none" rtlCol="0">
            <a:spAutoFit/>
          </a:bodyPr>
          <a:lstStyle/>
          <a:p>
            <a:r>
              <a:rPr lang="en-US" b="0" i="0" dirty="0">
                <a:solidFill>
                  <a:srgbClr val="212121"/>
                </a:solidFill>
                <a:effectLst/>
                <a:latin typeface="BlinkMacSystemFont"/>
              </a:rPr>
              <a:t>DOI: </a:t>
            </a:r>
            <a:r>
              <a:rPr lang="en-US" b="0" i="0" u="none" strike="noStrike" dirty="0">
                <a:solidFill>
                  <a:srgbClr val="0071BC"/>
                </a:solidFill>
                <a:effectLst/>
                <a:latin typeface="BlinkMacSystemFont"/>
                <a:hlinkClick r:id="rId4"/>
              </a:rPr>
              <a:t>10.1055/a-1152-3469</a:t>
            </a:r>
            <a:endParaRPr lang="en-US" b="0" i="0" dirty="0">
              <a:solidFill>
                <a:srgbClr val="212121"/>
              </a:solidFill>
              <a:effectLst/>
              <a:latin typeface="BlinkMacSystemFont"/>
            </a:endParaRPr>
          </a:p>
        </p:txBody>
      </p:sp>
      <p:sp>
        <p:nvSpPr>
          <p:cNvPr id="56" name="Ovál 55">
            <a:extLst>
              <a:ext uri="{FF2B5EF4-FFF2-40B4-BE49-F238E27FC236}">
                <a16:creationId xmlns:a16="http://schemas.microsoft.com/office/drawing/2014/main" id="{9ED1DF22-2686-4DC2-96D1-81C212117386}"/>
              </a:ext>
            </a:extLst>
          </p:cNvPr>
          <p:cNvSpPr/>
          <p:nvPr/>
        </p:nvSpPr>
        <p:spPr>
          <a:xfrm>
            <a:off x="6398519" y="1935558"/>
            <a:ext cx="599351" cy="276999"/>
          </a:xfrm>
          <a:prstGeom prst="ellipse">
            <a:avLst/>
          </a:prstGeom>
          <a:solidFill>
            <a:srgbClr val="D96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100" dirty="0"/>
              <a:t>ACE</a:t>
            </a:r>
            <a:endParaRPr lang="en-US" sz="1100" dirty="0"/>
          </a:p>
        </p:txBody>
      </p:sp>
      <p:cxnSp>
        <p:nvCxnSpPr>
          <p:cNvPr id="58" name="Přímá spojnice se šipkou 57">
            <a:extLst>
              <a:ext uri="{FF2B5EF4-FFF2-40B4-BE49-F238E27FC236}">
                <a16:creationId xmlns:a16="http://schemas.microsoft.com/office/drawing/2014/main" id="{7721A974-58FA-4267-84D8-E2F5FDA73496}"/>
              </a:ext>
            </a:extLst>
          </p:cNvPr>
          <p:cNvCxnSpPr/>
          <p:nvPr/>
        </p:nvCxnSpPr>
        <p:spPr>
          <a:xfrm>
            <a:off x="6382235" y="1857147"/>
            <a:ext cx="0" cy="70038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9865686"/>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4659</TotalTime>
  <Words>3854</Words>
  <Application>Microsoft Office PowerPoint</Application>
  <PresentationFormat>Širokoúhlá obrazovka</PresentationFormat>
  <Paragraphs>542</Paragraphs>
  <Slides>27</Slides>
  <Notes>23</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27</vt:i4>
      </vt:variant>
    </vt:vector>
  </HeadingPairs>
  <TitlesOfParts>
    <vt:vector size="34" baseType="lpstr">
      <vt:lpstr>Arial</vt:lpstr>
      <vt:lpstr>BlinkMacSystemFont</vt:lpstr>
      <vt:lpstr>Calibri</vt:lpstr>
      <vt:lpstr>Calibri Light</vt:lpstr>
      <vt:lpstr>inherit</vt:lpstr>
      <vt:lpstr>Roboto</vt:lpstr>
      <vt:lpstr>Motiv Office</vt:lpstr>
      <vt:lpstr>Prezentace aplikace PowerPoint</vt:lpstr>
      <vt:lpstr>Covid and respiration</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The upregulation of hyaluronan synthases and downregulation of hyaluronidases combined with the BK-induced hyperpermeability of the lung microvasculature leads to the formation of a HA-hydrogel that inhibits gas exchange in the alveoli of COVID-19 patie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Respirace-cirkulace-hemopoeza:  vliv na přenos kyslíku a oxidu uhličitého.  Ventilačně-perfúzní nerovnováha.</dc:title>
  <dc:creator>Jiří Kofránek</dc:creator>
  <cp:lastModifiedBy>Jiří Kofránek</cp:lastModifiedBy>
  <cp:revision>152</cp:revision>
  <dcterms:created xsi:type="dcterms:W3CDTF">2021-11-21T09:52:05Z</dcterms:created>
  <dcterms:modified xsi:type="dcterms:W3CDTF">2023-12-11T15:14:17Z</dcterms:modified>
</cp:coreProperties>
</file>