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tags/tag1.xml" ContentType="application/vnd.openxmlformats-officedocument.presentationml.tags+xml"/>
  <Override PartName="/ppt/activeX/activeX2.xml" ContentType="application/vnd.ms-office.activeX+xml"/>
  <Override PartName="/ppt/tags/tag2.xml" ContentType="application/vnd.openxmlformats-officedocument.presentationml.tags+xml"/>
  <Override PartName="/ppt/activeX/activeX3.xml" ContentType="application/vnd.ms-office.activeX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794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19" y="3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DFD09-B3CD-40FC-B908-1E628683D35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68F7F-D0C6-4A41-B54A-E6FA7E9330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570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75878F93-F8D8-4988-BF7B-45B67CA44F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CDF0CD8-5F94-4CFE-B08E-DE32E2079C95}" type="slidenum">
              <a:rPr lang="cs-CZ" altLang="cs-CZ" smtClean="0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82A1908-096B-4643-A347-8CA9FB1136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00840BD6-0E28-4D24-A27F-CCC0A93840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Pro </a:t>
            </a:r>
            <a:r>
              <a:rPr lang="en-US" dirty="0" err="1"/>
              <a:t>vyhodnocování</a:t>
            </a:r>
            <a:r>
              <a:rPr lang="en-US" dirty="0"/>
              <a:t> </a:t>
            </a:r>
            <a:r>
              <a:rPr lang="en-US" dirty="0" err="1"/>
              <a:t>acidobazické</a:t>
            </a:r>
            <a:r>
              <a:rPr lang="en-US" dirty="0"/>
              <a:t> </a:t>
            </a:r>
            <a:r>
              <a:rPr lang="en-US" dirty="0" err="1"/>
              <a:t>rovnováhy</a:t>
            </a:r>
            <a:r>
              <a:rPr lang="en-US" dirty="0"/>
              <a:t> (ABR) </a:t>
            </a:r>
            <a:r>
              <a:rPr lang="en-US" dirty="0" err="1"/>
              <a:t>dnes</a:t>
            </a:r>
            <a:r>
              <a:rPr lang="en-US" dirty="0"/>
              <a:t> </a:t>
            </a:r>
            <a:r>
              <a:rPr lang="en-US" dirty="0" err="1"/>
              <a:t>existují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přístupy</a:t>
            </a:r>
            <a:r>
              <a:rPr lang="en-US" dirty="0"/>
              <a:t> – </a:t>
            </a:r>
            <a:r>
              <a:rPr lang="en-US" dirty="0" err="1"/>
              <a:t>klasické</a:t>
            </a:r>
            <a:r>
              <a:rPr lang="en-US" dirty="0"/>
              <a:t> </a:t>
            </a:r>
            <a:r>
              <a:rPr lang="en-US" dirty="0" err="1"/>
              <a:t>pojetí</a:t>
            </a:r>
            <a:r>
              <a:rPr lang="en-US" dirty="0"/>
              <a:t> </a:t>
            </a:r>
            <a:r>
              <a:rPr lang="en-US" dirty="0" err="1"/>
              <a:t>podle</a:t>
            </a:r>
            <a:r>
              <a:rPr lang="en-US" dirty="0"/>
              <a:t> </a:t>
            </a:r>
            <a:r>
              <a:rPr lang="en-US" dirty="0" err="1"/>
              <a:t>dánské</a:t>
            </a:r>
            <a:r>
              <a:rPr lang="en-US" dirty="0"/>
              <a:t> </a:t>
            </a:r>
            <a:r>
              <a:rPr lang="en-US" dirty="0" err="1"/>
              <a:t>školy</a:t>
            </a:r>
            <a:r>
              <a:rPr lang="cs-CZ" dirty="0"/>
              <a:t> </a:t>
            </a:r>
            <a:r>
              <a:rPr lang="en-US" dirty="0" err="1"/>
              <a:t>Astrupa</a:t>
            </a:r>
            <a:r>
              <a:rPr lang="en-US" dirty="0"/>
              <a:t>, </a:t>
            </a:r>
            <a:r>
              <a:rPr lang="en-US" dirty="0" err="1"/>
              <a:t>Siggaard</a:t>
            </a:r>
            <a:r>
              <a:rPr lang="en-US" dirty="0"/>
              <a:t> </a:t>
            </a:r>
            <a:r>
              <a:rPr lang="en-US" dirty="0" err="1"/>
              <a:t>Andersena</a:t>
            </a:r>
            <a:r>
              <a:rPr lang="en-US" dirty="0"/>
              <a:t> a  </a:t>
            </a:r>
            <a:r>
              <a:rPr lang="en-US" dirty="0" err="1"/>
              <a:t>dalších</a:t>
            </a:r>
            <a:r>
              <a:rPr lang="en-US" dirty="0"/>
              <a:t>, </a:t>
            </a:r>
            <a:r>
              <a:rPr lang="en-US" dirty="0" err="1"/>
              <a:t>využívající</a:t>
            </a:r>
            <a:r>
              <a:rPr lang="en-US" dirty="0"/>
              <a:t> BE a  </a:t>
            </a:r>
            <a:r>
              <a:rPr lang="en-US" dirty="0" err="1"/>
              <a:t>kompenzační</a:t>
            </a:r>
            <a:r>
              <a:rPr lang="en-US" dirty="0"/>
              <a:t> </a:t>
            </a:r>
            <a:r>
              <a:rPr lang="en-US" dirty="0" err="1"/>
              <a:t>diagramy</a:t>
            </a:r>
            <a:r>
              <a:rPr lang="en-US" dirty="0"/>
              <a:t>, a </a:t>
            </a:r>
            <a:r>
              <a:rPr lang="en-US" dirty="0" err="1"/>
              <a:t>Stewartovo</a:t>
            </a:r>
            <a:r>
              <a:rPr lang="en-US" dirty="0"/>
              <a:t> </a:t>
            </a:r>
            <a:r>
              <a:rPr lang="en-US" dirty="0" err="1"/>
              <a:t>pojetí</a:t>
            </a:r>
            <a:r>
              <a:rPr lang="en-US" dirty="0"/>
              <a:t>, </a:t>
            </a:r>
            <a:r>
              <a:rPr lang="en-US" dirty="0" err="1"/>
              <a:t>někdy</a:t>
            </a:r>
            <a:r>
              <a:rPr lang="cs-CZ" dirty="0"/>
              <a:t> </a:t>
            </a:r>
            <a:r>
              <a:rPr lang="en-US" dirty="0" err="1"/>
              <a:t>udávané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„</a:t>
            </a:r>
            <a:r>
              <a:rPr lang="en-US" dirty="0" err="1"/>
              <a:t>moderní</a:t>
            </a:r>
            <a:r>
              <a:rPr lang="en-US" dirty="0"/>
              <a:t>“, </a:t>
            </a:r>
            <a:r>
              <a:rPr lang="en-US" dirty="0" err="1"/>
              <a:t>založené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fyzikálně</a:t>
            </a:r>
            <a:r>
              <a:rPr lang="en-US" dirty="0"/>
              <a:t> </a:t>
            </a:r>
            <a:r>
              <a:rPr lang="en-US" dirty="0" err="1"/>
              <a:t>chemických</a:t>
            </a:r>
            <a:r>
              <a:rPr lang="en-US" dirty="0"/>
              <a:t> </a:t>
            </a:r>
            <a:r>
              <a:rPr lang="en-US" dirty="0" err="1"/>
              <a:t>výpočtech</a:t>
            </a:r>
            <a:r>
              <a:rPr lang="en-US" dirty="0"/>
              <a:t> </a:t>
            </a:r>
            <a:r>
              <a:rPr lang="en-US" dirty="0" err="1"/>
              <a:t>acidobazických</a:t>
            </a:r>
            <a:r>
              <a:rPr lang="en-US" dirty="0"/>
              <a:t> a </a:t>
            </a:r>
            <a:r>
              <a:rPr lang="en-US" dirty="0" err="1"/>
              <a:t>elekroneutrálních</a:t>
            </a:r>
            <a:r>
              <a:rPr lang="cs-CZ" dirty="0"/>
              <a:t> </a:t>
            </a:r>
            <a:r>
              <a:rPr lang="en-US" dirty="0" err="1"/>
              <a:t>rovnovah</a:t>
            </a:r>
            <a:r>
              <a:rPr lang="en-US" dirty="0"/>
              <a:t> </a:t>
            </a:r>
            <a:r>
              <a:rPr lang="en-US" dirty="0" err="1"/>
              <a:t>iontů</a:t>
            </a:r>
            <a:r>
              <a:rPr lang="en-US" dirty="0"/>
              <a:t> a </a:t>
            </a:r>
            <a:r>
              <a:rPr lang="en-US" dirty="0" err="1"/>
              <a:t>pufrů</a:t>
            </a:r>
            <a:r>
              <a:rPr lang="en-US" dirty="0"/>
              <a:t> v </a:t>
            </a:r>
            <a:r>
              <a:rPr lang="en-US" dirty="0" err="1"/>
              <a:t>plazmě</a:t>
            </a:r>
            <a:r>
              <a:rPr lang="en-US" dirty="0"/>
              <a:t>. </a:t>
            </a:r>
            <a:r>
              <a:rPr lang="en-US" dirty="0" err="1"/>
              <a:t>Obě</a:t>
            </a:r>
            <a:r>
              <a:rPr lang="en-US" dirty="0"/>
              <a:t> </a:t>
            </a:r>
            <a:r>
              <a:rPr lang="en-US" dirty="0" err="1"/>
              <a:t>teorie</a:t>
            </a:r>
            <a:r>
              <a:rPr lang="en-US" dirty="0"/>
              <a:t> </a:t>
            </a:r>
            <a:r>
              <a:rPr lang="cs-CZ" dirty="0"/>
              <a:t>ale </a:t>
            </a:r>
            <a:r>
              <a:rPr lang="en-US" dirty="0" err="1"/>
              <a:t>popisují</a:t>
            </a:r>
            <a:r>
              <a:rPr lang="en-US" dirty="0"/>
              <a:t> v </a:t>
            </a:r>
            <a:r>
              <a:rPr lang="en-US" dirty="0" err="1"/>
              <a:t>zásadě</a:t>
            </a:r>
            <a:r>
              <a:rPr lang="en-US" dirty="0"/>
              <a:t> </a:t>
            </a:r>
            <a:r>
              <a:rPr lang="en-US" dirty="0" err="1"/>
              <a:t>stejnou</a:t>
            </a:r>
            <a:r>
              <a:rPr lang="en-US" dirty="0"/>
              <a:t> </a:t>
            </a:r>
            <a:r>
              <a:rPr lang="en-US" dirty="0" err="1"/>
              <a:t>problematiku</a:t>
            </a:r>
            <a:r>
              <a:rPr lang="en-US" dirty="0"/>
              <a:t> </a:t>
            </a:r>
            <a:r>
              <a:rPr lang="en-US" dirty="0" err="1"/>
              <a:t>pouze</a:t>
            </a:r>
            <a:r>
              <a:rPr lang="en-US" dirty="0"/>
              <a:t> z </a:t>
            </a:r>
            <a:r>
              <a:rPr lang="en-US" dirty="0" err="1"/>
              <a:t>různých</a:t>
            </a:r>
            <a:r>
              <a:rPr lang="cs-CZ" dirty="0"/>
              <a:t> </a:t>
            </a:r>
            <a:r>
              <a:rPr lang="en-US" dirty="0" err="1"/>
              <a:t>aspektů</a:t>
            </a:r>
            <a:r>
              <a:rPr lang="en-US" dirty="0"/>
              <a:t>.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5272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FF206D-4105-6CC2-3367-45C5C105C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12FB348-EF56-8169-32D6-B8201E314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8A02CE4-6140-38C8-3CBD-520B934EA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04C4E6-6058-DB1C-97C0-9D86F3875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2334141-FA9E-251B-44E2-8AEA1E831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553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317845-6D44-5CF2-93C1-BB8CDA0E4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B2EF8B8-68F3-9B8C-135A-EB1BC8C47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1E9DF5-93E4-2682-28E7-003930E5B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A1E8E1-6AEC-56A2-ABDD-F0372CD03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3FF05B-D42B-CC1C-3C29-09FFC8382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33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6DB1A23-3EC8-EAC6-0BD2-CA68A69C7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05E9964-6B04-3112-D530-CACE72B46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5F625F-93FA-2A52-D542-66730FB5B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048164-E3B1-F7E8-740E-82E7E7EC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8D9FB0-D784-2008-F7BB-1B8BC62C2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114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08E495-C31B-B60C-A86A-BE062D114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EC60D8-7793-5992-2570-5BFA9B0FA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7DB8C4-69D8-D868-E64A-2EB3CF727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DED98C-C91E-7918-7166-A6625EDF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D43EA77-921A-DC4B-D2B3-15B323D10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3429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DD317B-4AA4-176F-4CF5-2A6716C89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17D00C7-A052-0FD3-9E56-1C529CE45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6257AA-D67F-1218-83F2-147076E79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C2741D-8B17-4765-2C01-D17F51453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E8F9EB-FF68-A200-073F-BC7DA8A01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858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F522BE-E1A1-13A5-9ADC-68C01662B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4AE712-F312-FDCF-56FA-135987E06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783B63F-CA07-6409-26D7-315964DBE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A3DC978-6D45-2C47-8596-F24491D41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41C10D8-6443-4C0D-D213-1FB064D64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CD4A54-A988-C1E3-3288-0D6109B6B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643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904103-D465-7042-CCBD-E477CCDF1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0CEECE-F729-CA24-1AEE-153E77EF1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175DBA2-0F5F-892D-48ED-FEAC1403E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A574F9C-FDEB-AC76-A63D-91A8CA0A16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649C72A-B3B1-09E9-4BE8-88964C25E6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8A6554B-39C4-CDD9-3E90-A624A8ED1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DBC738E-AF6E-595A-89FF-64FE28FED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EEBBBDA-EEDC-693F-38B1-3606EA8A7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685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D8F4FF-E58C-6EBA-9050-39301D214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BA40AB7-D056-2151-1EA8-4C356018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B36AFF8-D247-103E-DABD-35B5E8A4A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907AC6B-C4E4-CF2C-B16E-977A275C2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064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F3E6C91-E708-5F0E-6080-9BF8416E4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D94F4A5-F238-7F7C-DA55-45F375733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EDC7A1-AC26-85D1-9093-205B3DB9A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0658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ADA92-D8D9-06D3-04B2-EE33AAF4F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2E7AC6-2828-1914-AC3E-CC722A38D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272136D-BE19-B5CB-16B8-0372CA5E33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CA0FEF-E5D8-7CFA-EDD0-AB666694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CFFF39A-22EC-7752-6F7B-E7C61932B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768DEC-BE58-39C3-C572-6CBEEB3F9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317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E7BF2A-9CA6-486F-A6E6-F90F0781D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707DCDA-D696-02BC-05A6-E2EE616863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FF212EE-1906-E75C-4EA2-6CD7AC63F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3917370-7D2E-5009-A24C-5F5E2D530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C045A8F-6453-C280-14D9-99286BFA0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15AF83E-6239-AA94-E4A1-A27494F7D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20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3690C4E-B170-3EE7-175F-040ADADF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F94D35-E02E-B529-BB57-C1916D42B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AD0410-22D3-3EF0-6882-2566FF9278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1C6CB-D71B-40B0-94E1-E7D9243698F1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85E604-B6DE-9F12-755E-AB6BADF3D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45DDE7-D618-7A63-7AB1-80744D658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38FC4-DE2B-453C-87C1-96FCE0CB71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201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13" Type="http://schemas.openxmlformats.org/officeDocument/2006/relationships/image" Target="../media/image4.jpeg"/><Relationship Id="rId3" Type="http://schemas.openxmlformats.org/officeDocument/2006/relationships/control" Target="../activeX/activeX2.xml"/><Relationship Id="rId7" Type="http://schemas.openxmlformats.org/officeDocument/2006/relationships/slideLayout" Target="../slideLayouts/slideLayout2.xml"/><Relationship Id="rId12" Type="http://schemas.openxmlformats.org/officeDocument/2006/relationships/hyperlink" Target="../../../MEDSOFT%202009/Komplexn&#237;%20model/2006Acidob&#225;ze.swf" TargetMode="External"/><Relationship Id="rId2" Type="http://schemas.openxmlformats.org/officeDocument/2006/relationships/tags" Target="../tags/tag1.xml"/><Relationship Id="rId16" Type="http://schemas.openxmlformats.org/officeDocument/2006/relationships/image" Target="../media/image7.wmf"/><Relationship Id="rId1" Type="http://schemas.openxmlformats.org/officeDocument/2006/relationships/control" Target="../activeX/activeX1.xml"/><Relationship Id="rId6" Type="http://schemas.openxmlformats.org/officeDocument/2006/relationships/tags" Target="../tags/tag3.xml"/><Relationship Id="rId11" Type="http://schemas.openxmlformats.org/officeDocument/2006/relationships/image" Target="../media/image3.jpeg"/><Relationship Id="rId5" Type="http://schemas.openxmlformats.org/officeDocument/2006/relationships/control" Target="../activeX/activeX3.xml"/><Relationship Id="rId15" Type="http://schemas.openxmlformats.org/officeDocument/2006/relationships/image" Target="../media/image6.wmf"/><Relationship Id="rId10" Type="http://schemas.openxmlformats.org/officeDocument/2006/relationships/image" Target="../media/image2.jpeg"/><Relationship Id="rId4" Type="http://schemas.openxmlformats.org/officeDocument/2006/relationships/tags" Target="../tags/tag2.xml"/><Relationship Id="rId9" Type="http://schemas.openxmlformats.org/officeDocument/2006/relationships/image" Target="../media/image1.jpeg"/><Relationship Id="rId1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ADD2A9-91BF-AFA3-A6FD-64BD4764EE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Poruchy acidobazické rovnováhy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AC9C445-2B22-19D3-CECC-E50192B22E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Dva přístupy k patofyziologii a diagnostice poruch acidobazické rovnováhy</a:t>
            </a:r>
          </a:p>
        </p:txBody>
      </p:sp>
    </p:spTree>
    <p:extLst>
      <p:ext uri="{BB962C8B-B14F-4D97-AF65-F5344CB8AC3E}">
        <p14:creationId xmlns:p14="http://schemas.microsoft.com/office/powerpoint/2010/main" val="2706544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Dr. Fencl">
            <a:extLst>
              <a:ext uri="{FF2B5EF4-FFF2-40B4-BE49-F238E27FC236}">
                <a16:creationId xmlns:a16="http://schemas.microsoft.com/office/drawing/2014/main" id="{A578B652-3A7A-4D25-BF0E-5B18ADD4A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702048" y="4096374"/>
            <a:ext cx="1771513" cy="221439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054" name="Picture 6" descr="http://www.unipa.it/~lanza/esiait/astrup.JPG">
            <a:extLst>
              <a:ext uri="{FF2B5EF4-FFF2-40B4-BE49-F238E27FC236}">
                <a16:creationId xmlns:a16="http://schemas.microsoft.com/office/drawing/2014/main" id="{08BE7FE7-F9DA-401D-A174-08DBE4EC2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48443" y="1017774"/>
            <a:ext cx="3214440" cy="241122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4581" name="Rectangle 8">
            <a:extLst>
              <a:ext uri="{FF2B5EF4-FFF2-40B4-BE49-F238E27FC236}">
                <a16:creationId xmlns:a16="http://schemas.microsoft.com/office/drawing/2014/main" id="{73287841-6022-45FA-BE87-F81C5F65C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831" y="1845453"/>
            <a:ext cx="3311270" cy="1223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3600" dirty="0">
                <a:solidFill>
                  <a:srgbClr val="FF0000"/>
                </a:solidFill>
              </a:rPr>
              <a:t>Klasická dánská škola</a:t>
            </a:r>
          </a:p>
        </p:txBody>
      </p:sp>
      <p:pic>
        <p:nvPicPr>
          <p:cNvPr id="76810" name="Picture 10" descr="Summer2003">
            <a:extLst>
              <a:ext uri="{FF2B5EF4-FFF2-40B4-BE49-F238E27FC236}">
                <a16:creationId xmlns:a16="http://schemas.microsoft.com/office/drawing/2014/main" id="{51801D0C-0D6D-4EDF-B0D9-8BAF518CA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/>
          <a:srcRect l="18808" t="9206" r="45308"/>
          <a:stretch>
            <a:fillRect/>
          </a:stretch>
        </p:blipFill>
        <p:spPr bwMode="auto">
          <a:xfrm>
            <a:off x="10011796" y="451874"/>
            <a:ext cx="1554042" cy="263345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4583" name="Rectangle 11">
            <a:extLst>
              <a:ext uri="{FF2B5EF4-FFF2-40B4-BE49-F238E27FC236}">
                <a16:creationId xmlns:a16="http://schemas.microsoft.com/office/drawing/2014/main" id="{5F472420-B6A4-4A8A-B9BB-DD9CE3923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2883" y="4790803"/>
            <a:ext cx="5976475" cy="165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3600" dirty="0">
                <a:solidFill>
                  <a:srgbClr val="FF0000"/>
                </a:solidFill>
              </a:rPr>
              <a:t>„Moderní přístup“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3600" dirty="0">
                <a:solidFill>
                  <a:srgbClr val="FF0000"/>
                </a:solidFill>
              </a:rPr>
              <a:t>dle Stewarta and Fencla</a:t>
            </a:r>
          </a:p>
        </p:txBody>
      </p:sp>
      <p:grpSp>
        <p:nvGrpSpPr>
          <p:cNvPr id="24584" name="Skupina 13">
            <a:extLst>
              <a:ext uri="{FF2B5EF4-FFF2-40B4-BE49-F238E27FC236}">
                <a16:creationId xmlns:a16="http://schemas.microsoft.com/office/drawing/2014/main" id="{EC445B1A-BF16-4EAD-80AC-44870AB84610}"/>
              </a:ext>
            </a:extLst>
          </p:cNvPr>
          <p:cNvGrpSpPr>
            <a:grpSpLocks/>
          </p:cNvGrpSpPr>
          <p:nvPr/>
        </p:nvGrpSpPr>
        <p:grpSpPr bwMode="auto">
          <a:xfrm>
            <a:off x="5114207" y="3470272"/>
            <a:ext cx="1963586" cy="1446550"/>
            <a:chOff x="4067299" y="3446219"/>
            <a:chExt cx="1962857" cy="1446662"/>
          </a:xfrm>
        </p:grpSpPr>
        <p:sp>
          <p:nvSpPr>
            <p:cNvPr id="24593" name="AutoShape 12">
              <a:extLst>
                <a:ext uri="{FF2B5EF4-FFF2-40B4-BE49-F238E27FC236}">
                  <a16:creationId xmlns:a16="http://schemas.microsoft.com/office/drawing/2014/main" id="{2BE44B8B-D10D-4BC8-9210-419A66B36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7299" y="3786188"/>
              <a:ext cx="720725" cy="865187"/>
            </a:xfrm>
            <a:prstGeom prst="lightningBol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cs-CZ" altLang="cs-CZ" sz="2399"/>
            </a:p>
          </p:txBody>
        </p:sp>
        <p:sp>
          <p:nvSpPr>
            <p:cNvPr id="24594" name="AutoShape 13">
              <a:extLst>
                <a:ext uri="{FF2B5EF4-FFF2-40B4-BE49-F238E27FC236}">
                  <a16:creationId xmlns:a16="http://schemas.microsoft.com/office/drawing/2014/main" id="{542D2F49-9757-49A4-BDF9-192ECAC86FD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344321">
              <a:off x="5309431" y="3694730"/>
              <a:ext cx="720725" cy="865188"/>
            </a:xfrm>
            <a:prstGeom prst="lightningBol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cs-CZ" altLang="cs-CZ" sz="2399"/>
            </a:p>
          </p:txBody>
        </p:sp>
        <p:sp>
          <p:nvSpPr>
            <p:cNvPr id="24595" name="Text Box 14">
              <a:hlinkClick r:id="rId12" action="ppaction://hlinkfile"/>
              <a:extLst>
                <a:ext uri="{FF2B5EF4-FFF2-40B4-BE49-F238E27FC236}">
                  <a16:creationId xmlns:a16="http://schemas.microsoft.com/office/drawing/2014/main" id="{37E13B5D-DD7B-4A2E-A69E-FF3A766CCE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7791" y="3446219"/>
              <a:ext cx="724609" cy="14466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8800"/>
                <a:t>?</a:t>
              </a:r>
            </a:p>
          </p:txBody>
        </p:sp>
      </p:grpSp>
      <p:pic>
        <p:nvPicPr>
          <p:cNvPr id="2056" name="Picture 8" descr="http://www.acidbase.org/i/stewart.jpg">
            <a:extLst>
              <a:ext uri="{FF2B5EF4-FFF2-40B4-BE49-F238E27FC236}">
                <a16:creationId xmlns:a16="http://schemas.microsoft.com/office/drawing/2014/main" id="{D35E0E25-AC52-4964-8F6C-01D7CCC7D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/>
          <a:srcRect l="3900" r="6395"/>
          <a:stretch>
            <a:fillRect/>
          </a:stretch>
        </p:blipFill>
        <p:spPr bwMode="auto">
          <a:xfrm>
            <a:off x="926313" y="4080983"/>
            <a:ext cx="1357208" cy="225407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4586" name="Rectangle 11">
            <a:extLst>
              <a:ext uri="{FF2B5EF4-FFF2-40B4-BE49-F238E27FC236}">
                <a16:creationId xmlns:a16="http://schemas.microsoft.com/office/drawing/2014/main" id="{63CD9805-A609-408A-80CB-87C8ACD2C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304" y="2642455"/>
            <a:ext cx="3519264" cy="165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2399" dirty="0" err="1">
                <a:solidFill>
                  <a:srgbClr val="FF0000"/>
                </a:solidFill>
              </a:rPr>
              <a:t>Siggaard</a:t>
            </a:r>
            <a:r>
              <a:rPr lang="cs-CZ" altLang="cs-CZ" sz="2399" dirty="0">
                <a:solidFill>
                  <a:srgbClr val="FF0000"/>
                </a:solidFill>
              </a:rPr>
              <a:t>-Andersen</a:t>
            </a:r>
          </a:p>
        </p:txBody>
      </p:sp>
      <p:sp>
        <p:nvSpPr>
          <p:cNvPr id="24587" name="Rectangle 11">
            <a:extLst>
              <a:ext uri="{FF2B5EF4-FFF2-40B4-BE49-F238E27FC236}">
                <a16:creationId xmlns:a16="http://schemas.microsoft.com/office/drawing/2014/main" id="{BED43438-58C8-4081-9149-533D1C5FD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079" y="2884956"/>
            <a:ext cx="5976475" cy="165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2399" dirty="0">
                <a:solidFill>
                  <a:srgbClr val="FF0000"/>
                </a:solidFill>
              </a:rPr>
              <a:t>Paul </a:t>
            </a:r>
            <a:r>
              <a:rPr lang="cs-CZ" altLang="cs-CZ" sz="2399" dirty="0" err="1">
                <a:solidFill>
                  <a:srgbClr val="FF0000"/>
                </a:solidFill>
              </a:rPr>
              <a:t>Astrup</a:t>
            </a:r>
            <a:endParaRPr lang="cs-CZ" altLang="cs-CZ" sz="2399" dirty="0">
              <a:solidFill>
                <a:srgbClr val="FF0000"/>
              </a:solidFill>
            </a:endParaRPr>
          </a:p>
        </p:txBody>
      </p:sp>
      <p:sp>
        <p:nvSpPr>
          <p:cNvPr id="24591" name="Rectangle 11">
            <a:extLst>
              <a:ext uri="{FF2B5EF4-FFF2-40B4-BE49-F238E27FC236}">
                <a16:creationId xmlns:a16="http://schemas.microsoft.com/office/drawing/2014/main" id="{6EBA2DBB-33CC-4E67-BACF-25A0F590A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745" y="6230576"/>
            <a:ext cx="2208043" cy="742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2399" dirty="0">
                <a:solidFill>
                  <a:srgbClr val="FF0000"/>
                </a:solidFill>
              </a:rPr>
              <a:t>Peter Stewart</a:t>
            </a:r>
          </a:p>
        </p:txBody>
      </p:sp>
      <p:sp>
        <p:nvSpPr>
          <p:cNvPr id="24592" name="Rectangle 11">
            <a:extLst>
              <a:ext uri="{FF2B5EF4-FFF2-40B4-BE49-F238E27FC236}">
                <a16:creationId xmlns:a16="http://schemas.microsoft.com/office/drawing/2014/main" id="{A1A7AD90-BED9-4219-8182-525156A68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3662" y="6189532"/>
            <a:ext cx="2608891" cy="742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2399" dirty="0">
                <a:solidFill>
                  <a:srgbClr val="FF0000"/>
                </a:solidFill>
              </a:rPr>
              <a:t>Vladimír Fencl</a:t>
            </a: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78D33DA-1BDF-4441-A87A-EE2A57CD6EAA}"/>
              </a:ext>
            </a:extLst>
          </p:cNvPr>
          <p:cNvSpPr txBox="1">
            <a:spLocks noChangeArrowheads="1"/>
          </p:cNvSpPr>
          <p:nvPr/>
        </p:nvSpPr>
        <p:spPr>
          <a:xfrm>
            <a:off x="3384760" y="266"/>
            <a:ext cx="7282888" cy="1223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/>
              <a:t>Acidobazická rovnováha</a:t>
            </a:r>
            <a:endParaRPr lang="cs-CZ" altLang="cs-CZ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r:id="rId1" imgW="1828800" imgH="1828800"/>
        </mc:Choice>
        <mc:Fallback>
          <p:control r:id="rId1" imgW="1828800" imgH="1828800">
            <p:pic>
              <p:nvPicPr>
                <p:cNvPr id="24588" name="ShockwaveFlash1">
                  <a:extLst>
                    <a:ext uri="{FF2B5EF4-FFF2-40B4-BE49-F238E27FC236}">
                      <a16:creationId xmlns:a16="http://schemas.microsoft.com/office/drawing/2014/main" id="{AD1971B1-71CF-4A37-8313-C009EE5DF500}"/>
                    </a:ext>
                  </a:extLst>
                </p:cNvPr>
                <p:cNvPicPr preferRelativeResize="0">
                  <a:picLocks noChangeArrowheads="1" noChangeShapeType="1"/>
                </p:cNvPicPr>
                <p:nvPr>
                  <p:custDataLst>
                    <p:tags r:id="rId2"/>
                  </p:custDataLst>
                </p:nvPr>
              </p:nvPicPr>
              <p:blipFill>
                <a:blip r:embed="rId14"/>
                <a:srcRect/>
                <a:stretch>
                  <a:fillRect/>
                </a:stretch>
              </p:blipFill>
              <p:spPr bwMode="auto">
                <a:xfrm>
                  <a:off x="1537053" y="12964"/>
                  <a:ext cx="12699" cy="126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r:id="rId3" imgW="1828800" imgH="1828800"/>
        </mc:Choice>
        <mc:Fallback>
          <p:control r:id="rId3" imgW="1828800" imgH="1828800">
            <p:pic>
              <p:nvPicPr>
                <p:cNvPr id="24589" name="ShockwaveFlash2">
                  <a:extLst>
                    <a:ext uri="{FF2B5EF4-FFF2-40B4-BE49-F238E27FC236}">
                      <a16:creationId xmlns:a16="http://schemas.microsoft.com/office/drawing/2014/main" id="{47B0CBA5-AAE8-4989-B13D-3FA4E13964F2}"/>
                    </a:ext>
                  </a:extLst>
                </p:cNvPr>
                <p:cNvPicPr preferRelativeResize="0">
                  <a:picLocks noChangeArrowheads="1" noChangeShapeType="1"/>
                </p:cNvPicPr>
                <p:nvPr>
                  <p:custDataLst>
                    <p:tags r:id="rId4"/>
                  </p:custDataLst>
                </p:nvPr>
              </p:nvPicPr>
              <p:blipFill>
                <a:blip r:embed="rId15"/>
                <a:srcRect/>
                <a:stretch>
                  <a:fillRect/>
                </a:stretch>
              </p:blipFill>
              <p:spPr bwMode="auto">
                <a:xfrm>
                  <a:off x="1537053" y="12964"/>
                  <a:ext cx="12699" cy="126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r:id="rId5" imgW="1828800" imgH="1828800"/>
        </mc:Choice>
        <mc:Fallback>
          <p:control r:id="rId5" imgW="1828800" imgH="1828800">
            <p:pic>
              <p:nvPicPr>
                <p:cNvPr id="24590" name="ShockwaveFlash3">
                  <a:extLst>
                    <a:ext uri="{FF2B5EF4-FFF2-40B4-BE49-F238E27FC236}">
                      <a16:creationId xmlns:a16="http://schemas.microsoft.com/office/drawing/2014/main" id="{025EB2F3-D705-4228-8569-0032C32177B1}"/>
                    </a:ext>
                  </a:extLst>
                </p:cNvPr>
                <p:cNvPicPr preferRelativeResize="0">
                  <a:picLocks noChangeArrowheads="1" noChangeShapeType="1"/>
                </p:cNvPicPr>
                <p:nvPr>
                  <p:custDataLst>
                    <p:tags r:id="rId6"/>
                  </p:custDataLst>
                </p:nvPr>
              </p:nvPicPr>
              <p:blipFill>
                <a:blip r:embed="rId16"/>
                <a:srcRect/>
                <a:stretch>
                  <a:fillRect/>
                </a:stretch>
              </p:blipFill>
              <p:spPr bwMode="auto">
                <a:xfrm>
                  <a:off x="1537053" y="12964"/>
                  <a:ext cx="12699" cy="126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1435086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WF_FILE" val="0;C:\Documents and Settings\Jirka\Dokumenty\FLASH\ABR FLASH\ABR výuka\ABR v Plazmě\ABRvPlazmě verze 1.0.swf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WF_FILE" val="0;C:\Documents and Settings\Jirka\Dokumenty\FLASH\ABR FLASH\ABR výuka\Ladění.sw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WF_FILE" val="0;C:\Documents and Settings\Jirka\Dokumenty\FLASH\Kapátko\Kapátko.swf"/>
</p:tagLst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102</Words>
  <Application>Microsoft Office PowerPoint</Application>
  <PresentationFormat>Širokoúhlá obrazovka</PresentationFormat>
  <Paragraphs>13</Paragraphs>
  <Slides>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Poruchy acidobazické rovnováhy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Kofránek</dc:creator>
  <cp:lastModifiedBy>Jiří Kofránek</cp:lastModifiedBy>
  <cp:revision>1</cp:revision>
  <dcterms:created xsi:type="dcterms:W3CDTF">2025-10-27T00:27:05Z</dcterms:created>
  <dcterms:modified xsi:type="dcterms:W3CDTF">2025-10-27T00:30:01Z</dcterms:modified>
</cp:coreProperties>
</file>