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05" r:id="rId3"/>
    <p:sldId id="406" r:id="rId4"/>
    <p:sldId id="727" r:id="rId5"/>
    <p:sldId id="400" r:id="rId6"/>
    <p:sldId id="401" r:id="rId7"/>
    <p:sldId id="408" r:id="rId8"/>
    <p:sldId id="409" r:id="rId9"/>
    <p:sldId id="410" r:id="rId10"/>
    <p:sldId id="398" r:id="rId11"/>
    <p:sldId id="399" r:id="rId12"/>
    <p:sldId id="402" r:id="rId13"/>
    <p:sldId id="403" r:id="rId14"/>
    <p:sldId id="407" r:id="rId15"/>
    <p:sldId id="49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8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ED04B-C1CB-477E-A339-FDFCAEC080E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DF5DE-DBA8-4F37-BD14-1BA5324A6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2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B595C493-DC26-4D4C-8720-7B519BF3F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CBFF0140-E88D-4F47-9DF1-DB8E20F31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020F56B0-7907-443D-93EE-04C642016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83FAA4A-8B46-483F-BEE8-F99D7601E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7278E75E-2B1E-4E9B-893D-809F422A1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E6D12C80-2E4E-42BF-8AA8-A679EAE74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A6DC5288-D31C-4D25-8800-6603E0815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1F9F2BDD-A8C2-46D5-AA85-28252FF75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F617F929-5C67-4867-AC05-F040A6B9B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332C7980-55D3-4117-9E75-DC9F21F06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605B8238-53F2-43D0-8B49-1A82DFE37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F80D5C2F-AE97-4DB1-8693-E6359F7CF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32B61B87-F591-4EDB-8545-59EC04640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FDE4AC65-6FF1-428A-AFDD-9B515C4C3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F6663-9604-5415-F44C-1D5612099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F103E7-1FA2-9CFD-EC7E-E77EDC1EB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B13CDD-C48A-0815-7351-9F4C1700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1CAD13-0364-7F0D-D02F-729A3134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30B6F5-B28B-79E7-F133-19BF5ADF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21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27618-A424-B171-00A4-A1EB0484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FADD62-E787-6CA8-8D46-C3DC7927C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2938B-2C07-AB48-290D-7C85310A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6F8AC4-B662-4993-94B5-34492701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54135-3225-80E9-4978-E2446CDA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46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C725D28-CB95-9356-D206-540DE1BF7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D1E74A-139C-05A6-D82F-F1C9BFF2A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04BB67-52BF-25CE-2432-8DA40045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168453-9C12-033B-9413-9CBBB164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CB7A8A-A0E7-7293-4029-E612A62E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64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49609-A5E9-5C03-D6AC-1EB5D29A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19771-1421-3D38-3ABA-01357FDBD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CD4DDE-DF17-6704-36BD-BF1BF167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A88E69-B632-9A96-766F-574D0013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A2F7A6-60CF-55AF-AF2F-78A4EDDB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1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5DB05-25A1-8CA5-943A-52B5F6C8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976065-92F3-D7D4-8034-61B860BA2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028F02-20C2-2FC4-0497-CCC505C0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2C5144-A122-A3EA-E83D-46819398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633B6-9ABF-86F7-BA57-DE77295D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1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568D4-2A54-AC4E-A5F3-F3E00BE4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0E84B-4D3D-8F31-AD04-8AC289DC7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8BE220-46B7-220C-4D25-4A2224088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273537-03F0-C45B-F751-1EAF7B75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16003A-0912-377D-97B4-0648D85C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BA40D2-37AB-E8C3-2871-15972148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26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59367-BC4E-9B5A-B2D1-52BDD7B5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44AFDE-C606-ED6D-1DC8-F41FE03B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115E6E-7C63-00C8-0910-2F1D7E883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4FACAC-2603-8DF0-43E0-1DC88B1F3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FA5014-2D53-2847-4CA5-F642FC870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700FEBF-9FD7-4499-28EF-2B2D2C22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7BF63A-3838-B410-BE7C-005BF2BD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11EB52-C2D9-1025-25C1-409D1378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24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AE750-8A72-78AB-4A4F-70D41B54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6A025AB-7278-467C-DE55-6580435F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96A45B-75FA-491C-18D0-D73CC4C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2F59E2-4E5A-3062-7554-C1E6E2E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5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44DF1B-EC5C-8C29-8879-4AB72793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1A249F-0E4B-6086-9541-BE10AC19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D7C8E5-BAEE-B3B9-9E42-FAC6BB8A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1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5FB0A-5352-05A8-2526-8E7C6D54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D871B-F120-BA5E-3417-5510688F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4230AD-2F46-DA77-E68F-1C46A4895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7EBA29-61B7-9961-0D10-3A589E7F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C282D1-6075-E3EB-AA84-ACDF4CF7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633A53-6B2B-B1D5-6986-BBBA0F74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22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342E8-B0F6-23EB-9664-FCD3AE91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6928B9-51CA-3070-D11B-9DF5E5695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95985F-FBF8-DF9F-577F-4B8352F5A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4EF1F5-27C6-3485-79C8-C7B18001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7F3E0D-CCA0-9DDC-BE43-529BC6CA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5D2397-6187-90F7-5DB6-B9DBC17A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88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2216FE-3DA4-1814-8968-3C14C30A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6D7E84-8149-B4A1-A88B-AC74D3AF9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837370-B532-C727-87D3-1F870D72B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5DB6-F5CE-4B8C-B146-0943FBF92A7D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C87EEC-1B47-CECD-0E02-07DC76506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D2E912-47DD-D138-A1D3-4498A958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278C-C992-43D8-9618-BA254769F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7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CE9EE-7E7E-CE8A-4966-C9C4F3B89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distress</a:t>
            </a:r>
            <a:r>
              <a:rPr lang="cs-CZ" dirty="0"/>
              <a:t> syndrom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043CF8-F98F-6DC8-21A4-0D8237B5B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31F6F54A-553B-42C9-883E-BF4529594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</a:t>
            </a:r>
          </a:p>
        </p:txBody>
      </p:sp>
      <p:pic>
        <p:nvPicPr>
          <p:cNvPr id="248835" name="Picture 4" descr="310a1">
            <a:extLst>
              <a:ext uri="{FF2B5EF4-FFF2-40B4-BE49-F238E27FC236}">
                <a16:creationId xmlns:a16="http://schemas.microsoft.com/office/drawing/2014/main" id="{4E8D2E87-16C4-4703-960A-409CA283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052513"/>
            <a:ext cx="6400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37E629EA-9FFB-418F-B8CC-4EF1A874A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ARDS</a:t>
            </a:r>
          </a:p>
        </p:txBody>
      </p:sp>
      <p:pic>
        <p:nvPicPr>
          <p:cNvPr id="249859" name="Picture 4" descr="ards612">
            <a:extLst>
              <a:ext uri="{FF2B5EF4-FFF2-40B4-BE49-F238E27FC236}">
                <a16:creationId xmlns:a16="http://schemas.microsoft.com/office/drawing/2014/main" id="{AB54040F-496F-41BF-A83E-733F5271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484314"/>
            <a:ext cx="71278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>
            <a:extLst>
              <a:ext uri="{FF2B5EF4-FFF2-40B4-BE49-F238E27FC236}">
                <a16:creationId xmlns:a16="http://schemas.microsoft.com/office/drawing/2014/main" id="{83A80ECC-601A-4BCF-B8C6-37ADC0E0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>
            <a:extLst>
              <a:ext uri="{FF2B5EF4-FFF2-40B4-BE49-F238E27FC236}">
                <a16:creationId xmlns:a16="http://schemas.microsoft.com/office/drawing/2014/main" id="{DAC1B2E5-1EB6-492B-B0F0-969913C4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1" b="-7690"/>
          <a:stretch>
            <a:fillRect/>
          </a:stretch>
        </p:blipFill>
        <p:spPr bwMode="auto">
          <a:xfrm>
            <a:off x="1524000" y="0"/>
            <a:ext cx="9144000" cy="781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656D7C43-EDA3-46C0-9999-539FD333D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4550" y="1"/>
            <a:ext cx="7283450" cy="1223963"/>
          </a:xfrm>
        </p:spPr>
        <p:txBody>
          <a:bodyPr/>
          <a:lstStyle/>
          <a:p>
            <a:r>
              <a:rPr lang="cs-CZ" altLang="cs-CZ" sz="3600">
                <a:solidFill>
                  <a:srgbClr val="FF0000"/>
                </a:solidFill>
              </a:rPr>
              <a:t>A</a:t>
            </a:r>
            <a:r>
              <a:rPr lang="cs-CZ" altLang="cs-CZ" sz="3600"/>
              <a:t>cute </a:t>
            </a:r>
            <a:r>
              <a:rPr lang="cs-CZ" altLang="cs-CZ" sz="3600">
                <a:solidFill>
                  <a:srgbClr val="FF0000"/>
                </a:solidFill>
              </a:rPr>
              <a:t>R</a:t>
            </a:r>
            <a:r>
              <a:rPr lang="cs-CZ" altLang="cs-CZ" sz="3600"/>
              <a:t>espiratory </a:t>
            </a:r>
            <a:r>
              <a:rPr lang="cs-CZ" altLang="cs-CZ" sz="3600">
                <a:solidFill>
                  <a:srgbClr val="FF0000"/>
                </a:solidFill>
              </a:rPr>
              <a:t>D</a:t>
            </a:r>
            <a:r>
              <a:rPr lang="cs-CZ" altLang="cs-CZ" sz="3600"/>
              <a:t>istress </a:t>
            </a:r>
            <a:r>
              <a:rPr lang="cs-CZ" altLang="cs-CZ" sz="3600">
                <a:solidFill>
                  <a:srgbClr val="FF0000"/>
                </a:solidFill>
              </a:rPr>
              <a:t>S</a:t>
            </a:r>
            <a:r>
              <a:rPr lang="cs-CZ" altLang="cs-CZ" sz="3600"/>
              <a:t>yndrome</a:t>
            </a:r>
            <a:r>
              <a:rPr lang="en-US" altLang="cs-CZ" sz="3600"/>
              <a:t>  </a:t>
            </a:r>
            <a:r>
              <a:rPr lang="en-US" altLang="cs-CZ" sz="3600">
                <a:solidFill>
                  <a:srgbClr val="FF0000"/>
                </a:solidFill>
              </a:rPr>
              <a:t>ARDS</a:t>
            </a:r>
            <a:endParaRPr lang="cs-CZ" altLang="cs-CZ" sz="3600">
              <a:solidFill>
                <a:srgbClr val="FF0000"/>
              </a:solidFill>
            </a:endParaRPr>
          </a:p>
        </p:txBody>
      </p:sp>
      <p:sp>
        <p:nvSpPr>
          <p:cNvPr id="219139" name="Line 3">
            <a:extLst>
              <a:ext uri="{FF2B5EF4-FFF2-40B4-BE49-F238E27FC236}">
                <a16:creationId xmlns:a16="http://schemas.microsoft.com/office/drawing/2014/main" id="{DF39B437-9F68-4651-80D5-C9069EDEE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6200775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0" name="Line 4">
            <a:extLst>
              <a:ext uri="{FF2B5EF4-FFF2-40B4-BE49-F238E27FC236}">
                <a16:creationId xmlns:a16="http://schemas.microsoft.com/office/drawing/2014/main" id="{B286AD64-97CB-4802-B5DB-63B6E3718C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7200" y="3627439"/>
            <a:ext cx="0" cy="257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7EF24D2D-A9C5-45B8-B1CD-7D88F8021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4" y="6200776"/>
            <a:ext cx="56380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Left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atrial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pressure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pulmonary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wedge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pressure</a:t>
            </a:r>
            <a:r>
              <a:rPr lang="cs-CZ" altLang="cs-CZ" sz="2000" dirty="0"/>
              <a:t>)</a:t>
            </a: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7B8E2708-A94A-4201-AD50-7D771E5AD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6" y="6196014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10</a:t>
            </a: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EB5A2A52-32E4-455C-83D8-F8197B8B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1" y="619125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20</a:t>
            </a: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8E89242C-422F-4F5D-86A2-87BDF65A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62087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5</a:t>
            </a:r>
          </a:p>
        </p:txBody>
      </p:sp>
      <p:sp>
        <p:nvSpPr>
          <p:cNvPr id="219145" name="Freeform 9">
            <a:extLst>
              <a:ext uri="{FF2B5EF4-FFF2-40B4-BE49-F238E27FC236}">
                <a16:creationId xmlns:a16="http://schemas.microsoft.com/office/drawing/2014/main" id="{95D96B50-3FC6-4046-8FB7-1EE9089820BD}"/>
              </a:ext>
            </a:extLst>
          </p:cNvPr>
          <p:cNvSpPr>
            <a:spLocks/>
          </p:cNvSpPr>
          <p:nvPr/>
        </p:nvSpPr>
        <p:spPr bwMode="auto">
          <a:xfrm>
            <a:off x="3854450" y="4360863"/>
            <a:ext cx="1828800" cy="1839912"/>
          </a:xfrm>
          <a:custGeom>
            <a:avLst/>
            <a:gdLst>
              <a:gd name="T0" fmla="*/ 0 w 1152"/>
              <a:gd name="T1" fmla="*/ 2147483646 h 1159"/>
              <a:gd name="T2" fmla="*/ 2147483646 w 1152"/>
              <a:gd name="T3" fmla="*/ 2147483646 h 1159"/>
              <a:gd name="T4" fmla="*/ 2147483646 w 1152"/>
              <a:gd name="T5" fmla="*/ 2147483646 h 1159"/>
              <a:gd name="T6" fmla="*/ 2147483646 w 1152"/>
              <a:gd name="T7" fmla="*/ 2147483646 h 1159"/>
              <a:gd name="T8" fmla="*/ 2147483646 w 1152"/>
              <a:gd name="T9" fmla="*/ 0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1159"/>
              <a:gd name="T17" fmla="*/ 1152 w 1152"/>
              <a:gd name="T18" fmla="*/ 1159 h 1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1159">
                <a:moveTo>
                  <a:pt x="0" y="1159"/>
                </a:moveTo>
                <a:cubicBezTo>
                  <a:pt x="57" y="1158"/>
                  <a:pt x="114" y="1158"/>
                  <a:pt x="211" y="1109"/>
                </a:cubicBezTo>
                <a:cubicBezTo>
                  <a:pt x="308" y="1060"/>
                  <a:pt x="447" y="1010"/>
                  <a:pt x="583" y="864"/>
                </a:cubicBezTo>
                <a:cubicBezTo>
                  <a:pt x="719" y="718"/>
                  <a:pt x="931" y="375"/>
                  <a:pt x="1026" y="231"/>
                </a:cubicBezTo>
                <a:cubicBezTo>
                  <a:pt x="1121" y="87"/>
                  <a:pt x="1136" y="43"/>
                  <a:pt x="11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6" name="Freeform 10">
            <a:extLst>
              <a:ext uri="{FF2B5EF4-FFF2-40B4-BE49-F238E27FC236}">
                <a16:creationId xmlns:a16="http://schemas.microsoft.com/office/drawing/2014/main" id="{F46A3472-6FDD-4D10-918D-1F99579A4DAE}"/>
              </a:ext>
            </a:extLst>
          </p:cNvPr>
          <p:cNvSpPr>
            <a:spLocks/>
          </p:cNvSpPr>
          <p:nvPr/>
        </p:nvSpPr>
        <p:spPr bwMode="auto">
          <a:xfrm>
            <a:off x="2670175" y="4354513"/>
            <a:ext cx="1828800" cy="1839912"/>
          </a:xfrm>
          <a:custGeom>
            <a:avLst/>
            <a:gdLst>
              <a:gd name="T0" fmla="*/ 0 w 1152"/>
              <a:gd name="T1" fmla="*/ 2147483646 h 1159"/>
              <a:gd name="T2" fmla="*/ 2147483646 w 1152"/>
              <a:gd name="T3" fmla="*/ 2147483646 h 1159"/>
              <a:gd name="T4" fmla="*/ 2147483646 w 1152"/>
              <a:gd name="T5" fmla="*/ 2147483646 h 1159"/>
              <a:gd name="T6" fmla="*/ 2147483646 w 1152"/>
              <a:gd name="T7" fmla="*/ 2147483646 h 1159"/>
              <a:gd name="T8" fmla="*/ 2147483646 w 1152"/>
              <a:gd name="T9" fmla="*/ 0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1159"/>
              <a:gd name="T17" fmla="*/ 1152 w 1152"/>
              <a:gd name="T18" fmla="*/ 1159 h 1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1159">
                <a:moveTo>
                  <a:pt x="0" y="1159"/>
                </a:moveTo>
                <a:cubicBezTo>
                  <a:pt x="57" y="1158"/>
                  <a:pt x="114" y="1158"/>
                  <a:pt x="211" y="1109"/>
                </a:cubicBezTo>
                <a:cubicBezTo>
                  <a:pt x="308" y="1060"/>
                  <a:pt x="447" y="1010"/>
                  <a:pt x="583" y="864"/>
                </a:cubicBezTo>
                <a:cubicBezTo>
                  <a:pt x="719" y="718"/>
                  <a:pt x="931" y="375"/>
                  <a:pt x="1026" y="231"/>
                </a:cubicBezTo>
                <a:cubicBezTo>
                  <a:pt x="1121" y="87"/>
                  <a:pt x="1136" y="43"/>
                  <a:pt x="11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3420898E-F84A-4006-97C3-C4521BB71453}"/>
              </a:ext>
            </a:extLst>
          </p:cNvPr>
          <p:cNvSpPr txBox="1">
            <a:spLocks noChangeArrowheads="1"/>
          </p:cNvSpPr>
          <p:nvPr/>
        </p:nvSpPr>
        <p:spPr bwMode="auto">
          <a:xfrm rot="-3928822">
            <a:off x="3841751" y="4167189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ARDS</a:t>
            </a:r>
          </a:p>
        </p:txBody>
      </p:sp>
      <p:sp>
        <p:nvSpPr>
          <p:cNvPr id="224268" name="Text Box 12">
            <a:extLst>
              <a:ext uri="{FF2B5EF4-FFF2-40B4-BE49-F238E27FC236}">
                <a16:creationId xmlns:a16="http://schemas.microsoft.com/office/drawing/2014/main" id="{EDED502F-4611-409F-92BC-000D7216B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1" y="1417639"/>
            <a:ext cx="922496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Acute respiratory distress + risk factor (infection, aspiration, pankreatitis, trauma)</a:t>
            </a:r>
          </a:p>
        </p:txBody>
      </p:sp>
      <p:sp>
        <p:nvSpPr>
          <p:cNvPr id="224269" name="Text Box 13">
            <a:extLst>
              <a:ext uri="{FF2B5EF4-FFF2-40B4-BE49-F238E27FC236}">
                <a16:creationId xmlns:a16="http://schemas.microsoft.com/office/drawing/2014/main" id="{75356E32-B4BA-41AD-B190-0450FB168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974851"/>
            <a:ext cx="1455738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Hypoxemia</a:t>
            </a:r>
          </a:p>
        </p:txBody>
      </p:sp>
      <p:sp>
        <p:nvSpPr>
          <p:cNvPr id="224270" name="Text Box 14">
            <a:extLst>
              <a:ext uri="{FF2B5EF4-FFF2-40B4-BE49-F238E27FC236}">
                <a16:creationId xmlns:a16="http://schemas.microsoft.com/office/drawing/2014/main" id="{33FBB1FE-F0E7-4451-A300-12ADB3783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6" y="2513014"/>
            <a:ext cx="448786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BIlateral pulmonary inflitration on RTG</a:t>
            </a:r>
          </a:p>
        </p:txBody>
      </p:sp>
      <p:sp>
        <p:nvSpPr>
          <p:cNvPr id="224271" name="Text Box 15">
            <a:extLst>
              <a:ext uri="{FF2B5EF4-FFF2-40B4-BE49-F238E27FC236}">
                <a16:creationId xmlns:a16="http://schemas.microsoft.com/office/drawing/2014/main" id="{BF1A2B2E-3C49-4D39-97FB-7EB4C388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4" y="3017839"/>
            <a:ext cx="7494587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Normal right atrial pressure (pulmonary wedge pressure&lt; 18 torr)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45B295A7-6555-0745-3249-682583DD3FD6}"/>
              </a:ext>
            </a:extLst>
          </p:cNvPr>
          <p:cNvSpPr txBox="1">
            <a:spLocks noChangeArrowheads="1"/>
          </p:cNvSpPr>
          <p:nvPr/>
        </p:nvSpPr>
        <p:spPr bwMode="auto">
          <a:xfrm rot="17977714">
            <a:off x="4895944" y="4417984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norm</a:t>
            </a: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8" grpId="0" animBg="1"/>
      <p:bldP spid="224269" grpId="0" animBg="1"/>
      <p:bldP spid="224270" grpId="0" animBg="1"/>
      <p:bldP spid="2242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DA1C237E-CAA7-4C63-B65B-261B9CBD0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627" y="-168662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Summary</a:t>
            </a:r>
            <a:endParaRPr lang="cs-CZ" altLang="cs-CZ" dirty="0"/>
          </a:p>
        </p:txBody>
      </p:sp>
      <p:pic>
        <p:nvPicPr>
          <p:cNvPr id="252931" name="Picture 4" descr="respfail">
            <a:extLst>
              <a:ext uri="{FF2B5EF4-FFF2-40B4-BE49-F238E27FC236}">
                <a16:creationId xmlns:a16="http://schemas.microsoft.com/office/drawing/2014/main" id="{CE803FC5-6027-4EFB-8AA9-A4A2E9BF8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95" y="982663"/>
            <a:ext cx="698500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reeform 2">
            <a:extLst>
              <a:ext uri="{FF2B5EF4-FFF2-40B4-BE49-F238E27FC236}">
                <a16:creationId xmlns:a16="http://schemas.microsoft.com/office/drawing/2014/main" id="{5D64A665-1044-4E7B-A48A-86B860CDF2AE}"/>
              </a:ext>
            </a:extLst>
          </p:cNvPr>
          <p:cNvSpPr>
            <a:spLocks/>
          </p:cNvSpPr>
          <p:nvPr/>
        </p:nvSpPr>
        <p:spPr bwMode="auto">
          <a:xfrm>
            <a:off x="2506664" y="-835025"/>
            <a:ext cx="9070975" cy="8143875"/>
          </a:xfrm>
          <a:custGeom>
            <a:avLst/>
            <a:gdLst>
              <a:gd name="T0" fmla="*/ 2147483646 w 5714"/>
              <a:gd name="T1" fmla="*/ 2147483646 h 5130"/>
              <a:gd name="T2" fmla="*/ 2147483646 w 5714"/>
              <a:gd name="T3" fmla="*/ 2147483646 h 5130"/>
              <a:gd name="T4" fmla="*/ 2147483646 w 5714"/>
              <a:gd name="T5" fmla="*/ 2147483646 h 5130"/>
              <a:gd name="T6" fmla="*/ 2147483646 w 5714"/>
              <a:gd name="T7" fmla="*/ 2147483646 h 5130"/>
              <a:gd name="T8" fmla="*/ 2147483646 w 5714"/>
              <a:gd name="T9" fmla="*/ 2147483646 h 5130"/>
              <a:gd name="T10" fmla="*/ 2147483646 w 5714"/>
              <a:gd name="T11" fmla="*/ 2147483646 h 5130"/>
              <a:gd name="T12" fmla="*/ 2147483646 w 5714"/>
              <a:gd name="T13" fmla="*/ 2147483646 h 5130"/>
              <a:gd name="T14" fmla="*/ 2147483646 w 5714"/>
              <a:gd name="T15" fmla="*/ 2147483646 h 5130"/>
              <a:gd name="T16" fmla="*/ 2147483646 w 5714"/>
              <a:gd name="T17" fmla="*/ 2147483646 h 5130"/>
              <a:gd name="T18" fmla="*/ 2147483646 w 5714"/>
              <a:gd name="T19" fmla="*/ 2147483646 h 5130"/>
              <a:gd name="T20" fmla="*/ 2147483646 w 5714"/>
              <a:gd name="T21" fmla="*/ 2147483646 h 5130"/>
              <a:gd name="T22" fmla="*/ 2147483646 w 5714"/>
              <a:gd name="T23" fmla="*/ 2147483646 h 5130"/>
              <a:gd name="T24" fmla="*/ 2147483646 w 5714"/>
              <a:gd name="T25" fmla="*/ 2147483646 h 5130"/>
              <a:gd name="T26" fmla="*/ 2147483646 w 5714"/>
              <a:gd name="T27" fmla="*/ 2147483646 h 51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14"/>
              <a:gd name="T43" fmla="*/ 0 h 5130"/>
              <a:gd name="T44" fmla="*/ 5714 w 5714"/>
              <a:gd name="T45" fmla="*/ 5130 h 51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14" h="5130">
                <a:moveTo>
                  <a:pt x="4200" y="4396"/>
                </a:moveTo>
                <a:cubicBezTo>
                  <a:pt x="3944" y="4356"/>
                  <a:pt x="4047" y="4271"/>
                  <a:pt x="3919" y="4263"/>
                </a:cubicBezTo>
                <a:cubicBezTo>
                  <a:pt x="3791" y="4255"/>
                  <a:pt x="3645" y="4296"/>
                  <a:pt x="3434" y="4347"/>
                </a:cubicBezTo>
                <a:cubicBezTo>
                  <a:pt x="3223" y="4398"/>
                  <a:pt x="3041" y="4531"/>
                  <a:pt x="2654" y="4572"/>
                </a:cubicBezTo>
                <a:cubicBezTo>
                  <a:pt x="2267" y="4613"/>
                  <a:pt x="1549" y="4788"/>
                  <a:pt x="1109" y="4593"/>
                </a:cubicBezTo>
                <a:cubicBezTo>
                  <a:pt x="669" y="4398"/>
                  <a:pt x="26" y="3740"/>
                  <a:pt x="13" y="3399"/>
                </a:cubicBezTo>
                <a:cubicBezTo>
                  <a:pt x="0" y="3058"/>
                  <a:pt x="670" y="2689"/>
                  <a:pt x="1032" y="2549"/>
                </a:cubicBezTo>
                <a:cubicBezTo>
                  <a:pt x="1394" y="2409"/>
                  <a:pt x="1814" y="2735"/>
                  <a:pt x="2184" y="2556"/>
                </a:cubicBezTo>
                <a:cubicBezTo>
                  <a:pt x="2554" y="2377"/>
                  <a:pt x="3046" y="1768"/>
                  <a:pt x="3251" y="1474"/>
                </a:cubicBezTo>
                <a:cubicBezTo>
                  <a:pt x="3456" y="1180"/>
                  <a:pt x="3226" y="934"/>
                  <a:pt x="3413" y="793"/>
                </a:cubicBezTo>
                <a:cubicBezTo>
                  <a:pt x="3600" y="652"/>
                  <a:pt x="4022" y="656"/>
                  <a:pt x="4375" y="631"/>
                </a:cubicBezTo>
                <a:cubicBezTo>
                  <a:pt x="4728" y="606"/>
                  <a:pt x="5354" y="0"/>
                  <a:pt x="5534" y="645"/>
                </a:cubicBezTo>
                <a:cubicBezTo>
                  <a:pt x="5714" y="1290"/>
                  <a:pt x="5678" y="3874"/>
                  <a:pt x="5457" y="4502"/>
                </a:cubicBezTo>
                <a:cubicBezTo>
                  <a:pt x="5236" y="5130"/>
                  <a:pt x="4456" y="4436"/>
                  <a:pt x="4200" y="4396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3" name="Oval 3">
            <a:extLst>
              <a:ext uri="{FF2B5EF4-FFF2-40B4-BE49-F238E27FC236}">
                <a16:creationId xmlns:a16="http://schemas.microsoft.com/office/drawing/2014/main" id="{F58B5C75-E802-471A-905B-C56AA11D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3679826"/>
            <a:ext cx="3602038" cy="2263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000"/>
          </a:p>
        </p:txBody>
      </p:sp>
      <p:sp>
        <p:nvSpPr>
          <p:cNvPr id="215044" name="Freeform 4">
            <a:extLst>
              <a:ext uri="{FF2B5EF4-FFF2-40B4-BE49-F238E27FC236}">
                <a16:creationId xmlns:a16="http://schemas.microsoft.com/office/drawing/2014/main" id="{612EB849-C299-408C-B0D4-683D790F9ABF}"/>
              </a:ext>
            </a:extLst>
          </p:cNvPr>
          <p:cNvSpPr>
            <a:spLocks/>
          </p:cNvSpPr>
          <p:nvPr/>
        </p:nvSpPr>
        <p:spPr bwMode="auto">
          <a:xfrm>
            <a:off x="7278688" y="747714"/>
            <a:ext cx="3211512" cy="2954337"/>
          </a:xfrm>
          <a:custGeom>
            <a:avLst/>
            <a:gdLst>
              <a:gd name="T0" fmla="*/ 2147483646 w 2023"/>
              <a:gd name="T1" fmla="*/ 2147483646 h 1861"/>
              <a:gd name="T2" fmla="*/ 2147483646 w 2023"/>
              <a:gd name="T3" fmla="*/ 2147483646 h 1861"/>
              <a:gd name="T4" fmla="*/ 2147483646 w 2023"/>
              <a:gd name="T5" fmla="*/ 2147483646 h 1861"/>
              <a:gd name="T6" fmla="*/ 2147483646 w 2023"/>
              <a:gd name="T7" fmla="*/ 2147483646 h 1861"/>
              <a:gd name="T8" fmla="*/ 0 w 2023"/>
              <a:gd name="T9" fmla="*/ 2147483646 h 1861"/>
              <a:gd name="T10" fmla="*/ 2147483646 w 2023"/>
              <a:gd name="T11" fmla="*/ 2147483646 h 1861"/>
              <a:gd name="T12" fmla="*/ 2147483646 w 2023"/>
              <a:gd name="T13" fmla="*/ 2147483646 h 1861"/>
              <a:gd name="T14" fmla="*/ 2147483646 w 2023"/>
              <a:gd name="T15" fmla="*/ 2147483646 h 1861"/>
              <a:gd name="T16" fmla="*/ 2147483646 w 2023"/>
              <a:gd name="T17" fmla="*/ 0 h 1861"/>
              <a:gd name="T18" fmla="*/ 2147483646 w 2023"/>
              <a:gd name="T19" fmla="*/ 2147483646 h 1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3"/>
              <a:gd name="T31" fmla="*/ 0 h 1861"/>
              <a:gd name="T32" fmla="*/ 2023 w 2023"/>
              <a:gd name="T33" fmla="*/ 1861 h 18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3" h="1861">
                <a:moveTo>
                  <a:pt x="941" y="351"/>
                </a:moveTo>
                <a:cubicBezTo>
                  <a:pt x="879" y="387"/>
                  <a:pt x="818" y="425"/>
                  <a:pt x="758" y="463"/>
                </a:cubicBezTo>
                <a:cubicBezTo>
                  <a:pt x="745" y="471"/>
                  <a:pt x="734" y="481"/>
                  <a:pt x="723" y="491"/>
                </a:cubicBezTo>
                <a:cubicBezTo>
                  <a:pt x="716" y="498"/>
                  <a:pt x="702" y="512"/>
                  <a:pt x="702" y="512"/>
                </a:cubicBezTo>
                <a:lnTo>
                  <a:pt x="0" y="1685"/>
                </a:lnTo>
                <a:lnTo>
                  <a:pt x="119" y="1861"/>
                </a:lnTo>
                <a:lnTo>
                  <a:pt x="1032" y="807"/>
                </a:lnTo>
                <a:lnTo>
                  <a:pt x="2023" y="147"/>
                </a:lnTo>
                <a:lnTo>
                  <a:pt x="1601" y="0"/>
                </a:lnTo>
                <a:lnTo>
                  <a:pt x="941" y="351"/>
                </a:lnTo>
                <a:close/>
              </a:path>
            </a:pathLst>
          </a:cu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5" name="Freeform 5">
            <a:extLst>
              <a:ext uri="{FF2B5EF4-FFF2-40B4-BE49-F238E27FC236}">
                <a16:creationId xmlns:a16="http://schemas.microsoft.com/office/drawing/2014/main" id="{D5258597-9873-48CE-96E2-2CEB8D6B1701}"/>
              </a:ext>
            </a:extLst>
          </p:cNvPr>
          <p:cNvSpPr>
            <a:spLocks/>
          </p:cNvSpPr>
          <p:nvPr/>
        </p:nvSpPr>
        <p:spPr bwMode="auto">
          <a:xfrm>
            <a:off x="6324601" y="320676"/>
            <a:ext cx="1592263" cy="2411413"/>
          </a:xfrm>
          <a:custGeom>
            <a:avLst/>
            <a:gdLst>
              <a:gd name="T0" fmla="*/ 2147483646 w 1003"/>
              <a:gd name="T1" fmla="*/ 2147483646 h 1519"/>
              <a:gd name="T2" fmla="*/ 2147483646 w 1003"/>
              <a:gd name="T3" fmla="*/ 2147483646 h 1519"/>
              <a:gd name="T4" fmla="*/ 2147483646 w 1003"/>
              <a:gd name="T5" fmla="*/ 2147483646 h 1519"/>
              <a:gd name="T6" fmla="*/ 2147483646 w 1003"/>
              <a:gd name="T7" fmla="*/ 2147483646 h 1519"/>
              <a:gd name="T8" fmla="*/ 2147483646 w 1003"/>
              <a:gd name="T9" fmla="*/ 2147483646 h 1519"/>
              <a:gd name="T10" fmla="*/ 2147483646 w 1003"/>
              <a:gd name="T11" fmla="*/ 2147483646 h 1519"/>
              <a:gd name="T12" fmla="*/ 2147483646 w 1003"/>
              <a:gd name="T13" fmla="*/ 2147483646 h 1519"/>
              <a:gd name="T14" fmla="*/ 2147483646 w 1003"/>
              <a:gd name="T15" fmla="*/ 2147483646 h 15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3"/>
              <a:gd name="T25" fmla="*/ 0 h 1519"/>
              <a:gd name="T26" fmla="*/ 1003 w 1003"/>
              <a:gd name="T27" fmla="*/ 1519 h 15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3" h="1519">
                <a:moveTo>
                  <a:pt x="301" y="1419"/>
                </a:moveTo>
                <a:cubicBezTo>
                  <a:pt x="205" y="1519"/>
                  <a:pt x="322" y="1412"/>
                  <a:pt x="316" y="1334"/>
                </a:cubicBezTo>
                <a:cubicBezTo>
                  <a:pt x="310" y="1256"/>
                  <a:pt x="308" y="1115"/>
                  <a:pt x="266" y="948"/>
                </a:cubicBezTo>
                <a:cubicBezTo>
                  <a:pt x="224" y="781"/>
                  <a:pt x="0" y="482"/>
                  <a:pt x="63" y="330"/>
                </a:cubicBezTo>
                <a:cubicBezTo>
                  <a:pt x="126" y="178"/>
                  <a:pt x="496" y="70"/>
                  <a:pt x="646" y="35"/>
                </a:cubicBezTo>
                <a:cubicBezTo>
                  <a:pt x="796" y="0"/>
                  <a:pt x="921" y="2"/>
                  <a:pt x="962" y="119"/>
                </a:cubicBezTo>
                <a:cubicBezTo>
                  <a:pt x="1003" y="236"/>
                  <a:pt x="997" y="518"/>
                  <a:pt x="892" y="737"/>
                </a:cubicBezTo>
                <a:cubicBezTo>
                  <a:pt x="787" y="956"/>
                  <a:pt x="397" y="1319"/>
                  <a:pt x="301" y="1419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6" name="Oval 6">
            <a:extLst>
              <a:ext uri="{FF2B5EF4-FFF2-40B4-BE49-F238E27FC236}">
                <a16:creationId xmlns:a16="http://schemas.microsoft.com/office/drawing/2014/main" id="{4919C2AF-9F93-4C16-AF37-A59A13F6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6" y="892175"/>
            <a:ext cx="434975" cy="635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15047" name="Text Box 7">
            <a:extLst>
              <a:ext uri="{FF2B5EF4-FFF2-40B4-BE49-F238E27FC236}">
                <a16:creationId xmlns:a16="http://schemas.microsoft.com/office/drawing/2014/main" id="{83141F5F-517C-43F2-8A12-A2E1DEAEF432}"/>
              </a:ext>
            </a:extLst>
          </p:cNvPr>
          <p:cNvSpPr txBox="1">
            <a:spLocks noChangeArrowheads="1"/>
          </p:cNvSpPr>
          <p:nvPr/>
        </p:nvSpPr>
        <p:spPr bwMode="auto">
          <a:xfrm rot="-3472465">
            <a:off x="6584157" y="2428082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interstitium</a:t>
            </a:r>
          </a:p>
        </p:txBody>
      </p:sp>
      <p:sp>
        <p:nvSpPr>
          <p:cNvPr id="220168" name="Line 8">
            <a:extLst>
              <a:ext uri="{FF2B5EF4-FFF2-40B4-BE49-F238E27FC236}">
                <a16:creationId xmlns:a16="http://schemas.microsoft.com/office/drawing/2014/main" id="{32CCB06B-76B1-4185-B60C-983F924890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0700" y="2571750"/>
            <a:ext cx="236538" cy="5730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9" name="Text Box 9">
            <a:extLst>
              <a:ext uri="{FF2B5EF4-FFF2-40B4-BE49-F238E27FC236}">
                <a16:creationId xmlns:a16="http://schemas.microsoft.com/office/drawing/2014/main" id="{43F7693B-EF23-4AB1-B1DD-F7CC8E4C9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2" y="6488114"/>
            <a:ext cx="553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Starling equilibrium in pulmonary capillaries</a:t>
            </a:r>
          </a:p>
        </p:txBody>
      </p:sp>
      <p:sp>
        <p:nvSpPr>
          <p:cNvPr id="215050" name="Text Box 10">
            <a:extLst>
              <a:ext uri="{FF2B5EF4-FFF2-40B4-BE49-F238E27FC236}">
                <a16:creationId xmlns:a16="http://schemas.microsoft.com/office/drawing/2014/main" id="{6BEC8060-1049-4B72-9452-B60D06C75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27330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Na</a:t>
            </a:r>
            <a:r>
              <a:rPr lang="cs-CZ" altLang="cs-CZ" sz="2000" baseline="30000"/>
              <a:t>+</a:t>
            </a:r>
          </a:p>
        </p:txBody>
      </p:sp>
      <p:sp>
        <p:nvSpPr>
          <p:cNvPr id="215051" name="Line 11">
            <a:extLst>
              <a:ext uri="{FF2B5EF4-FFF2-40B4-BE49-F238E27FC236}">
                <a16:creationId xmlns:a16="http://schemas.microsoft.com/office/drawing/2014/main" id="{FCAED5E6-0A2A-4316-968B-6BA369443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9" y="2582864"/>
            <a:ext cx="20637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2" name="Text Box 12">
            <a:extLst>
              <a:ext uri="{FF2B5EF4-FFF2-40B4-BE49-F238E27FC236}">
                <a16:creationId xmlns:a16="http://schemas.microsoft.com/office/drawing/2014/main" id="{5D935681-E8BB-4514-A732-39766729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103814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kapilára</a:t>
            </a:r>
          </a:p>
        </p:txBody>
      </p:sp>
      <p:sp>
        <p:nvSpPr>
          <p:cNvPr id="215053" name="Text Box 13">
            <a:extLst>
              <a:ext uri="{FF2B5EF4-FFF2-40B4-BE49-F238E27FC236}">
                <a16:creationId xmlns:a16="http://schemas.microsoft.com/office/drawing/2014/main" id="{3C482B24-5C78-4BD8-88D5-B37CD117FFF5}"/>
              </a:ext>
            </a:extLst>
          </p:cNvPr>
          <p:cNvSpPr txBox="1">
            <a:spLocks noChangeArrowheads="1"/>
          </p:cNvSpPr>
          <p:nvPr/>
        </p:nvSpPr>
        <p:spPr bwMode="auto">
          <a:xfrm rot="-2135446">
            <a:off x="8432801" y="1265239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Lymph. vessel</a:t>
            </a:r>
          </a:p>
        </p:txBody>
      </p:sp>
      <p:sp>
        <p:nvSpPr>
          <p:cNvPr id="220174" name="Text Box 14">
            <a:extLst>
              <a:ext uri="{FF2B5EF4-FFF2-40B4-BE49-F238E27FC236}">
                <a16:creationId xmlns:a16="http://schemas.microsoft.com/office/drawing/2014/main" id="{A446F00C-B029-464F-BC8C-656ECA12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6" y="3409951"/>
            <a:ext cx="304641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Hydraulic pressures (torr)</a:t>
            </a:r>
          </a:p>
        </p:txBody>
      </p:sp>
      <p:sp>
        <p:nvSpPr>
          <p:cNvPr id="220175" name="Text Box 15">
            <a:extLst>
              <a:ext uri="{FF2B5EF4-FFF2-40B4-BE49-F238E27FC236}">
                <a16:creationId xmlns:a16="http://schemas.microsoft.com/office/drawing/2014/main" id="{9A2842B7-29E9-4BFF-9AC9-C876F35E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3787776"/>
            <a:ext cx="4730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+7</a:t>
            </a:r>
          </a:p>
        </p:txBody>
      </p:sp>
      <p:sp>
        <p:nvSpPr>
          <p:cNvPr id="220176" name="Text Box 16">
            <a:extLst>
              <a:ext uri="{FF2B5EF4-FFF2-40B4-BE49-F238E27FC236}">
                <a16:creationId xmlns:a16="http://schemas.microsoft.com/office/drawing/2014/main" id="{A4EA1B07-B240-415E-8C4A-BFC4D13B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6" y="3787776"/>
            <a:ext cx="4095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-6</a:t>
            </a:r>
          </a:p>
        </p:txBody>
      </p:sp>
      <p:sp>
        <p:nvSpPr>
          <p:cNvPr id="220177" name="Line 17">
            <a:extLst>
              <a:ext uri="{FF2B5EF4-FFF2-40B4-BE49-F238E27FC236}">
                <a16:creationId xmlns:a16="http://schemas.microsoft.com/office/drawing/2014/main" id="{434E81F4-781C-4A96-806B-33B388592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251" y="4516438"/>
            <a:ext cx="1262063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8" name="Text Box 18">
            <a:extLst>
              <a:ext uri="{FF2B5EF4-FFF2-40B4-BE49-F238E27FC236}">
                <a16:creationId xmlns:a16="http://schemas.microsoft.com/office/drawing/2014/main" id="{3DF16A0B-F5B4-4A2D-AFCF-4F3C2185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6" y="4310064"/>
            <a:ext cx="61436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+13</a:t>
            </a:r>
          </a:p>
        </p:txBody>
      </p:sp>
      <p:sp>
        <p:nvSpPr>
          <p:cNvPr id="220179" name="Text Box 19">
            <a:extLst>
              <a:ext uri="{FF2B5EF4-FFF2-40B4-BE49-F238E27FC236}">
                <a16:creationId xmlns:a16="http://schemas.microsoft.com/office/drawing/2014/main" id="{01B5D051-1B70-4835-85B0-3915675D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9" y="5948364"/>
            <a:ext cx="2846387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Oncotic pressures (torr)</a:t>
            </a:r>
          </a:p>
        </p:txBody>
      </p:sp>
      <p:sp>
        <p:nvSpPr>
          <p:cNvPr id="220180" name="Text Box 20">
            <a:extLst>
              <a:ext uri="{FF2B5EF4-FFF2-40B4-BE49-F238E27FC236}">
                <a16:creationId xmlns:a16="http://schemas.microsoft.com/office/drawing/2014/main" id="{AA878203-F380-4627-8362-4D412439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5592764"/>
            <a:ext cx="550862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-28</a:t>
            </a:r>
          </a:p>
        </p:txBody>
      </p:sp>
      <p:sp>
        <p:nvSpPr>
          <p:cNvPr id="220181" name="Text Box 21">
            <a:extLst>
              <a:ext uri="{FF2B5EF4-FFF2-40B4-BE49-F238E27FC236}">
                <a16:creationId xmlns:a16="http://schemas.microsoft.com/office/drawing/2014/main" id="{2D91D2C6-80E0-47E3-986E-02EA08E0F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5557839"/>
            <a:ext cx="550862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-16</a:t>
            </a:r>
          </a:p>
        </p:txBody>
      </p:sp>
      <p:sp>
        <p:nvSpPr>
          <p:cNvPr id="220182" name="Line 22">
            <a:extLst>
              <a:ext uri="{FF2B5EF4-FFF2-40B4-BE49-F238E27FC236}">
                <a16:creationId xmlns:a16="http://schemas.microsoft.com/office/drawing/2014/main" id="{801B50F1-58F1-4438-9BC6-62F5AD416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388" y="5580063"/>
            <a:ext cx="1262062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" name="Text Box 23">
            <a:extLst>
              <a:ext uri="{FF2B5EF4-FFF2-40B4-BE49-F238E27FC236}">
                <a16:creationId xmlns:a16="http://schemas.microsoft.com/office/drawing/2014/main" id="{B42956E6-3E5C-471C-BF92-93243B189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5426076"/>
            <a:ext cx="550862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-12</a:t>
            </a:r>
          </a:p>
        </p:txBody>
      </p:sp>
      <p:sp>
        <p:nvSpPr>
          <p:cNvPr id="215064" name="Line 24">
            <a:extLst>
              <a:ext uri="{FF2B5EF4-FFF2-40B4-BE49-F238E27FC236}">
                <a16:creationId xmlns:a16="http://schemas.microsoft.com/office/drawing/2014/main" id="{00428B3D-2B9F-4684-9865-F75FE13596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5576" y="4918076"/>
            <a:ext cx="409575" cy="222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5" name="Text Box 25">
            <a:extLst>
              <a:ext uri="{FF2B5EF4-FFF2-40B4-BE49-F238E27FC236}">
                <a16:creationId xmlns:a16="http://schemas.microsoft.com/office/drawing/2014/main" id="{2641E1D8-E6D0-457A-8444-442C7BD5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2174876"/>
            <a:ext cx="4095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-4</a:t>
            </a:r>
          </a:p>
        </p:txBody>
      </p:sp>
      <p:sp>
        <p:nvSpPr>
          <p:cNvPr id="220186" name="Text Box 26">
            <a:extLst>
              <a:ext uri="{FF2B5EF4-FFF2-40B4-BE49-F238E27FC236}">
                <a16:creationId xmlns:a16="http://schemas.microsoft.com/office/drawing/2014/main" id="{56199D49-BD8A-4959-B5E7-3CC4B6CE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4" y="3144839"/>
            <a:ext cx="4730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+2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4" grpId="0" animBg="1"/>
      <p:bldP spid="220175" grpId="0" animBg="1"/>
      <p:bldP spid="220176" grpId="0" animBg="1"/>
      <p:bldP spid="220178" grpId="0" animBg="1"/>
      <p:bldP spid="220179" grpId="0" animBg="1"/>
      <p:bldP spid="220180" grpId="0" animBg="1"/>
      <p:bldP spid="220181" grpId="0" animBg="1"/>
      <p:bldP spid="220183" grpId="0" animBg="1"/>
      <p:bldP spid="220185" grpId="0" animBg="1"/>
      <p:bldP spid="2201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Freeform 2">
            <a:extLst>
              <a:ext uri="{FF2B5EF4-FFF2-40B4-BE49-F238E27FC236}">
                <a16:creationId xmlns:a16="http://schemas.microsoft.com/office/drawing/2014/main" id="{EBB2EA0B-2426-4974-B576-C2B75DD3B128}"/>
              </a:ext>
            </a:extLst>
          </p:cNvPr>
          <p:cNvSpPr>
            <a:spLocks/>
          </p:cNvSpPr>
          <p:nvPr/>
        </p:nvSpPr>
        <p:spPr bwMode="auto">
          <a:xfrm>
            <a:off x="6051550" y="2620963"/>
            <a:ext cx="501650" cy="590550"/>
          </a:xfrm>
          <a:custGeom>
            <a:avLst/>
            <a:gdLst>
              <a:gd name="T0" fmla="*/ 0 w 316"/>
              <a:gd name="T1" fmla="*/ 2147483646 h 372"/>
              <a:gd name="T2" fmla="*/ 0 w 316"/>
              <a:gd name="T3" fmla="*/ 2147483646 h 372"/>
              <a:gd name="T4" fmla="*/ 2147483646 w 316"/>
              <a:gd name="T5" fmla="*/ 0 h 372"/>
              <a:gd name="T6" fmla="*/ 2147483646 w 316"/>
              <a:gd name="T7" fmla="*/ 2147483646 h 372"/>
              <a:gd name="T8" fmla="*/ 2147483646 w 316"/>
              <a:gd name="T9" fmla="*/ 2147483646 h 372"/>
              <a:gd name="T10" fmla="*/ 2147483646 w 316"/>
              <a:gd name="T11" fmla="*/ 2147483646 h 372"/>
              <a:gd name="T12" fmla="*/ 2147483646 w 316"/>
              <a:gd name="T13" fmla="*/ 2147483646 h 372"/>
              <a:gd name="T14" fmla="*/ 0 w 316"/>
              <a:gd name="T15" fmla="*/ 2147483646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372"/>
              <a:gd name="T26" fmla="*/ 316 w 316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372">
                <a:moveTo>
                  <a:pt x="0" y="372"/>
                </a:moveTo>
                <a:cubicBezTo>
                  <a:pt x="0" y="320"/>
                  <a:pt x="0" y="269"/>
                  <a:pt x="0" y="217"/>
                </a:cubicBezTo>
                <a:lnTo>
                  <a:pt x="28" y="0"/>
                </a:lnTo>
                <a:lnTo>
                  <a:pt x="232" y="7"/>
                </a:lnTo>
                <a:lnTo>
                  <a:pt x="316" y="105"/>
                </a:lnTo>
                <a:lnTo>
                  <a:pt x="232" y="203"/>
                </a:lnTo>
                <a:lnTo>
                  <a:pt x="91" y="323"/>
                </a:lnTo>
                <a:lnTo>
                  <a:pt x="0" y="3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1" name="Freeform 3">
            <a:extLst>
              <a:ext uri="{FF2B5EF4-FFF2-40B4-BE49-F238E27FC236}">
                <a16:creationId xmlns:a16="http://schemas.microsoft.com/office/drawing/2014/main" id="{19212269-ADD3-48E0-B0A0-F1D695A04A58}"/>
              </a:ext>
            </a:extLst>
          </p:cNvPr>
          <p:cNvSpPr>
            <a:spLocks/>
          </p:cNvSpPr>
          <p:nvPr/>
        </p:nvSpPr>
        <p:spPr bwMode="auto">
          <a:xfrm>
            <a:off x="2506664" y="-835025"/>
            <a:ext cx="9070975" cy="8143875"/>
          </a:xfrm>
          <a:custGeom>
            <a:avLst/>
            <a:gdLst>
              <a:gd name="T0" fmla="*/ 2147483646 w 5714"/>
              <a:gd name="T1" fmla="*/ 2147483646 h 5130"/>
              <a:gd name="T2" fmla="*/ 2147483646 w 5714"/>
              <a:gd name="T3" fmla="*/ 2147483646 h 5130"/>
              <a:gd name="T4" fmla="*/ 2147483646 w 5714"/>
              <a:gd name="T5" fmla="*/ 2147483646 h 5130"/>
              <a:gd name="T6" fmla="*/ 2147483646 w 5714"/>
              <a:gd name="T7" fmla="*/ 2147483646 h 5130"/>
              <a:gd name="T8" fmla="*/ 2147483646 w 5714"/>
              <a:gd name="T9" fmla="*/ 2147483646 h 5130"/>
              <a:gd name="T10" fmla="*/ 2147483646 w 5714"/>
              <a:gd name="T11" fmla="*/ 2147483646 h 5130"/>
              <a:gd name="T12" fmla="*/ 2147483646 w 5714"/>
              <a:gd name="T13" fmla="*/ 2147483646 h 5130"/>
              <a:gd name="T14" fmla="*/ 2147483646 w 5714"/>
              <a:gd name="T15" fmla="*/ 2147483646 h 5130"/>
              <a:gd name="T16" fmla="*/ 2147483646 w 5714"/>
              <a:gd name="T17" fmla="*/ 2147483646 h 5130"/>
              <a:gd name="T18" fmla="*/ 2147483646 w 5714"/>
              <a:gd name="T19" fmla="*/ 2147483646 h 5130"/>
              <a:gd name="T20" fmla="*/ 2147483646 w 5714"/>
              <a:gd name="T21" fmla="*/ 2147483646 h 5130"/>
              <a:gd name="T22" fmla="*/ 2147483646 w 5714"/>
              <a:gd name="T23" fmla="*/ 2147483646 h 5130"/>
              <a:gd name="T24" fmla="*/ 2147483646 w 5714"/>
              <a:gd name="T25" fmla="*/ 2147483646 h 5130"/>
              <a:gd name="T26" fmla="*/ 2147483646 w 5714"/>
              <a:gd name="T27" fmla="*/ 2147483646 h 51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14"/>
              <a:gd name="T43" fmla="*/ 0 h 5130"/>
              <a:gd name="T44" fmla="*/ 5714 w 5714"/>
              <a:gd name="T45" fmla="*/ 5130 h 51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14" h="5130">
                <a:moveTo>
                  <a:pt x="4200" y="4396"/>
                </a:moveTo>
                <a:cubicBezTo>
                  <a:pt x="3944" y="4356"/>
                  <a:pt x="4047" y="4271"/>
                  <a:pt x="3919" y="4263"/>
                </a:cubicBezTo>
                <a:cubicBezTo>
                  <a:pt x="3791" y="4255"/>
                  <a:pt x="3645" y="4296"/>
                  <a:pt x="3434" y="4347"/>
                </a:cubicBezTo>
                <a:cubicBezTo>
                  <a:pt x="3223" y="4398"/>
                  <a:pt x="3041" y="4531"/>
                  <a:pt x="2654" y="4572"/>
                </a:cubicBezTo>
                <a:cubicBezTo>
                  <a:pt x="2267" y="4613"/>
                  <a:pt x="1549" y="4788"/>
                  <a:pt x="1109" y="4593"/>
                </a:cubicBezTo>
                <a:cubicBezTo>
                  <a:pt x="669" y="4398"/>
                  <a:pt x="26" y="3740"/>
                  <a:pt x="13" y="3399"/>
                </a:cubicBezTo>
                <a:cubicBezTo>
                  <a:pt x="0" y="3058"/>
                  <a:pt x="670" y="2689"/>
                  <a:pt x="1032" y="2549"/>
                </a:cubicBezTo>
                <a:cubicBezTo>
                  <a:pt x="1394" y="2409"/>
                  <a:pt x="1814" y="2735"/>
                  <a:pt x="2184" y="2556"/>
                </a:cubicBezTo>
                <a:cubicBezTo>
                  <a:pt x="2554" y="2377"/>
                  <a:pt x="3046" y="1768"/>
                  <a:pt x="3251" y="1474"/>
                </a:cubicBezTo>
                <a:cubicBezTo>
                  <a:pt x="3456" y="1180"/>
                  <a:pt x="3226" y="934"/>
                  <a:pt x="3413" y="793"/>
                </a:cubicBezTo>
                <a:cubicBezTo>
                  <a:pt x="3600" y="652"/>
                  <a:pt x="4022" y="656"/>
                  <a:pt x="4375" y="631"/>
                </a:cubicBezTo>
                <a:cubicBezTo>
                  <a:pt x="4728" y="606"/>
                  <a:pt x="5354" y="0"/>
                  <a:pt x="5534" y="645"/>
                </a:cubicBezTo>
                <a:cubicBezTo>
                  <a:pt x="5714" y="1290"/>
                  <a:pt x="5678" y="3874"/>
                  <a:pt x="5457" y="4502"/>
                </a:cubicBezTo>
                <a:cubicBezTo>
                  <a:pt x="5236" y="5130"/>
                  <a:pt x="4456" y="4436"/>
                  <a:pt x="4200" y="4396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92" name="Oval 4">
            <a:extLst>
              <a:ext uri="{FF2B5EF4-FFF2-40B4-BE49-F238E27FC236}">
                <a16:creationId xmlns:a16="http://schemas.microsoft.com/office/drawing/2014/main" id="{C05E72BD-DAC4-4F5C-82A1-1313F88C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3679826"/>
            <a:ext cx="3602038" cy="2263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000"/>
          </a:p>
        </p:txBody>
      </p:sp>
      <p:sp>
        <p:nvSpPr>
          <p:cNvPr id="217093" name="Freeform 5">
            <a:extLst>
              <a:ext uri="{FF2B5EF4-FFF2-40B4-BE49-F238E27FC236}">
                <a16:creationId xmlns:a16="http://schemas.microsoft.com/office/drawing/2014/main" id="{B11BC3E4-FC9E-4090-8D97-F4D241D13047}"/>
              </a:ext>
            </a:extLst>
          </p:cNvPr>
          <p:cNvSpPr>
            <a:spLocks/>
          </p:cNvSpPr>
          <p:nvPr/>
        </p:nvSpPr>
        <p:spPr bwMode="auto">
          <a:xfrm>
            <a:off x="7278688" y="747714"/>
            <a:ext cx="3211512" cy="2954337"/>
          </a:xfrm>
          <a:custGeom>
            <a:avLst/>
            <a:gdLst>
              <a:gd name="T0" fmla="*/ 2147483646 w 2023"/>
              <a:gd name="T1" fmla="*/ 2147483646 h 1861"/>
              <a:gd name="T2" fmla="*/ 2147483646 w 2023"/>
              <a:gd name="T3" fmla="*/ 2147483646 h 1861"/>
              <a:gd name="T4" fmla="*/ 2147483646 w 2023"/>
              <a:gd name="T5" fmla="*/ 2147483646 h 1861"/>
              <a:gd name="T6" fmla="*/ 2147483646 w 2023"/>
              <a:gd name="T7" fmla="*/ 2147483646 h 1861"/>
              <a:gd name="T8" fmla="*/ 0 w 2023"/>
              <a:gd name="T9" fmla="*/ 2147483646 h 1861"/>
              <a:gd name="T10" fmla="*/ 2147483646 w 2023"/>
              <a:gd name="T11" fmla="*/ 2147483646 h 1861"/>
              <a:gd name="T12" fmla="*/ 2147483646 w 2023"/>
              <a:gd name="T13" fmla="*/ 2147483646 h 1861"/>
              <a:gd name="T14" fmla="*/ 2147483646 w 2023"/>
              <a:gd name="T15" fmla="*/ 2147483646 h 1861"/>
              <a:gd name="T16" fmla="*/ 2147483646 w 2023"/>
              <a:gd name="T17" fmla="*/ 0 h 1861"/>
              <a:gd name="T18" fmla="*/ 2147483646 w 2023"/>
              <a:gd name="T19" fmla="*/ 2147483646 h 1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3"/>
              <a:gd name="T31" fmla="*/ 0 h 1861"/>
              <a:gd name="T32" fmla="*/ 2023 w 2023"/>
              <a:gd name="T33" fmla="*/ 1861 h 18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3" h="1861">
                <a:moveTo>
                  <a:pt x="941" y="351"/>
                </a:moveTo>
                <a:cubicBezTo>
                  <a:pt x="879" y="387"/>
                  <a:pt x="818" y="425"/>
                  <a:pt x="758" y="463"/>
                </a:cubicBezTo>
                <a:cubicBezTo>
                  <a:pt x="745" y="471"/>
                  <a:pt x="734" y="481"/>
                  <a:pt x="723" y="491"/>
                </a:cubicBezTo>
                <a:cubicBezTo>
                  <a:pt x="716" y="498"/>
                  <a:pt x="702" y="512"/>
                  <a:pt x="702" y="512"/>
                </a:cubicBezTo>
                <a:lnTo>
                  <a:pt x="0" y="1685"/>
                </a:lnTo>
                <a:lnTo>
                  <a:pt x="119" y="1861"/>
                </a:lnTo>
                <a:lnTo>
                  <a:pt x="1032" y="807"/>
                </a:lnTo>
                <a:lnTo>
                  <a:pt x="2023" y="147"/>
                </a:lnTo>
                <a:lnTo>
                  <a:pt x="1601" y="0"/>
                </a:lnTo>
                <a:lnTo>
                  <a:pt x="941" y="351"/>
                </a:lnTo>
                <a:close/>
              </a:path>
            </a:pathLst>
          </a:cu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94" name="Freeform 6">
            <a:extLst>
              <a:ext uri="{FF2B5EF4-FFF2-40B4-BE49-F238E27FC236}">
                <a16:creationId xmlns:a16="http://schemas.microsoft.com/office/drawing/2014/main" id="{8CA25166-E28C-4205-BDFB-1324B38A096B}"/>
              </a:ext>
            </a:extLst>
          </p:cNvPr>
          <p:cNvSpPr>
            <a:spLocks/>
          </p:cNvSpPr>
          <p:nvPr/>
        </p:nvSpPr>
        <p:spPr bwMode="auto">
          <a:xfrm>
            <a:off x="6324601" y="320676"/>
            <a:ext cx="1592263" cy="2411413"/>
          </a:xfrm>
          <a:custGeom>
            <a:avLst/>
            <a:gdLst>
              <a:gd name="T0" fmla="*/ 2147483646 w 1003"/>
              <a:gd name="T1" fmla="*/ 2147483646 h 1519"/>
              <a:gd name="T2" fmla="*/ 2147483646 w 1003"/>
              <a:gd name="T3" fmla="*/ 2147483646 h 1519"/>
              <a:gd name="T4" fmla="*/ 2147483646 w 1003"/>
              <a:gd name="T5" fmla="*/ 2147483646 h 1519"/>
              <a:gd name="T6" fmla="*/ 2147483646 w 1003"/>
              <a:gd name="T7" fmla="*/ 2147483646 h 1519"/>
              <a:gd name="T8" fmla="*/ 2147483646 w 1003"/>
              <a:gd name="T9" fmla="*/ 2147483646 h 1519"/>
              <a:gd name="T10" fmla="*/ 2147483646 w 1003"/>
              <a:gd name="T11" fmla="*/ 2147483646 h 1519"/>
              <a:gd name="T12" fmla="*/ 2147483646 w 1003"/>
              <a:gd name="T13" fmla="*/ 2147483646 h 1519"/>
              <a:gd name="T14" fmla="*/ 2147483646 w 1003"/>
              <a:gd name="T15" fmla="*/ 2147483646 h 15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3"/>
              <a:gd name="T25" fmla="*/ 0 h 1519"/>
              <a:gd name="T26" fmla="*/ 1003 w 1003"/>
              <a:gd name="T27" fmla="*/ 1519 h 15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3" h="1519">
                <a:moveTo>
                  <a:pt x="301" y="1419"/>
                </a:moveTo>
                <a:cubicBezTo>
                  <a:pt x="205" y="1519"/>
                  <a:pt x="322" y="1412"/>
                  <a:pt x="316" y="1334"/>
                </a:cubicBezTo>
                <a:cubicBezTo>
                  <a:pt x="310" y="1256"/>
                  <a:pt x="308" y="1115"/>
                  <a:pt x="266" y="948"/>
                </a:cubicBezTo>
                <a:cubicBezTo>
                  <a:pt x="224" y="781"/>
                  <a:pt x="0" y="482"/>
                  <a:pt x="63" y="330"/>
                </a:cubicBezTo>
                <a:cubicBezTo>
                  <a:pt x="126" y="178"/>
                  <a:pt x="496" y="70"/>
                  <a:pt x="646" y="35"/>
                </a:cubicBezTo>
                <a:cubicBezTo>
                  <a:pt x="796" y="0"/>
                  <a:pt x="921" y="2"/>
                  <a:pt x="962" y="119"/>
                </a:cubicBezTo>
                <a:cubicBezTo>
                  <a:pt x="1003" y="236"/>
                  <a:pt x="997" y="518"/>
                  <a:pt x="892" y="737"/>
                </a:cubicBezTo>
                <a:cubicBezTo>
                  <a:pt x="787" y="956"/>
                  <a:pt x="397" y="1319"/>
                  <a:pt x="301" y="1419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95" name="Oval 7">
            <a:extLst>
              <a:ext uri="{FF2B5EF4-FFF2-40B4-BE49-F238E27FC236}">
                <a16:creationId xmlns:a16="http://schemas.microsoft.com/office/drawing/2014/main" id="{2304A895-494F-43F9-8570-FF46020B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6" y="892175"/>
            <a:ext cx="434975" cy="635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22216" name="Line 8">
            <a:extLst>
              <a:ext uri="{FF2B5EF4-FFF2-40B4-BE49-F238E27FC236}">
                <a16:creationId xmlns:a16="http://schemas.microsoft.com/office/drawing/2014/main" id="{7D46F566-1EAA-45BE-B50C-88D7DAB2AC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7726" y="3752850"/>
            <a:ext cx="747713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7" name="Line 9">
            <a:extLst>
              <a:ext uri="{FF2B5EF4-FFF2-40B4-BE49-F238E27FC236}">
                <a16:creationId xmlns:a16="http://schemas.microsoft.com/office/drawing/2014/main" id="{4A30A242-B681-430D-9BB1-F39E8046D6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8014" y="3702050"/>
            <a:ext cx="479425" cy="312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8" name="Text Box 10">
            <a:extLst>
              <a:ext uri="{FF2B5EF4-FFF2-40B4-BE49-F238E27FC236}">
                <a16:creationId xmlns:a16="http://schemas.microsoft.com/office/drawing/2014/main" id="{79CE461C-BCE4-488D-9A7C-F1D3898C5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355976"/>
            <a:ext cx="50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1</a:t>
            </a:r>
          </a:p>
        </p:txBody>
      </p:sp>
      <p:sp>
        <p:nvSpPr>
          <p:cNvPr id="217099" name="Text Box 11">
            <a:extLst>
              <a:ext uri="{FF2B5EF4-FFF2-40B4-BE49-F238E27FC236}">
                <a16:creationId xmlns:a16="http://schemas.microsoft.com/office/drawing/2014/main" id="{BB414DBC-6AE3-4D34-B18A-E0B747D58B8C}"/>
              </a:ext>
            </a:extLst>
          </p:cNvPr>
          <p:cNvSpPr txBox="1">
            <a:spLocks noChangeArrowheads="1"/>
          </p:cNvSpPr>
          <p:nvPr/>
        </p:nvSpPr>
        <p:spPr bwMode="auto">
          <a:xfrm rot="-3472465">
            <a:off x="6584157" y="2428082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interstitium</a:t>
            </a:r>
          </a:p>
        </p:txBody>
      </p:sp>
      <p:sp>
        <p:nvSpPr>
          <p:cNvPr id="222220" name="Line 12">
            <a:extLst>
              <a:ext uri="{FF2B5EF4-FFF2-40B4-BE49-F238E27FC236}">
                <a16:creationId xmlns:a16="http://schemas.microsoft.com/office/drawing/2014/main" id="{2D39162A-0647-4085-99EC-089F9577D1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97676" y="3167064"/>
            <a:ext cx="21272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1" name="Text Box 13">
            <a:extLst>
              <a:ext uri="{FF2B5EF4-FFF2-40B4-BE49-F238E27FC236}">
                <a16:creationId xmlns:a16="http://schemas.microsoft.com/office/drawing/2014/main" id="{BF96D2BB-BDC5-4CA6-BA2F-3EF99DFEA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4" y="330517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2</a:t>
            </a:r>
          </a:p>
        </p:txBody>
      </p:sp>
      <p:sp>
        <p:nvSpPr>
          <p:cNvPr id="222222" name="Line 14">
            <a:extLst>
              <a:ext uri="{FF2B5EF4-FFF2-40B4-BE49-F238E27FC236}">
                <a16:creationId xmlns:a16="http://schemas.microsoft.com/office/drawing/2014/main" id="{20C77729-EEC0-413F-8B6E-CEC883EDCE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85139" y="2593975"/>
            <a:ext cx="236537" cy="573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3" name="Text Box 15">
            <a:extLst>
              <a:ext uri="{FF2B5EF4-FFF2-40B4-BE49-F238E27FC236}">
                <a16:creationId xmlns:a16="http://schemas.microsoft.com/office/drawing/2014/main" id="{EC423AA3-84DB-4B7C-899A-A7B73926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23056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3</a:t>
            </a:r>
          </a:p>
        </p:txBody>
      </p:sp>
      <p:sp>
        <p:nvSpPr>
          <p:cNvPr id="222224" name="Text Box 16">
            <a:extLst>
              <a:ext uri="{FF2B5EF4-FFF2-40B4-BE49-F238E27FC236}">
                <a16:creationId xmlns:a16="http://schemas.microsoft.com/office/drawing/2014/main" id="{C1B14938-E390-468E-9ED6-22362985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6" y="485776"/>
            <a:ext cx="305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/>
              <a:t>– ISF volume increase</a:t>
            </a:r>
          </a:p>
        </p:txBody>
      </p:sp>
      <p:sp>
        <p:nvSpPr>
          <p:cNvPr id="217105" name="Text Box 17">
            <a:extLst>
              <a:ext uri="{FF2B5EF4-FFF2-40B4-BE49-F238E27FC236}">
                <a16:creationId xmlns:a16="http://schemas.microsoft.com/office/drawing/2014/main" id="{A207FBE5-4799-45D9-8B9B-98122233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488114"/>
            <a:ext cx="619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Defensive mechanisms against pulmonary edema</a:t>
            </a:r>
          </a:p>
        </p:txBody>
      </p:sp>
      <p:sp>
        <p:nvSpPr>
          <p:cNvPr id="222226" name="Text Box 18">
            <a:extLst>
              <a:ext uri="{FF2B5EF4-FFF2-40B4-BE49-F238E27FC236}">
                <a16:creationId xmlns:a16="http://schemas.microsoft.com/office/drawing/2014/main" id="{4825783C-3A65-4F75-84BC-AF3B933A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2197101"/>
            <a:ext cx="351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Rise oc capillary reapsorbtion</a:t>
            </a:r>
          </a:p>
        </p:txBody>
      </p:sp>
      <p:sp>
        <p:nvSpPr>
          <p:cNvPr id="222227" name="Line 19">
            <a:extLst>
              <a:ext uri="{FF2B5EF4-FFF2-40B4-BE49-F238E27FC236}">
                <a16:creationId xmlns:a16="http://schemas.microsoft.com/office/drawing/2014/main" id="{0B6C28C0-114F-4EE0-9AFF-ECEB9708E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9189" y="800100"/>
            <a:ext cx="166687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8" name="Text Box 20">
            <a:extLst>
              <a:ext uri="{FF2B5EF4-FFF2-40B4-BE49-F238E27FC236}">
                <a16:creationId xmlns:a16="http://schemas.microsoft.com/office/drawing/2014/main" id="{5A0B0A55-795F-4CB5-BDB8-CE7B5DE57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912814"/>
            <a:ext cx="261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Dilution – drop of ISFoncotic pressure</a:t>
            </a:r>
          </a:p>
        </p:txBody>
      </p:sp>
      <p:sp>
        <p:nvSpPr>
          <p:cNvPr id="222229" name="Text Box 21">
            <a:extLst>
              <a:ext uri="{FF2B5EF4-FFF2-40B4-BE49-F238E27FC236}">
                <a16:creationId xmlns:a16="http://schemas.microsoft.com/office/drawing/2014/main" id="{005E4065-2A38-46DE-B073-55B2E0C5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9" y="1598614"/>
            <a:ext cx="358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Rise of hydraulic ISF pressure</a:t>
            </a:r>
          </a:p>
        </p:txBody>
      </p:sp>
      <p:sp>
        <p:nvSpPr>
          <p:cNvPr id="222230" name="Line 22">
            <a:extLst>
              <a:ext uri="{FF2B5EF4-FFF2-40B4-BE49-F238E27FC236}">
                <a16:creationId xmlns:a16="http://schemas.microsoft.com/office/drawing/2014/main" id="{4CA7BFA5-820B-4669-9FA9-F399DB7C1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3713" y="882651"/>
            <a:ext cx="1384300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1" name="Line 23">
            <a:extLst>
              <a:ext uri="{FF2B5EF4-FFF2-40B4-BE49-F238E27FC236}">
                <a16:creationId xmlns:a16="http://schemas.microsoft.com/office/drawing/2014/main" id="{FF6B71FE-2A21-461A-82E1-D1A5A3C17E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6614" y="1892300"/>
            <a:ext cx="56038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2" name="Line 24">
            <a:extLst>
              <a:ext uri="{FF2B5EF4-FFF2-40B4-BE49-F238E27FC236}">
                <a16:creationId xmlns:a16="http://schemas.microsoft.com/office/drawing/2014/main" id="{DCFE5A16-7092-46A0-9B3E-D4277DFD28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5425" y="1598614"/>
            <a:ext cx="190500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3" name="Text Box 25">
            <a:extLst>
              <a:ext uri="{FF2B5EF4-FFF2-40B4-BE49-F238E27FC236}">
                <a16:creationId xmlns:a16="http://schemas.microsoft.com/office/drawing/2014/main" id="{C8254D58-DC7D-4A1F-BA28-E12C71EE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9" y="4049714"/>
            <a:ext cx="327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2. – increase of ISF volume</a:t>
            </a:r>
          </a:p>
        </p:txBody>
      </p:sp>
      <p:sp>
        <p:nvSpPr>
          <p:cNvPr id="222234" name="Text Box 26">
            <a:extLst>
              <a:ext uri="{FF2B5EF4-FFF2-40B4-BE49-F238E27FC236}">
                <a16:creationId xmlns:a16="http://schemas.microsoft.com/office/drawing/2014/main" id="{B0BE16BD-705B-441F-AF97-D8A86835D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4" y="4745039"/>
            <a:ext cx="393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ISF – storage for edematous fluid</a:t>
            </a:r>
          </a:p>
        </p:txBody>
      </p:sp>
      <p:sp>
        <p:nvSpPr>
          <p:cNvPr id="222235" name="Line 27">
            <a:extLst>
              <a:ext uri="{FF2B5EF4-FFF2-40B4-BE49-F238E27FC236}">
                <a16:creationId xmlns:a16="http://schemas.microsoft.com/office/drawing/2014/main" id="{CD9ECF68-ECC8-4727-B446-B59E286AF3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6963" y="4446588"/>
            <a:ext cx="111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6" name="Text Box 28">
            <a:extLst>
              <a:ext uri="{FF2B5EF4-FFF2-40B4-BE49-F238E27FC236}">
                <a16:creationId xmlns:a16="http://schemas.microsoft.com/office/drawing/2014/main" id="{04EE9160-5EE9-45B6-BC70-D6BEAE65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2776539"/>
            <a:ext cx="289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3. – rise of lymhatic flow</a:t>
            </a:r>
          </a:p>
        </p:txBody>
      </p:sp>
      <p:sp>
        <p:nvSpPr>
          <p:cNvPr id="222237" name="Text Box 29">
            <a:extLst>
              <a:ext uri="{FF2B5EF4-FFF2-40B4-BE49-F238E27FC236}">
                <a16:creationId xmlns:a16="http://schemas.microsoft.com/office/drawing/2014/main" id="{4CCC59FB-1F58-42A5-8BA6-B503BE8E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27330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Na</a:t>
            </a:r>
            <a:r>
              <a:rPr lang="cs-CZ" altLang="cs-CZ" sz="2000" baseline="30000"/>
              <a:t>+</a:t>
            </a:r>
          </a:p>
        </p:txBody>
      </p:sp>
      <p:sp>
        <p:nvSpPr>
          <p:cNvPr id="222238" name="Line 30">
            <a:extLst>
              <a:ext uri="{FF2B5EF4-FFF2-40B4-BE49-F238E27FC236}">
                <a16:creationId xmlns:a16="http://schemas.microsoft.com/office/drawing/2014/main" id="{ADA3B4E0-1CFD-461A-906D-5726BB3BE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9" y="2582864"/>
            <a:ext cx="20637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9" name="Line 31">
            <a:extLst>
              <a:ext uri="{FF2B5EF4-FFF2-40B4-BE49-F238E27FC236}">
                <a16:creationId xmlns:a16="http://schemas.microsoft.com/office/drawing/2014/main" id="{499EA2EA-CD5B-4DB6-9050-9AD70A7AAD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8013" y="1995489"/>
            <a:ext cx="304800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0" name="Line 32">
            <a:extLst>
              <a:ext uri="{FF2B5EF4-FFF2-40B4-BE49-F238E27FC236}">
                <a16:creationId xmlns:a16="http://schemas.microsoft.com/office/drawing/2014/main" id="{4960816C-F891-4921-B55E-C6FB8B5E4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6200775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1" name="Line 33">
            <a:extLst>
              <a:ext uri="{FF2B5EF4-FFF2-40B4-BE49-F238E27FC236}">
                <a16:creationId xmlns:a16="http://schemas.microsoft.com/office/drawing/2014/main" id="{0342EB2F-6C62-49C4-A6EB-A920F662B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7200" y="3627439"/>
            <a:ext cx="0" cy="257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2" name="Text Box 34">
            <a:extLst>
              <a:ext uri="{FF2B5EF4-FFF2-40B4-BE49-F238E27FC236}">
                <a16:creationId xmlns:a16="http://schemas.microsoft.com/office/drawing/2014/main" id="{55072A92-01B9-41F1-96D3-58841796F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6200776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Left atruim pressure</a:t>
            </a:r>
          </a:p>
        </p:txBody>
      </p:sp>
      <p:sp>
        <p:nvSpPr>
          <p:cNvPr id="222243" name="Text Box 35">
            <a:extLst>
              <a:ext uri="{FF2B5EF4-FFF2-40B4-BE49-F238E27FC236}">
                <a16:creationId xmlns:a16="http://schemas.microsoft.com/office/drawing/2014/main" id="{39CB972A-CFD4-4AED-9F28-CB2D30E7E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1" y="3179764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Filtration to alveoli</a:t>
            </a:r>
          </a:p>
        </p:txBody>
      </p:sp>
      <p:sp>
        <p:nvSpPr>
          <p:cNvPr id="222244" name="Text Box 36">
            <a:extLst>
              <a:ext uri="{FF2B5EF4-FFF2-40B4-BE49-F238E27FC236}">
                <a16:creationId xmlns:a16="http://schemas.microsoft.com/office/drawing/2014/main" id="{60B199BA-0C13-47A3-AA51-CD43AEE9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6" y="6196014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10</a:t>
            </a:r>
          </a:p>
        </p:txBody>
      </p:sp>
      <p:sp>
        <p:nvSpPr>
          <p:cNvPr id="222245" name="Text Box 37">
            <a:extLst>
              <a:ext uri="{FF2B5EF4-FFF2-40B4-BE49-F238E27FC236}">
                <a16:creationId xmlns:a16="http://schemas.microsoft.com/office/drawing/2014/main" id="{AD311697-00E3-46BD-BAB7-CE0BD561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1" y="619125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20</a:t>
            </a:r>
          </a:p>
        </p:txBody>
      </p:sp>
      <p:sp>
        <p:nvSpPr>
          <p:cNvPr id="222246" name="Text Box 38">
            <a:extLst>
              <a:ext uri="{FF2B5EF4-FFF2-40B4-BE49-F238E27FC236}">
                <a16:creationId xmlns:a16="http://schemas.microsoft.com/office/drawing/2014/main" id="{A58B4726-A5DE-4368-B013-CC025204B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62087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5</a:t>
            </a:r>
          </a:p>
        </p:txBody>
      </p:sp>
      <p:sp>
        <p:nvSpPr>
          <p:cNvPr id="222247" name="Freeform 39">
            <a:extLst>
              <a:ext uri="{FF2B5EF4-FFF2-40B4-BE49-F238E27FC236}">
                <a16:creationId xmlns:a16="http://schemas.microsoft.com/office/drawing/2014/main" id="{FFEBBE46-50DE-43BB-BBD1-1F2820D54AC2}"/>
              </a:ext>
            </a:extLst>
          </p:cNvPr>
          <p:cNvSpPr>
            <a:spLocks/>
          </p:cNvSpPr>
          <p:nvPr/>
        </p:nvSpPr>
        <p:spPr bwMode="auto">
          <a:xfrm>
            <a:off x="3854450" y="4360863"/>
            <a:ext cx="1828800" cy="1839912"/>
          </a:xfrm>
          <a:custGeom>
            <a:avLst/>
            <a:gdLst>
              <a:gd name="T0" fmla="*/ 0 w 1152"/>
              <a:gd name="T1" fmla="*/ 2147483646 h 1159"/>
              <a:gd name="T2" fmla="*/ 2147483646 w 1152"/>
              <a:gd name="T3" fmla="*/ 2147483646 h 1159"/>
              <a:gd name="T4" fmla="*/ 2147483646 w 1152"/>
              <a:gd name="T5" fmla="*/ 2147483646 h 1159"/>
              <a:gd name="T6" fmla="*/ 2147483646 w 1152"/>
              <a:gd name="T7" fmla="*/ 2147483646 h 1159"/>
              <a:gd name="T8" fmla="*/ 2147483646 w 1152"/>
              <a:gd name="T9" fmla="*/ 0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1159"/>
              <a:gd name="T17" fmla="*/ 1152 w 1152"/>
              <a:gd name="T18" fmla="*/ 1159 h 1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1159">
                <a:moveTo>
                  <a:pt x="0" y="1159"/>
                </a:moveTo>
                <a:cubicBezTo>
                  <a:pt x="57" y="1158"/>
                  <a:pt x="114" y="1158"/>
                  <a:pt x="211" y="1109"/>
                </a:cubicBezTo>
                <a:cubicBezTo>
                  <a:pt x="308" y="1060"/>
                  <a:pt x="447" y="1010"/>
                  <a:pt x="583" y="864"/>
                </a:cubicBezTo>
                <a:cubicBezTo>
                  <a:pt x="719" y="718"/>
                  <a:pt x="931" y="375"/>
                  <a:pt x="1026" y="231"/>
                </a:cubicBezTo>
                <a:cubicBezTo>
                  <a:pt x="1121" y="87"/>
                  <a:pt x="1136" y="43"/>
                  <a:pt x="11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28" name="Text Box 40">
            <a:extLst>
              <a:ext uri="{FF2B5EF4-FFF2-40B4-BE49-F238E27FC236}">
                <a16:creationId xmlns:a16="http://schemas.microsoft.com/office/drawing/2014/main" id="{3B3745EE-B945-4E95-9512-22D25249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4968876"/>
            <a:ext cx="111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capillary</a:t>
            </a:r>
          </a:p>
        </p:txBody>
      </p:sp>
      <p:sp>
        <p:nvSpPr>
          <p:cNvPr id="217129" name="Text Box 41">
            <a:extLst>
              <a:ext uri="{FF2B5EF4-FFF2-40B4-BE49-F238E27FC236}">
                <a16:creationId xmlns:a16="http://schemas.microsoft.com/office/drawing/2014/main" id="{122E41B1-B70E-4780-B043-84F5F0C276B9}"/>
              </a:ext>
            </a:extLst>
          </p:cNvPr>
          <p:cNvSpPr txBox="1">
            <a:spLocks noChangeArrowheads="1"/>
          </p:cNvSpPr>
          <p:nvPr/>
        </p:nvSpPr>
        <p:spPr bwMode="auto">
          <a:xfrm rot="-2135446">
            <a:off x="8432801" y="1265239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Lymph. vessel</a:t>
            </a:r>
          </a:p>
        </p:txBody>
      </p:sp>
      <p:sp>
        <p:nvSpPr>
          <p:cNvPr id="222250" name="Line 42">
            <a:extLst>
              <a:ext uri="{FF2B5EF4-FFF2-40B4-BE49-F238E27FC236}">
                <a16:creationId xmlns:a16="http://schemas.microsoft.com/office/drawing/2014/main" id="{908408FE-EF39-42A6-87DD-7C658B650B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7438" y="2732088"/>
            <a:ext cx="347662" cy="279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D962FF92-CCD0-4387-9273-F81D025A820A}"/>
              </a:ext>
            </a:extLst>
          </p:cNvPr>
          <p:cNvGrpSpPr>
            <a:grpSpLocks/>
          </p:cNvGrpSpPr>
          <p:nvPr/>
        </p:nvGrpSpPr>
        <p:grpSpPr bwMode="auto">
          <a:xfrm>
            <a:off x="2670175" y="3919539"/>
            <a:ext cx="1828800" cy="2274887"/>
            <a:chOff x="722" y="2469"/>
            <a:chExt cx="1152" cy="1433"/>
          </a:xfrm>
        </p:grpSpPr>
        <p:sp>
          <p:nvSpPr>
            <p:cNvPr id="217132" name="Freeform 44">
              <a:extLst>
                <a:ext uri="{FF2B5EF4-FFF2-40B4-BE49-F238E27FC236}">
                  <a16:creationId xmlns:a16="http://schemas.microsoft.com/office/drawing/2014/main" id="{398075D5-0600-4633-ADF6-0A31C9A8F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2743"/>
              <a:ext cx="1152" cy="1159"/>
            </a:xfrm>
            <a:custGeom>
              <a:avLst/>
              <a:gdLst>
                <a:gd name="T0" fmla="*/ 0 w 1152"/>
                <a:gd name="T1" fmla="*/ 1159 h 1159"/>
                <a:gd name="T2" fmla="*/ 211 w 1152"/>
                <a:gd name="T3" fmla="*/ 1109 h 1159"/>
                <a:gd name="T4" fmla="*/ 583 w 1152"/>
                <a:gd name="T5" fmla="*/ 864 h 1159"/>
                <a:gd name="T6" fmla="*/ 1026 w 1152"/>
                <a:gd name="T7" fmla="*/ 231 h 1159"/>
                <a:gd name="T8" fmla="*/ 1152 w 1152"/>
                <a:gd name="T9" fmla="*/ 0 h 1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1159"/>
                <a:gd name="T17" fmla="*/ 1152 w 1152"/>
                <a:gd name="T18" fmla="*/ 1159 h 1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1159">
                  <a:moveTo>
                    <a:pt x="0" y="1159"/>
                  </a:moveTo>
                  <a:cubicBezTo>
                    <a:pt x="57" y="1158"/>
                    <a:pt x="114" y="1158"/>
                    <a:pt x="211" y="1109"/>
                  </a:cubicBezTo>
                  <a:cubicBezTo>
                    <a:pt x="308" y="1060"/>
                    <a:pt x="447" y="1010"/>
                    <a:pt x="583" y="864"/>
                  </a:cubicBezTo>
                  <a:cubicBezTo>
                    <a:pt x="719" y="718"/>
                    <a:pt x="931" y="375"/>
                    <a:pt x="1026" y="231"/>
                  </a:cubicBezTo>
                  <a:cubicBezTo>
                    <a:pt x="1121" y="87"/>
                    <a:pt x="1136" y="43"/>
                    <a:pt x="115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3" name="Text Box 45">
              <a:extLst>
                <a:ext uri="{FF2B5EF4-FFF2-40B4-BE49-F238E27FC236}">
                  <a16:creationId xmlns:a16="http://schemas.microsoft.com/office/drawing/2014/main" id="{27DA90CF-8015-4B6E-8665-0C03AB587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928822">
              <a:off x="1460" y="2625"/>
              <a:ext cx="5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ARDS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2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2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2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2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2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8" grpId="0"/>
      <p:bldP spid="222221" grpId="0"/>
      <p:bldP spid="222223" grpId="0"/>
      <p:bldP spid="222224" grpId="0"/>
      <p:bldP spid="222226" grpId="0"/>
      <p:bldP spid="222228" grpId="0"/>
      <p:bldP spid="222229" grpId="0"/>
      <p:bldP spid="222233" grpId="0"/>
      <p:bldP spid="222234" grpId="0"/>
      <p:bldP spid="222236" grpId="0"/>
      <p:bldP spid="222237" grpId="0"/>
      <p:bldP spid="222242" grpId="0"/>
      <p:bldP spid="222243" grpId="0"/>
      <p:bldP spid="222244" grpId="0"/>
      <p:bldP spid="222245" grpId="0"/>
      <p:bldP spid="222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>
            <a:extLst>
              <a:ext uri="{FF2B5EF4-FFF2-40B4-BE49-F238E27FC236}">
                <a16:creationId xmlns:a16="http://schemas.microsoft.com/office/drawing/2014/main" id="{87DD766E-56AF-42D2-9DA4-173FAD5A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2871789"/>
            <a:ext cx="3625850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Penetration of protein rich fluid</a:t>
            </a:r>
          </a:p>
        </p:txBody>
      </p:sp>
      <p:sp>
        <p:nvSpPr>
          <p:cNvPr id="232451" name="Text Box 3">
            <a:extLst>
              <a:ext uri="{FF2B5EF4-FFF2-40B4-BE49-F238E27FC236}">
                <a16:creationId xmlns:a16="http://schemas.microsoft.com/office/drawing/2014/main" id="{5AEBF83D-CCE1-4E8E-83EA-3D4BE69C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4" y="3311526"/>
            <a:ext cx="4586287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Deposits of fibrine (hyaline membanes)</a:t>
            </a:r>
          </a:p>
        </p:txBody>
      </p:sp>
      <p:sp>
        <p:nvSpPr>
          <p:cNvPr id="227332" name="Freeform 4">
            <a:extLst>
              <a:ext uri="{FF2B5EF4-FFF2-40B4-BE49-F238E27FC236}">
                <a16:creationId xmlns:a16="http://schemas.microsoft.com/office/drawing/2014/main" id="{DEB19690-5500-43DE-A828-6429931A7FF9}"/>
              </a:ext>
            </a:extLst>
          </p:cNvPr>
          <p:cNvSpPr>
            <a:spLocks/>
          </p:cNvSpPr>
          <p:nvPr/>
        </p:nvSpPr>
        <p:spPr bwMode="auto">
          <a:xfrm>
            <a:off x="2506664" y="-322263"/>
            <a:ext cx="9070975" cy="8143876"/>
          </a:xfrm>
          <a:custGeom>
            <a:avLst/>
            <a:gdLst>
              <a:gd name="T0" fmla="*/ 2147483646 w 5714"/>
              <a:gd name="T1" fmla="*/ 2147483646 h 5130"/>
              <a:gd name="T2" fmla="*/ 2147483646 w 5714"/>
              <a:gd name="T3" fmla="*/ 2147483646 h 5130"/>
              <a:gd name="T4" fmla="*/ 2147483646 w 5714"/>
              <a:gd name="T5" fmla="*/ 2147483646 h 5130"/>
              <a:gd name="T6" fmla="*/ 2147483646 w 5714"/>
              <a:gd name="T7" fmla="*/ 2147483646 h 5130"/>
              <a:gd name="T8" fmla="*/ 2147483646 w 5714"/>
              <a:gd name="T9" fmla="*/ 2147483646 h 5130"/>
              <a:gd name="T10" fmla="*/ 2147483646 w 5714"/>
              <a:gd name="T11" fmla="*/ 2147483646 h 5130"/>
              <a:gd name="T12" fmla="*/ 2147483646 w 5714"/>
              <a:gd name="T13" fmla="*/ 2147483646 h 5130"/>
              <a:gd name="T14" fmla="*/ 2147483646 w 5714"/>
              <a:gd name="T15" fmla="*/ 2147483646 h 5130"/>
              <a:gd name="T16" fmla="*/ 2147483646 w 5714"/>
              <a:gd name="T17" fmla="*/ 2147483646 h 5130"/>
              <a:gd name="T18" fmla="*/ 2147483646 w 5714"/>
              <a:gd name="T19" fmla="*/ 2147483646 h 5130"/>
              <a:gd name="T20" fmla="*/ 2147483646 w 5714"/>
              <a:gd name="T21" fmla="*/ 2147483646 h 5130"/>
              <a:gd name="T22" fmla="*/ 2147483646 w 5714"/>
              <a:gd name="T23" fmla="*/ 2147483646 h 5130"/>
              <a:gd name="T24" fmla="*/ 2147483646 w 5714"/>
              <a:gd name="T25" fmla="*/ 2147483646 h 5130"/>
              <a:gd name="T26" fmla="*/ 2147483646 w 5714"/>
              <a:gd name="T27" fmla="*/ 2147483646 h 51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14"/>
              <a:gd name="T43" fmla="*/ 0 h 5130"/>
              <a:gd name="T44" fmla="*/ 5714 w 5714"/>
              <a:gd name="T45" fmla="*/ 5130 h 51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14" h="5130">
                <a:moveTo>
                  <a:pt x="4200" y="4396"/>
                </a:moveTo>
                <a:cubicBezTo>
                  <a:pt x="3944" y="4356"/>
                  <a:pt x="4047" y="4271"/>
                  <a:pt x="3919" y="4263"/>
                </a:cubicBezTo>
                <a:cubicBezTo>
                  <a:pt x="3791" y="4255"/>
                  <a:pt x="3645" y="4296"/>
                  <a:pt x="3434" y="4347"/>
                </a:cubicBezTo>
                <a:cubicBezTo>
                  <a:pt x="3223" y="4398"/>
                  <a:pt x="3041" y="4531"/>
                  <a:pt x="2654" y="4572"/>
                </a:cubicBezTo>
                <a:cubicBezTo>
                  <a:pt x="2267" y="4613"/>
                  <a:pt x="1549" y="4788"/>
                  <a:pt x="1109" y="4593"/>
                </a:cubicBezTo>
                <a:cubicBezTo>
                  <a:pt x="669" y="4398"/>
                  <a:pt x="26" y="3740"/>
                  <a:pt x="13" y="3399"/>
                </a:cubicBezTo>
                <a:cubicBezTo>
                  <a:pt x="0" y="3058"/>
                  <a:pt x="670" y="2689"/>
                  <a:pt x="1032" y="2549"/>
                </a:cubicBezTo>
                <a:cubicBezTo>
                  <a:pt x="1394" y="2409"/>
                  <a:pt x="1814" y="2735"/>
                  <a:pt x="2184" y="2556"/>
                </a:cubicBezTo>
                <a:cubicBezTo>
                  <a:pt x="2554" y="2377"/>
                  <a:pt x="3046" y="1768"/>
                  <a:pt x="3251" y="1474"/>
                </a:cubicBezTo>
                <a:cubicBezTo>
                  <a:pt x="3456" y="1180"/>
                  <a:pt x="3226" y="934"/>
                  <a:pt x="3413" y="793"/>
                </a:cubicBezTo>
                <a:cubicBezTo>
                  <a:pt x="3600" y="652"/>
                  <a:pt x="4022" y="656"/>
                  <a:pt x="4375" y="631"/>
                </a:cubicBezTo>
                <a:cubicBezTo>
                  <a:pt x="4728" y="606"/>
                  <a:pt x="5354" y="0"/>
                  <a:pt x="5534" y="645"/>
                </a:cubicBezTo>
                <a:cubicBezTo>
                  <a:pt x="5714" y="1290"/>
                  <a:pt x="5678" y="3874"/>
                  <a:pt x="5457" y="4502"/>
                </a:cubicBezTo>
                <a:cubicBezTo>
                  <a:pt x="5236" y="5130"/>
                  <a:pt x="4456" y="4436"/>
                  <a:pt x="4200" y="4396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33" name="Oval 5">
            <a:extLst>
              <a:ext uri="{FF2B5EF4-FFF2-40B4-BE49-F238E27FC236}">
                <a16:creationId xmlns:a16="http://schemas.microsoft.com/office/drawing/2014/main" id="{5910A18B-913B-4222-8F36-B150481E8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4" y="4308476"/>
            <a:ext cx="3602037" cy="2263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000"/>
          </a:p>
        </p:txBody>
      </p:sp>
      <p:sp>
        <p:nvSpPr>
          <p:cNvPr id="227334" name="Freeform 6">
            <a:extLst>
              <a:ext uri="{FF2B5EF4-FFF2-40B4-BE49-F238E27FC236}">
                <a16:creationId xmlns:a16="http://schemas.microsoft.com/office/drawing/2014/main" id="{0AA2C6B6-54B9-4685-8EC6-7557E71C4BEF}"/>
              </a:ext>
            </a:extLst>
          </p:cNvPr>
          <p:cNvSpPr>
            <a:spLocks/>
          </p:cNvSpPr>
          <p:nvPr/>
        </p:nvSpPr>
        <p:spPr bwMode="auto">
          <a:xfrm>
            <a:off x="7278688" y="1376364"/>
            <a:ext cx="3211512" cy="2954337"/>
          </a:xfrm>
          <a:custGeom>
            <a:avLst/>
            <a:gdLst>
              <a:gd name="T0" fmla="*/ 2147483646 w 2023"/>
              <a:gd name="T1" fmla="*/ 2147483646 h 1861"/>
              <a:gd name="T2" fmla="*/ 2147483646 w 2023"/>
              <a:gd name="T3" fmla="*/ 2147483646 h 1861"/>
              <a:gd name="T4" fmla="*/ 2147483646 w 2023"/>
              <a:gd name="T5" fmla="*/ 2147483646 h 1861"/>
              <a:gd name="T6" fmla="*/ 2147483646 w 2023"/>
              <a:gd name="T7" fmla="*/ 2147483646 h 1861"/>
              <a:gd name="T8" fmla="*/ 0 w 2023"/>
              <a:gd name="T9" fmla="*/ 2147483646 h 1861"/>
              <a:gd name="T10" fmla="*/ 2147483646 w 2023"/>
              <a:gd name="T11" fmla="*/ 2147483646 h 1861"/>
              <a:gd name="T12" fmla="*/ 2147483646 w 2023"/>
              <a:gd name="T13" fmla="*/ 2147483646 h 1861"/>
              <a:gd name="T14" fmla="*/ 2147483646 w 2023"/>
              <a:gd name="T15" fmla="*/ 2147483646 h 1861"/>
              <a:gd name="T16" fmla="*/ 2147483646 w 2023"/>
              <a:gd name="T17" fmla="*/ 0 h 1861"/>
              <a:gd name="T18" fmla="*/ 2147483646 w 2023"/>
              <a:gd name="T19" fmla="*/ 2147483646 h 1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3"/>
              <a:gd name="T31" fmla="*/ 0 h 1861"/>
              <a:gd name="T32" fmla="*/ 2023 w 2023"/>
              <a:gd name="T33" fmla="*/ 1861 h 18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3" h="1861">
                <a:moveTo>
                  <a:pt x="941" y="351"/>
                </a:moveTo>
                <a:cubicBezTo>
                  <a:pt x="879" y="387"/>
                  <a:pt x="818" y="425"/>
                  <a:pt x="758" y="463"/>
                </a:cubicBezTo>
                <a:cubicBezTo>
                  <a:pt x="745" y="471"/>
                  <a:pt x="734" y="481"/>
                  <a:pt x="723" y="491"/>
                </a:cubicBezTo>
                <a:cubicBezTo>
                  <a:pt x="716" y="498"/>
                  <a:pt x="702" y="512"/>
                  <a:pt x="702" y="512"/>
                </a:cubicBezTo>
                <a:lnTo>
                  <a:pt x="0" y="1685"/>
                </a:lnTo>
                <a:lnTo>
                  <a:pt x="119" y="1861"/>
                </a:lnTo>
                <a:lnTo>
                  <a:pt x="1032" y="807"/>
                </a:lnTo>
                <a:lnTo>
                  <a:pt x="2023" y="147"/>
                </a:lnTo>
                <a:lnTo>
                  <a:pt x="1601" y="0"/>
                </a:lnTo>
                <a:lnTo>
                  <a:pt x="941" y="351"/>
                </a:lnTo>
                <a:close/>
              </a:path>
            </a:pathLst>
          </a:cu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Freeform 7">
            <a:extLst>
              <a:ext uri="{FF2B5EF4-FFF2-40B4-BE49-F238E27FC236}">
                <a16:creationId xmlns:a16="http://schemas.microsoft.com/office/drawing/2014/main" id="{B59A618D-0CF3-4325-A12F-BDE3CEE63233}"/>
              </a:ext>
            </a:extLst>
          </p:cNvPr>
          <p:cNvSpPr>
            <a:spLocks/>
          </p:cNvSpPr>
          <p:nvPr/>
        </p:nvSpPr>
        <p:spPr bwMode="auto">
          <a:xfrm>
            <a:off x="6324601" y="949326"/>
            <a:ext cx="1592263" cy="2411413"/>
          </a:xfrm>
          <a:custGeom>
            <a:avLst/>
            <a:gdLst>
              <a:gd name="T0" fmla="*/ 2147483646 w 1003"/>
              <a:gd name="T1" fmla="*/ 2147483646 h 1519"/>
              <a:gd name="T2" fmla="*/ 2147483646 w 1003"/>
              <a:gd name="T3" fmla="*/ 2147483646 h 1519"/>
              <a:gd name="T4" fmla="*/ 2147483646 w 1003"/>
              <a:gd name="T5" fmla="*/ 2147483646 h 1519"/>
              <a:gd name="T6" fmla="*/ 2147483646 w 1003"/>
              <a:gd name="T7" fmla="*/ 2147483646 h 1519"/>
              <a:gd name="T8" fmla="*/ 2147483646 w 1003"/>
              <a:gd name="T9" fmla="*/ 2147483646 h 1519"/>
              <a:gd name="T10" fmla="*/ 2147483646 w 1003"/>
              <a:gd name="T11" fmla="*/ 2147483646 h 1519"/>
              <a:gd name="T12" fmla="*/ 2147483646 w 1003"/>
              <a:gd name="T13" fmla="*/ 2147483646 h 1519"/>
              <a:gd name="T14" fmla="*/ 2147483646 w 1003"/>
              <a:gd name="T15" fmla="*/ 2147483646 h 15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3"/>
              <a:gd name="T25" fmla="*/ 0 h 1519"/>
              <a:gd name="T26" fmla="*/ 1003 w 1003"/>
              <a:gd name="T27" fmla="*/ 1519 h 15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3" h="1519">
                <a:moveTo>
                  <a:pt x="301" y="1419"/>
                </a:moveTo>
                <a:cubicBezTo>
                  <a:pt x="205" y="1519"/>
                  <a:pt x="322" y="1412"/>
                  <a:pt x="316" y="1334"/>
                </a:cubicBezTo>
                <a:cubicBezTo>
                  <a:pt x="310" y="1256"/>
                  <a:pt x="308" y="1115"/>
                  <a:pt x="266" y="948"/>
                </a:cubicBezTo>
                <a:cubicBezTo>
                  <a:pt x="224" y="781"/>
                  <a:pt x="0" y="482"/>
                  <a:pt x="63" y="330"/>
                </a:cubicBezTo>
                <a:cubicBezTo>
                  <a:pt x="126" y="178"/>
                  <a:pt x="496" y="70"/>
                  <a:pt x="646" y="35"/>
                </a:cubicBezTo>
                <a:cubicBezTo>
                  <a:pt x="796" y="0"/>
                  <a:pt x="921" y="2"/>
                  <a:pt x="962" y="119"/>
                </a:cubicBezTo>
                <a:cubicBezTo>
                  <a:pt x="1003" y="236"/>
                  <a:pt x="997" y="518"/>
                  <a:pt x="892" y="737"/>
                </a:cubicBezTo>
                <a:cubicBezTo>
                  <a:pt x="787" y="956"/>
                  <a:pt x="397" y="1319"/>
                  <a:pt x="301" y="1419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36" name="Oval 8">
            <a:extLst>
              <a:ext uri="{FF2B5EF4-FFF2-40B4-BE49-F238E27FC236}">
                <a16:creationId xmlns:a16="http://schemas.microsoft.com/office/drawing/2014/main" id="{EE8625A1-E345-4043-BE06-E14E0C67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6" y="1520825"/>
            <a:ext cx="434975" cy="635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27337" name="Text Box 9">
            <a:extLst>
              <a:ext uri="{FF2B5EF4-FFF2-40B4-BE49-F238E27FC236}">
                <a16:creationId xmlns:a16="http://schemas.microsoft.com/office/drawing/2014/main" id="{3C158221-82BC-4177-9049-CA922691D455}"/>
              </a:ext>
            </a:extLst>
          </p:cNvPr>
          <p:cNvSpPr txBox="1">
            <a:spLocks noChangeArrowheads="1"/>
          </p:cNvSpPr>
          <p:nvPr/>
        </p:nvSpPr>
        <p:spPr bwMode="auto">
          <a:xfrm rot="-3472465">
            <a:off x="6584157" y="3056732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interstitium</a:t>
            </a:r>
          </a:p>
        </p:txBody>
      </p:sp>
      <p:sp>
        <p:nvSpPr>
          <p:cNvPr id="227338" name="Text Box 10">
            <a:extLst>
              <a:ext uri="{FF2B5EF4-FFF2-40B4-BE49-F238E27FC236}">
                <a16:creationId xmlns:a16="http://schemas.microsoft.com/office/drawing/2014/main" id="{0F98E6ED-95B8-45DB-B166-C8E1BF95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90195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Na</a:t>
            </a:r>
            <a:r>
              <a:rPr lang="cs-CZ" altLang="cs-CZ" sz="2000" baseline="30000"/>
              <a:t>+</a:t>
            </a:r>
          </a:p>
        </p:txBody>
      </p:sp>
      <p:sp>
        <p:nvSpPr>
          <p:cNvPr id="227339" name="Line 11">
            <a:extLst>
              <a:ext uri="{FF2B5EF4-FFF2-40B4-BE49-F238E27FC236}">
                <a16:creationId xmlns:a16="http://schemas.microsoft.com/office/drawing/2014/main" id="{FBD6BC6A-467E-410F-9353-17435DD6B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9" y="3211514"/>
            <a:ext cx="20637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0" name="Text Box 12">
            <a:extLst>
              <a:ext uri="{FF2B5EF4-FFF2-40B4-BE49-F238E27FC236}">
                <a16:creationId xmlns:a16="http://schemas.microsoft.com/office/drawing/2014/main" id="{509166DE-3D62-4146-B63E-A247D70E1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6" y="5772151"/>
            <a:ext cx="183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Blood capillary</a:t>
            </a:r>
          </a:p>
        </p:txBody>
      </p:sp>
      <p:sp>
        <p:nvSpPr>
          <p:cNvPr id="227341" name="Text Box 13">
            <a:extLst>
              <a:ext uri="{FF2B5EF4-FFF2-40B4-BE49-F238E27FC236}">
                <a16:creationId xmlns:a16="http://schemas.microsoft.com/office/drawing/2014/main" id="{0C7AA8EB-724E-4C91-B3AA-175D19DBDB99}"/>
              </a:ext>
            </a:extLst>
          </p:cNvPr>
          <p:cNvSpPr txBox="1">
            <a:spLocks noChangeArrowheads="1"/>
          </p:cNvSpPr>
          <p:nvPr/>
        </p:nvSpPr>
        <p:spPr bwMode="auto">
          <a:xfrm rot="-2135446">
            <a:off x="8339138" y="1917701"/>
            <a:ext cx="213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Lymphatic vessel</a:t>
            </a:r>
          </a:p>
        </p:txBody>
      </p:sp>
      <p:sp>
        <p:nvSpPr>
          <p:cNvPr id="232462" name="Text Box 14">
            <a:extLst>
              <a:ext uri="{FF2B5EF4-FFF2-40B4-BE49-F238E27FC236}">
                <a16:creationId xmlns:a16="http://schemas.microsoft.com/office/drawing/2014/main" id="{BD7FB89D-E483-4815-BA82-0EF9C698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844" y="4114801"/>
            <a:ext cx="28098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Endothelium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activation</a:t>
            </a:r>
            <a:endParaRPr lang="cs-CZ" altLang="cs-CZ" sz="2000" dirty="0"/>
          </a:p>
        </p:txBody>
      </p:sp>
      <p:sp>
        <p:nvSpPr>
          <p:cNvPr id="232463" name="Text Box 15">
            <a:extLst>
              <a:ext uri="{FF2B5EF4-FFF2-40B4-BE49-F238E27FC236}">
                <a16:creationId xmlns:a16="http://schemas.microsoft.com/office/drawing/2014/main" id="{8EA5D388-77F8-4A46-9954-F66EBEDC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4493501"/>
            <a:ext cx="3117850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Adhesion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thrombocytes</a:t>
            </a:r>
            <a:endParaRPr lang="cs-CZ" altLang="cs-CZ" sz="2000" dirty="0"/>
          </a:p>
        </p:txBody>
      </p:sp>
      <p:sp>
        <p:nvSpPr>
          <p:cNvPr id="232464" name="Text Box 16">
            <a:extLst>
              <a:ext uri="{FF2B5EF4-FFF2-40B4-BE49-F238E27FC236}">
                <a16:creationId xmlns:a16="http://schemas.microsoft.com/office/drawing/2014/main" id="{E767D9FA-B2FA-4EAB-836B-511D578B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357" y="4976813"/>
            <a:ext cx="5761037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Activation of coagulation – inhibition of fibrinolysis</a:t>
            </a:r>
          </a:p>
        </p:txBody>
      </p:sp>
      <p:sp>
        <p:nvSpPr>
          <p:cNvPr id="232465" name="Text Box 17">
            <a:extLst>
              <a:ext uri="{FF2B5EF4-FFF2-40B4-BE49-F238E27FC236}">
                <a16:creationId xmlns:a16="http://schemas.microsoft.com/office/drawing/2014/main" id="{42B58569-D919-4125-886F-7643477D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6" y="5478464"/>
            <a:ext cx="282416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Neutrophyles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activation</a:t>
            </a:r>
            <a:endParaRPr lang="cs-CZ" altLang="cs-CZ" sz="2000" dirty="0"/>
          </a:p>
        </p:txBody>
      </p:sp>
      <p:sp>
        <p:nvSpPr>
          <p:cNvPr id="232466" name="Oval 18">
            <a:extLst>
              <a:ext uri="{FF2B5EF4-FFF2-40B4-BE49-F238E27FC236}">
                <a16:creationId xmlns:a16="http://schemas.microsoft.com/office/drawing/2014/main" id="{073BF2BE-5520-4F93-A19D-500221D2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76" y="5346701"/>
            <a:ext cx="606425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32467" name="Freeform 19">
            <a:extLst>
              <a:ext uri="{FF2B5EF4-FFF2-40B4-BE49-F238E27FC236}">
                <a16:creationId xmlns:a16="http://schemas.microsoft.com/office/drawing/2014/main" id="{4445F7DA-6050-4BB2-81EC-562F3B8425B8}"/>
              </a:ext>
            </a:extLst>
          </p:cNvPr>
          <p:cNvSpPr>
            <a:spLocks/>
          </p:cNvSpPr>
          <p:nvPr/>
        </p:nvSpPr>
        <p:spPr bwMode="auto">
          <a:xfrm>
            <a:off x="9417050" y="5474399"/>
            <a:ext cx="379413" cy="347662"/>
          </a:xfrm>
          <a:custGeom>
            <a:avLst/>
            <a:gdLst>
              <a:gd name="T0" fmla="*/ 2147483646 w 239"/>
              <a:gd name="T1" fmla="*/ 2147483646 h 219"/>
              <a:gd name="T2" fmla="*/ 2147483646 w 239"/>
              <a:gd name="T3" fmla="*/ 2147483646 h 219"/>
              <a:gd name="T4" fmla="*/ 2147483646 w 239"/>
              <a:gd name="T5" fmla="*/ 2147483646 h 219"/>
              <a:gd name="T6" fmla="*/ 2147483646 w 239"/>
              <a:gd name="T7" fmla="*/ 2147483646 h 219"/>
              <a:gd name="T8" fmla="*/ 2147483646 w 239"/>
              <a:gd name="T9" fmla="*/ 2147483646 h 219"/>
              <a:gd name="T10" fmla="*/ 2147483646 w 239"/>
              <a:gd name="T11" fmla="*/ 2147483646 h 219"/>
              <a:gd name="T12" fmla="*/ 2147483646 w 239"/>
              <a:gd name="T13" fmla="*/ 2147483646 h 219"/>
              <a:gd name="T14" fmla="*/ 2147483646 w 239"/>
              <a:gd name="T15" fmla="*/ 2147483646 h 219"/>
              <a:gd name="T16" fmla="*/ 2147483646 w 239"/>
              <a:gd name="T17" fmla="*/ 2147483646 h 219"/>
              <a:gd name="T18" fmla="*/ 2147483646 w 239"/>
              <a:gd name="T19" fmla="*/ 2147483646 h 219"/>
              <a:gd name="T20" fmla="*/ 2147483646 w 239"/>
              <a:gd name="T21" fmla="*/ 2147483646 h 219"/>
              <a:gd name="T22" fmla="*/ 2147483646 w 239"/>
              <a:gd name="T23" fmla="*/ 2147483646 h 219"/>
              <a:gd name="T24" fmla="*/ 0 w 239"/>
              <a:gd name="T25" fmla="*/ 2147483646 h 219"/>
              <a:gd name="T26" fmla="*/ 2147483646 w 239"/>
              <a:gd name="T27" fmla="*/ 2147483646 h 219"/>
              <a:gd name="T28" fmla="*/ 2147483646 w 239"/>
              <a:gd name="T29" fmla="*/ 2147483646 h 2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9"/>
              <a:gd name="T46" fmla="*/ 0 h 219"/>
              <a:gd name="T47" fmla="*/ 239 w 239"/>
              <a:gd name="T48" fmla="*/ 219 h 2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9" h="219">
                <a:moveTo>
                  <a:pt x="28" y="71"/>
                </a:moveTo>
                <a:cubicBezTo>
                  <a:pt x="42" y="3"/>
                  <a:pt x="19" y="56"/>
                  <a:pt x="106" y="29"/>
                </a:cubicBezTo>
                <a:cubicBezTo>
                  <a:pt x="122" y="24"/>
                  <a:pt x="148" y="1"/>
                  <a:pt x="148" y="1"/>
                </a:cubicBezTo>
                <a:cubicBezTo>
                  <a:pt x="194" y="7"/>
                  <a:pt x="215" y="0"/>
                  <a:pt x="239" y="36"/>
                </a:cubicBezTo>
                <a:cubicBezTo>
                  <a:pt x="234" y="99"/>
                  <a:pt x="227" y="157"/>
                  <a:pt x="218" y="219"/>
                </a:cubicBezTo>
                <a:cubicBezTo>
                  <a:pt x="211" y="217"/>
                  <a:pt x="199" y="219"/>
                  <a:pt x="197" y="212"/>
                </a:cubicBezTo>
                <a:cubicBezTo>
                  <a:pt x="193" y="201"/>
                  <a:pt x="204" y="189"/>
                  <a:pt x="204" y="177"/>
                </a:cubicBezTo>
                <a:cubicBezTo>
                  <a:pt x="204" y="116"/>
                  <a:pt x="211" y="94"/>
                  <a:pt x="162" y="78"/>
                </a:cubicBezTo>
                <a:cubicBezTo>
                  <a:pt x="167" y="71"/>
                  <a:pt x="175" y="65"/>
                  <a:pt x="176" y="57"/>
                </a:cubicBezTo>
                <a:cubicBezTo>
                  <a:pt x="177" y="50"/>
                  <a:pt x="175" y="32"/>
                  <a:pt x="169" y="36"/>
                </a:cubicBezTo>
                <a:cubicBezTo>
                  <a:pt x="127" y="61"/>
                  <a:pt x="154" y="91"/>
                  <a:pt x="106" y="107"/>
                </a:cubicBezTo>
                <a:cubicBezTo>
                  <a:pt x="94" y="105"/>
                  <a:pt x="82" y="103"/>
                  <a:pt x="70" y="100"/>
                </a:cubicBezTo>
                <a:cubicBezTo>
                  <a:pt x="46" y="94"/>
                  <a:pt x="0" y="78"/>
                  <a:pt x="0" y="78"/>
                </a:cubicBezTo>
                <a:cubicBezTo>
                  <a:pt x="0" y="77"/>
                  <a:pt x="21" y="36"/>
                  <a:pt x="35" y="50"/>
                </a:cubicBezTo>
                <a:cubicBezTo>
                  <a:pt x="40" y="55"/>
                  <a:pt x="30" y="64"/>
                  <a:pt x="28" y="7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68" name="Text Box 20">
            <a:extLst>
              <a:ext uri="{FF2B5EF4-FFF2-40B4-BE49-F238E27FC236}">
                <a16:creationId xmlns:a16="http://schemas.microsoft.com/office/drawing/2014/main" id="{8F9B91A0-8F3B-4129-B147-D6606C9B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5929314"/>
            <a:ext cx="2795587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Neutrophyles migration</a:t>
            </a:r>
          </a:p>
        </p:txBody>
      </p:sp>
      <p:sp>
        <p:nvSpPr>
          <p:cNvPr id="232469" name="Line 21">
            <a:extLst>
              <a:ext uri="{FF2B5EF4-FFF2-40B4-BE49-F238E27FC236}">
                <a16:creationId xmlns:a16="http://schemas.microsoft.com/office/drawing/2014/main" id="{AA71F37B-4E6D-4778-8460-250D238CD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4775" y="5875338"/>
            <a:ext cx="484188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70" name="Text Box 22">
            <a:extLst>
              <a:ext uri="{FF2B5EF4-FFF2-40B4-BE49-F238E27FC236}">
                <a16:creationId xmlns:a16="http://schemas.microsoft.com/office/drawing/2014/main" id="{39CAF947-FB67-4EEC-9CE5-3155D2672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9" y="2322514"/>
            <a:ext cx="46132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Inflammatory activation of alveolar cells</a:t>
            </a:r>
          </a:p>
        </p:txBody>
      </p:sp>
      <p:sp>
        <p:nvSpPr>
          <p:cNvPr id="232471" name="Text Box 23">
            <a:extLst>
              <a:ext uri="{FF2B5EF4-FFF2-40B4-BE49-F238E27FC236}">
                <a16:creationId xmlns:a16="http://schemas.microsoft.com/office/drawing/2014/main" id="{7210BA9C-75B6-430E-8D2A-95BEBBC7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1520826"/>
            <a:ext cx="3582988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Surfactant production damage</a:t>
            </a:r>
          </a:p>
        </p:txBody>
      </p:sp>
      <p:sp>
        <p:nvSpPr>
          <p:cNvPr id="232472" name="Freeform 24">
            <a:extLst>
              <a:ext uri="{FF2B5EF4-FFF2-40B4-BE49-F238E27FC236}">
                <a16:creationId xmlns:a16="http://schemas.microsoft.com/office/drawing/2014/main" id="{CD22D31B-7C5A-4298-894C-F6F2427AA74C}"/>
              </a:ext>
            </a:extLst>
          </p:cNvPr>
          <p:cNvSpPr>
            <a:spLocks/>
          </p:cNvSpPr>
          <p:nvPr/>
        </p:nvSpPr>
        <p:spPr bwMode="auto">
          <a:xfrm>
            <a:off x="6018213" y="3227388"/>
            <a:ext cx="501650" cy="590550"/>
          </a:xfrm>
          <a:custGeom>
            <a:avLst/>
            <a:gdLst>
              <a:gd name="T0" fmla="*/ 0 w 316"/>
              <a:gd name="T1" fmla="*/ 2147483646 h 372"/>
              <a:gd name="T2" fmla="*/ 0 w 316"/>
              <a:gd name="T3" fmla="*/ 2147483646 h 372"/>
              <a:gd name="T4" fmla="*/ 2147483646 w 316"/>
              <a:gd name="T5" fmla="*/ 0 h 372"/>
              <a:gd name="T6" fmla="*/ 2147483646 w 316"/>
              <a:gd name="T7" fmla="*/ 2147483646 h 372"/>
              <a:gd name="T8" fmla="*/ 2147483646 w 316"/>
              <a:gd name="T9" fmla="*/ 2147483646 h 372"/>
              <a:gd name="T10" fmla="*/ 2147483646 w 316"/>
              <a:gd name="T11" fmla="*/ 2147483646 h 372"/>
              <a:gd name="T12" fmla="*/ 2147483646 w 316"/>
              <a:gd name="T13" fmla="*/ 2147483646 h 372"/>
              <a:gd name="T14" fmla="*/ 0 w 316"/>
              <a:gd name="T15" fmla="*/ 2147483646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372"/>
              <a:gd name="T26" fmla="*/ 316 w 316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372">
                <a:moveTo>
                  <a:pt x="0" y="372"/>
                </a:moveTo>
                <a:cubicBezTo>
                  <a:pt x="0" y="320"/>
                  <a:pt x="0" y="269"/>
                  <a:pt x="0" y="217"/>
                </a:cubicBezTo>
                <a:lnTo>
                  <a:pt x="28" y="0"/>
                </a:lnTo>
                <a:lnTo>
                  <a:pt x="232" y="7"/>
                </a:lnTo>
                <a:lnTo>
                  <a:pt x="316" y="105"/>
                </a:lnTo>
                <a:lnTo>
                  <a:pt x="232" y="203"/>
                </a:lnTo>
                <a:lnTo>
                  <a:pt x="91" y="323"/>
                </a:lnTo>
                <a:lnTo>
                  <a:pt x="0" y="3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73" name="Line 25">
            <a:extLst>
              <a:ext uri="{FF2B5EF4-FFF2-40B4-BE49-F238E27FC236}">
                <a16:creationId xmlns:a16="http://schemas.microsoft.com/office/drawing/2014/main" id="{1483F18F-0B5B-451A-A55A-EBA5F292A7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34101" y="3338513"/>
            <a:ext cx="347663" cy="279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C55C5B03-4169-47F0-BA3B-1D1C00210656}"/>
              </a:ext>
            </a:extLst>
          </p:cNvPr>
          <p:cNvGrpSpPr>
            <a:grpSpLocks/>
          </p:cNvGrpSpPr>
          <p:nvPr/>
        </p:nvGrpSpPr>
        <p:grpSpPr bwMode="auto">
          <a:xfrm>
            <a:off x="7516813" y="628651"/>
            <a:ext cx="996950" cy="1014413"/>
            <a:chOff x="386" y="436"/>
            <a:chExt cx="628" cy="639"/>
          </a:xfrm>
        </p:grpSpPr>
        <p:sp>
          <p:nvSpPr>
            <p:cNvPr id="227365" name="Freeform 27">
              <a:extLst>
                <a:ext uri="{FF2B5EF4-FFF2-40B4-BE49-F238E27FC236}">
                  <a16:creationId xmlns:a16="http://schemas.microsoft.com/office/drawing/2014/main" id="{622F4121-C48E-4885-B127-9F3B127AE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" y="436"/>
              <a:ext cx="628" cy="639"/>
            </a:xfrm>
            <a:custGeom>
              <a:avLst/>
              <a:gdLst>
                <a:gd name="T0" fmla="*/ 310 w 628"/>
                <a:gd name="T1" fmla="*/ 0 h 639"/>
                <a:gd name="T2" fmla="*/ 458 w 628"/>
                <a:gd name="T3" fmla="*/ 70 h 639"/>
                <a:gd name="T4" fmla="*/ 528 w 628"/>
                <a:gd name="T5" fmla="*/ 190 h 639"/>
                <a:gd name="T6" fmla="*/ 542 w 628"/>
                <a:gd name="T7" fmla="*/ 267 h 639"/>
                <a:gd name="T8" fmla="*/ 598 w 628"/>
                <a:gd name="T9" fmla="*/ 281 h 639"/>
                <a:gd name="T10" fmla="*/ 612 w 628"/>
                <a:gd name="T11" fmla="*/ 400 h 639"/>
                <a:gd name="T12" fmla="*/ 598 w 628"/>
                <a:gd name="T13" fmla="*/ 485 h 639"/>
                <a:gd name="T14" fmla="*/ 542 w 628"/>
                <a:gd name="T15" fmla="*/ 506 h 639"/>
                <a:gd name="T16" fmla="*/ 380 w 628"/>
                <a:gd name="T17" fmla="*/ 541 h 639"/>
                <a:gd name="T18" fmla="*/ 219 w 628"/>
                <a:gd name="T19" fmla="*/ 639 h 639"/>
                <a:gd name="T20" fmla="*/ 198 w 628"/>
                <a:gd name="T21" fmla="*/ 632 h 639"/>
                <a:gd name="T22" fmla="*/ 170 w 628"/>
                <a:gd name="T23" fmla="*/ 555 h 639"/>
                <a:gd name="T24" fmla="*/ 177 w 628"/>
                <a:gd name="T25" fmla="*/ 443 h 639"/>
                <a:gd name="T26" fmla="*/ 212 w 628"/>
                <a:gd name="T27" fmla="*/ 400 h 639"/>
                <a:gd name="T28" fmla="*/ 247 w 628"/>
                <a:gd name="T29" fmla="*/ 323 h 639"/>
                <a:gd name="T30" fmla="*/ 156 w 628"/>
                <a:gd name="T31" fmla="*/ 302 h 639"/>
                <a:gd name="T32" fmla="*/ 141 w 628"/>
                <a:gd name="T33" fmla="*/ 288 h 639"/>
                <a:gd name="T34" fmla="*/ 50 w 628"/>
                <a:gd name="T35" fmla="*/ 260 h 639"/>
                <a:gd name="T36" fmla="*/ 85 w 628"/>
                <a:gd name="T37" fmla="*/ 84 h 639"/>
                <a:gd name="T38" fmla="*/ 219 w 628"/>
                <a:gd name="T39" fmla="*/ 56 h 639"/>
                <a:gd name="T40" fmla="*/ 310 w 628"/>
                <a:gd name="T41" fmla="*/ 0 h 6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8"/>
                <a:gd name="T64" fmla="*/ 0 h 639"/>
                <a:gd name="T65" fmla="*/ 628 w 628"/>
                <a:gd name="T66" fmla="*/ 639 h 6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8" h="639">
                  <a:moveTo>
                    <a:pt x="310" y="0"/>
                  </a:moveTo>
                  <a:cubicBezTo>
                    <a:pt x="359" y="16"/>
                    <a:pt x="420" y="29"/>
                    <a:pt x="458" y="70"/>
                  </a:cubicBezTo>
                  <a:cubicBezTo>
                    <a:pt x="484" y="98"/>
                    <a:pt x="518" y="152"/>
                    <a:pt x="528" y="190"/>
                  </a:cubicBezTo>
                  <a:cubicBezTo>
                    <a:pt x="534" y="215"/>
                    <a:pt x="525" y="247"/>
                    <a:pt x="542" y="267"/>
                  </a:cubicBezTo>
                  <a:cubicBezTo>
                    <a:pt x="555" y="282"/>
                    <a:pt x="580" y="275"/>
                    <a:pt x="598" y="281"/>
                  </a:cubicBezTo>
                  <a:cubicBezTo>
                    <a:pt x="628" y="326"/>
                    <a:pt x="619" y="336"/>
                    <a:pt x="612" y="400"/>
                  </a:cubicBezTo>
                  <a:cubicBezTo>
                    <a:pt x="609" y="429"/>
                    <a:pt x="616" y="463"/>
                    <a:pt x="598" y="485"/>
                  </a:cubicBezTo>
                  <a:cubicBezTo>
                    <a:pt x="586" y="501"/>
                    <a:pt x="561" y="499"/>
                    <a:pt x="542" y="506"/>
                  </a:cubicBezTo>
                  <a:cubicBezTo>
                    <a:pt x="491" y="525"/>
                    <a:pt x="434" y="533"/>
                    <a:pt x="380" y="541"/>
                  </a:cubicBezTo>
                  <a:cubicBezTo>
                    <a:pt x="346" y="593"/>
                    <a:pt x="276" y="620"/>
                    <a:pt x="219" y="639"/>
                  </a:cubicBezTo>
                  <a:cubicBezTo>
                    <a:pt x="212" y="637"/>
                    <a:pt x="203" y="637"/>
                    <a:pt x="198" y="632"/>
                  </a:cubicBezTo>
                  <a:cubicBezTo>
                    <a:pt x="188" y="622"/>
                    <a:pt x="176" y="572"/>
                    <a:pt x="170" y="555"/>
                  </a:cubicBezTo>
                  <a:cubicBezTo>
                    <a:pt x="172" y="518"/>
                    <a:pt x="167" y="479"/>
                    <a:pt x="177" y="443"/>
                  </a:cubicBezTo>
                  <a:cubicBezTo>
                    <a:pt x="182" y="425"/>
                    <a:pt x="203" y="416"/>
                    <a:pt x="212" y="400"/>
                  </a:cubicBezTo>
                  <a:cubicBezTo>
                    <a:pt x="229" y="372"/>
                    <a:pt x="225" y="352"/>
                    <a:pt x="247" y="323"/>
                  </a:cubicBezTo>
                  <a:cubicBezTo>
                    <a:pt x="175" y="287"/>
                    <a:pt x="280" y="335"/>
                    <a:pt x="156" y="302"/>
                  </a:cubicBezTo>
                  <a:cubicBezTo>
                    <a:pt x="149" y="300"/>
                    <a:pt x="147" y="291"/>
                    <a:pt x="141" y="288"/>
                  </a:cubicBezTo>
                  <a:cubicBezTo>
                    <a:pt x="113" y="273"/>
                    <a:pt x="80" y="266"/>
                    <a:pt x="50" y="260"/>
                  </a:cubicBezTo>
                  <a:cubicBezTo>
                    <a:pt x="0" y="186"/>
                    <a:pt x="21" y="135"/>
                    <a:pt x="85" y="84"/>
                  </a:cubicBezTo>
                  <a:cubicBezTo>
                    <a:pt x="105" y="23"/>
                    <a:pt x="156" y="52"/>
                    <a:pt x="219" y="56"/>
                  </a:cubicBezTo>
                  <a:cubicBezTo>
                    <a:pt x="271" y="47"/>
                    <a:pt x="283" y="46"/>
                    <a:pt x="31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6" name="Oval 28">
              <a:extLst>
                <a:ext uri="{FF2B5EF4-FFF2-40B4-BE49-F238E27FC236}">
                  <a16:creationId xmlns:a16="http://schemas.microsoft.com/office/drawing/2014/main" id="{454753E8-D34F-40F1-9E5C-241A0CBE1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" y="688"/>
              <a:ext cx="158" cy="12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232477" name="Text Box 29">
            <a:extLst>
              <a:ext uri="{FF2B5EF4-FFF2-40B4-BE49-F238E27FC236}">
                <a16:creationId xmlns:a16="http://schemas.microsoft.com/office/drawing/2014/main" id="{B7528088-DB22-4619-AAB0-E4A6B6F93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949326"/>
            <a:ext cx="4135438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Activation of alveolar macrophages</a:t>
            </a:r>
          </a:p>
        </p:txBody>
      </p:sp>
      <p:sp>
        <p:nvSpPr>
          <p:cNvPr id="232478" name="Text Box 30">
            <a:extLst>
              <a:ext uri="{FF2B5EF4-FFF2-40B4-BE49-F238E27FC236}">
                <a16:creationId xmlns:a16="http://schemas.microsoft.com/office/drawing/2014/main" id="{9FD8880E-7D0F-4C95-9DE3-0CAE4AB3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1160464"/>
            <a:ext cx="2247900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Collapse of alveoli</a:t>
            </a:r>
          </a:p>
        </p:txBody>
      </p:sp>
      <p:sp>
        <p:nvSpPr>
          <p:cNvPr id="232479" name="Line 31">
            <a:extLst>
              <a:ext uri="{FF2B5EF4-FFF2-40B4-BE49-F238E27FC236}">
                <a16:creationId xmlns:a16="http://schemas.microsoft.com/office/drawing/2014/main" id="{7230192A-4918-4D29-9567-CFA09DF5A4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3250" y="1536701"/>
            <a:ext cx="37465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0" name="Freeform 32">
            <a:extLst>
              <a:ext uri="{FF2B5EF4-FFF2-40B4-BE49-F238E27FC236}">
                <a16:creationId xmlns:a16="http://schemas.microsoft.com/office/drawing/2014/main" id="{09731513-0D27-4399-9B88-59879830B65E}"/>
              </a:ext>
            </a:extLst>
          </p:cNvPr>
          <p:cNvSpPr>
            <a:spLocks/>
          </p:cNvSpPr>
          <p:nvPr/>
        </p:nvSpPr>
        <p:spPr bwMode="auto">
          <a:xfrm>
            <a:off x="3290888" y="3595688"/>
            <a:ext cx="2697162" cy="538162"/>
          </a:xfrm>
          <a:custGeom>
            <a:avLst/>
            <a:gdLst>
              <a:gd name="T0" fmla="*/ 0 w 1699"/>
              <a:gd name="T1" fmla="*/ 2147483646 h 339"/>
              <a:gd name="T2" fmla="*/ 2147483646 w 1699"/>
              <a:gd name="T3" fmla="*/ 2147483646 h 339"/>
              <a:gd name="T4" fmla="*/ 2147483646 w 1699"/>
              <a:gd name="T5" fmla="*/ 2147483646 h 339"/>
              <a:gd name="T6" fmla="*/ 2147483646 w 1699"/>
              <a:gd name="T7" fmla="*/ 2147483646 h 339"/>
              <a:gd name="T8" fmla="*/ 2147483646 w 1699"/>
              <a:gd name="T9" fmla="*/ 2147483646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9"/>
              <a:gd name="T16" fmla="*/ 0 h 339"/>
              <a:gd name="T17" fmla="*/ 1699 w 169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9" h="339">
                <a:moveTo>
                  <a:pt x="0" y="339"/>
                </a:moveTo>
                <a:cubicBezTo>
                  <a:pt x="116" y="289"/>
                  <a:pt x="488" y="78"/>
                  <a:pt x="702" y="39"/>
                </a:cubicBezTo>
                <a:cubicBezTo>
                  <a:pt x="916" y="0"/>
                  <a:pt x="1146" y="92"/>
                  <a:pt x="1283" y="107"/>
                </a:cubicBezTo>
                <a:cubicBezTo>
                  <a:pt x="1420" y="122"/>
                  <a:pt x="1456" y="138"/>
                  <a:pt x="1525" y="131"/>
                </a:cubicBezTo>
                <a:cubicBezTo>
                  <a:pt x="1594" y="124"/>
                  <a:pt x="1670" y="78"/>
                  <a:pt x="1699" y="68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1" name="Line 33">
            <a:extLst>
              <a:ext uri="{FF2B5EF4-FFF2-40B4-BE49-F238E27FC236}">
                <a16:creationId xmlns:a16="http://schemas.microsoft.com/office/drawing/2014/main" id="{6361C38D-1545-4DB6-8229-2B728826CE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9695" y="4486275"/>
            <a:ext cx="796195" cy="48498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2" name="Text Box 34">
            <a:extLst>
              <a:ext uri="{FF2B5EF4-FFF2-40B4-BE49-F238E27FC236}">
                <a16:creationId xmlns:a16="http://schemas.microsoft.com/office/drawing/2014/main" id="{24356EE8-07FE-46F1-AF5A-D9A4C5D59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1862138"/>
            <a:ext cx="8001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VA/Q</a:t>
            </a:r>
          </a:p>
        </p:txBody>
      </p:sp>
      <p:sp>
        <p:nvSpPr>
          <p:cNvPr id="232483" name="Line 35">
            <a:extLst>
              <a:ext uri="{FF2B5EF4-FFF2-40B4-BE49-F238E27FC236}">
                <a16:creationId xmlns:a16="http://schemas.microsoft.com/office/drawing/2014/main" id="{A93AC432-0756-411F-8774-FBC68DA0D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863" y="1951039"/>
            <a:ext cx="0" cy="238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4" name="Text Box 36">
            <a:extLst>
              <a:ext uri="{FF2B5EF4-FFF2-40B4-BE49-F238E27FC236}">
                <a16:creationId xmlns:a16="http://schemas.microsoft.com/office/drawing/2014/main" id="{7B1F8947-39DB-4FA2-A519-8F814B22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9" y="2381250"/>
            <a:ext cx="106997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hypoxia</a:t>
            </a:r>
          </a:p>
        </p:txBody>
      </p:sp>
      <p:sp>
        <p:nvSpPr>
          <p:cNvPr id="232485" name="Line 37">
            <a:extLst>
              <a:ext uri="{FF2B5EF4-FFF2-40B4-BE49-F238E27FC236}">
                <a16:creationId xmlns:a16="http://schemas.microsoft.com/office/drawing/2014/main" id="{DD55042D-4CF1-4853-BE89-B5994D5F0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5225" y="2155826"/>
            <a:ext cx="198438" cy="225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64" name="Rectangle 38">
            <a:extLst>
              <a:ext uri="{FF2B5EF4-FFF2-40B4-BE49-F238E27FC236}">
                <a16:creationId xmlns:a16="http://schemas.microsoft.com/office/drawing/2014/main" id="{737CF834-2613-4683-BE98-B73796AA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-195263"/>
            <a:ext cx="728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FF0000"/>
                </a:solidFill>
              </a:rPr>
              <a:t>A</a:t>
            </a:r>
            <a:r>
              <a:rPr lang="cs-CZ" altLang="cs-CZ" sz="3600">
                <a:solidFill>
                  <a:schemeClr val="tx2"/>
                </a:solidFill>
              </a:rPr>
              <a:t>cute </a:t>
            </a:r>
            <a:r>
              <a:rPr lang="cs-CZ" altLang="cs-CZ" sz="3600">
                <a:solidFill>
                  <a:srgbClr val="FF0000"/>
                </a:solidFill>
              </a:rPr>
              <a:t>R</a:t>
            </a:r>
            <a:r>
              <a:rPr lang="cs-CZ" altLang="cs-CZ" sz="3600">
                <a:solidFill>
                  <a:schemeClr val="tx2"/>
                </a:solidFill>
              </a:rPr>
              <a:t>espiratory </a:t>
            </a:r>
            <a:r>
              <a:rPr lang="cs-CZ" altLang="cs-CZ" sz="3600">
                <a:solidFill>
                  <a:srgbClr val="FF0000"/>
                </a:solidFill>
              </a:rPr>
              <a:t>D</a:t>
            </a:r>
            <a:r>
              <a:rPr lang="cs-CZ" altLang="cs-CZ" sz="3600">
                <a:solidFill>
                  <a:schemeClr val="tx2"/>
                </a:solidFill>
              </a:rPr>
              <a:t>istress </a:t>
            </a:r>
            <a:r>
              <a:rPr lang="cs-CZ" altLang="cs-CZ" sz="3600">
                <a:solidFill>
                  <a:srgbClr val="FF0000"/>
                </a:solidFill>
              </a:rPr>
              <a:t>S</a:t>
            </a:r>
            <a:r>
              <a:rPr lang="cs-CZ" altLang="cs-CZ" sz="3600">
                <a:solidFill>
                  <a:schemeClr val="tx2"/>
                </a:solidFill>
              </a:rPr>
              <a:t>yndrome</a:t>
            </a:r>
            <a:r>
              <a:rPr lang="en-US" altLang="cs-CZ" sz="3600">
                <a:solidFill>
                  <a:schemeClr val="tx2"/>
                </a:solidFill>
              </a:rPr>
              <a:t>  </a:t>
            </a:r>
            <a:r>
              <a:rPr lang="en-US" altLang="cs-CZ" sz="3600">
                <a:solidFill>
                  <a:srgbClr val="FF0000"/>
                </a:solidFill>
              </a:rPr>
              <a:t>ARDS</a:t>
            </a:r>
            <a:endParaRPr lang="cs-CZ" altLang="cs-CZ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nimBg="1"/>
      <p:bldP spid="232451" grpId="0" animBg="1"/>
      <p:bldP spid="232462" grpId="0" animBg="1"/>
      <p:bldP spid="232463" grpId="0" animBg="1"/>
      <p:bldP spid="232464" grpId="0" animBg="1"/>
      <p:bldP spid="232465" grpId="0" animBg="1"/>
      <p:bldP spid="232466" grpId="0" animBg="1"/>
      <p:bldP spid="232468" grpId="0" animBg="1"/>
      <p:bldP spid="232470" grpId="0" animBg="1"/>
      <p:bldP spid="232471" grpId="0" animBg="1"/>
      <p:bldP spid="232477" grpId="0" animBg="1"/>
      <p:bldP spid="232478" grpId="0" animBg="1"/>
      <p:bldP spid="232482" grpId="0" animBg="1"/>
      <p:bldP spid="2324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BDD5B7E3-65B0-468B-8C8B-4FAFE791D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Manifestations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ARDS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CB6D570-3B76-4B16-A874-979A75E18C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Dyspnoea</a:t>
            </a:r>
            <a:r>
              <a:rPr lang="cs-CZ" altLang="cs-CZ" dirty="0"/>
              <a:t> - </a:t>
            </a:r>
            <a:r>
              <a:rPr lang="cs-CZ" altLang="cs-CZ" dirty="0" err="1"/>
              <a:t>decreased</a:t>
            </a:r>
            <a:r>
              <a:rPr lang="cs-CZ" altLang="cs-CZ" dirty="0"/>
              <a:t> pO2</a:t>
            </a:r>
          </a:p>
          <a:p>
            <a:r>
              <a:rPr lang="en-US" altLang="cs-CZ" dirty="0"/>
              <a:t>Decreased compliance – breathing is faster and shallower, increased respiratory effort</a:t>
            </a:r>
            <a:endParaRPr lang="cs-CZ" altLang="cs-CZ" dirty="0"/>
          </a:p>
          <a:p>
            <a:r>
              <a:rPr lang="en-US" altLang="cs-CZ" dirty="0"/>
              <a:t>Dry irritating cough (sometimes pink sputum)</a:t>
            </a:r>
            <a:endParaRPr lang="cs-CZ" altLang="cs-CZ" dirty="0"/>
          </a:p>
          <a:p>
            <a:r>
              <a:rPr lang="en-US" altLang="cs-CZ" dirty="0"/>
              <a:t>CO2 often reduced!! = hypocapnia - respiratory alkalosis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3AE0BE61-9F6F-4BE9-B0CD-7B4338B50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Causes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ARDS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25D4542-C571-4C86-9CC2-849C552923F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/>
              <a:t>Shock</a:t>
            </a:r>
            <a:r>
              <a:rPr lang="cs-CZ" altLang="cs-CZ" sz="2400" b="1" dirty="0"/>
              <a:t> and </a:t>
            </a:r>
            <a:r>
              <a:rPr lang="cs-CZ" altLang="cs-CZ" sz="2400" b="1" dirty="0" err="1"/>
              <a:t>inflammatory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states</a:t>
            </a:r>
            <a:endParaRPr lang="cs-CZ" altLang="cs-CZ" sz="2400" b="1" dirty="0"/>
          </a:p>
          <a:p>
            <a:pPr lvl="1">
              <a:lnSpc>
                <a:spcPct val="80000"/>
              </a:lnSpc>
            </a:pPr>
            <a:r>
              <a:rPr lang="en-US" altLang="cs-CZ" sz="1800" dirty="0"/>
              <a:t>Circulatory</a:t>
            </a:r>
            <a:r>
              <a:rPr lang="en-US" altLang="cs-CZ" sz="1600" dirty="0"/>
              <a:t> </a:t>
            </a:r>
            <a:r>
              <a:rPr lang="en-US" altLang="cs-CZ" sz="1800" dirty="0"/>
              <a:t>shock and severe hypotension</a:t>
            </a:r>
            <a:endParaRPr lang="cs-CZ" altLang="cs-CZ" sz="1600" dirty="0"/>
          </a:p>
          <a:p>
            <a:pPr lvl="1">
              <a:lnSpc>
                <a:spcPct val="80000"/>
              </a:lnSpc>
            </a:pPr>
            <a:r>
              <a:rPr lang="cs-CZ" altLang="cs-CZ" sz="2000" dirty="0" err="1"/>
              <a:t>Pulmonary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embolization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DIC 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err="1"/>
              <a:t>Extensive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burns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000" dirty="0" err="1"/>
              <a:t>Extensive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pneumonia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000" dirty="0" err="1"/>
              <a:t>Sepsis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septic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shock</a:t>
            </a:r>
            <a:endParaRPr lang="cs-CZ" altLang="cs-CZ" sz="2000" dirty="0"/>
          </a:p>
          <a:p>
            <a:pPr lvl="1"/>
            <a:r>
              <a:rPr lang="en-US" sz="2000" dirty="0"/>
              <a:t>Transfusion-related acute lung injury (TRALI)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2000" dirty="0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51B0C202-7256-456C-B78D-356C187F209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99483" y="1723509"/>
            <a:ext cx="5181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cs-CZ" sz="2400" b="1" dirty="0"/>
              <a:t>Damage from the alveolar side</a:t>
            </a:r>
            <a:endParaRPr lang="cs-CZ" altLang="cs-CZ" sz="2400" b="1" dirty="0"/>
          </a:p>
          <a:p>
            <a:pPr lvl="1">
              <a:lnSpc>
                <a:spcPct val="80000"/>
              </a:lnSpc>
            </a:pPr>
            <a:r>
              <a:rPr lang="en-US" altLang="cs-CZ" sz="2000" dirty="0"/>
              <a:t>Inhalation of toxic gases and fumes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Long-term toxicity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O2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err="1"/>
              <a:t>Aspiration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gastric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contents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en-US" altLang="cs-CZ" sz="2000" dirty="0"/>
              <a:t>Aspiration of water during drowning</a:t>
            </a: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b="1" dirty="0" err="1"/>
              <a:t>Other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sz="2000" dirty="0" err="1"/>
              <a:t>Contusions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chest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injuries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000" dirty="0" err="1"/>
              <a:t>Head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injury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000" dirty="0" err="1"/>
              <a:t>Pancreatitis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Heroin </a:t>
            </a:r>
            <a:r>
              <a:rPr lang="cs-CZ" altLang="cs-CZ" sz="2000" dirty="0" err="1"/>
              <a:t>poisoning</a:t>
            </a: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rentgen11-01 (1)">
            <a:extLst>
              <a:ext uri="{FF2B5EF4-FFF2-40B4-BE49-F238E27FC236}">
                <a16:creationId xmlns:a16="http://schemas.microsoft.com/office/drawing/2014/main" id="{1CC60EE5-F9FD-489D-9C48-0E3A19AB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3175"/>
            <a:ext cx="8594725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7" name="Rectangle 3">
            <a:extLst>
              <a:ext uri="{FF2B5EF4-FFF2-40B4-BE49-F238E27FC236}">
                <a16:creationId xmlns:a16="http://schemas.microsoft.com/office/drawing/2014/main" id="{05DDD011-75A2-43A6-A27E-A7E169CFE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-171450"/>
            <a:ext cx="728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FF0000"/>
                </a:solidFill>
              </a:rPr>
              <a:t>A</a:t>
            </a:r>
            <a:r>
              <a:rPr lang="cs-CZ" altLang="cs-CZ" sz="3600">
                <a:solidFill>
                  <a:schemeClr val="tx2"/>
                </a:solidFill>
              </a:rPr>
              <a:t>cute </a:t>
            </a:r>
            <a:r>
              <a:rPr lang="cs-CZ" altLang="cs-CZ" sz="3600">
                <a:solidFill>
                  <a:srgbClr val="FF0000"/>
                </a:solidFill>
              </a:rPr>
              <a:t>R</a:t>
            </a:r>
            <a:r>
              <a:rPr lang="cs-CZ" altLang="cs-CZ" sz="3600">
                <a:solidFill>
                  <a:schemeClr val="tx2"/>
                </a:solidFill>
              </a:rPr>
              <a:t>espiratory </a:t>
            </a:r>
            <a:r>
              <a:rPr lang="cs-CZ" altLang="cs-CZ" sz="3600">
                <a:solidFill>
                  <a:srgbClr val="FF0000"/>
                </a:solidFill>
              </a:rPr>
              <a:t>D</a:t>
            </a:r>
            <a:r>
              <a:rPr lang="cs-CZ" altLang="cs-CZ" sz="3600">
                <a:solidFill>
                  <a:schemeClr val="tx2"/>
                </a:solidFill>
              </a:rPr>
              <a:t>istress </a:t>
            </a:r>
            <a:r>
              <a:rPr lang="cs-CZ" altLang="cs-CZ" sz="3600">
                <a:solidFill>
                  <a:srgbClr val="FF0000"/>
                </a:solidFill>
              </a:rPr>
              <a:t>S</a:t>
            </a:r>
            <a:r>
              <a:rPr lang="cs-CZ" altLang="cs-CZ" sz="3600">
                <a:solidFill>
                  <a:schemeClr val="tx2"/>
                </a:solidFill>
              </a:rPr>
              <a:t>yndrome</a:t>
            </a:r>
            <a:r>
              <a:rPr lang="en-US" altLang="cs-CZ" sz="3600">
                <a:solidFill>
                  <a:schemeClr val="tx2"/>
                </a:solidFill>
              </a:rPr>
              <a:t>  </a:t>
            </a:r>
            <a:r>
              <a:rPr lang="en-US" altLang="cs-CZ" sz="3600">
                <a:solidFill>
                  <a:srgbClr val="FF0000"/>
                </a:solidFill>
              </a:rPr>
              <a:t>ARDS</a:t>
            </a:r>
            <a:endParaRPr lang="cs-CZ" altLang="cs-CZ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rentgen11-03 (1)">
            <a:extLst>
              <a:ext uri="{FF2B5EF4-FFF2-40B4-BE49-F238E27FC236}">
                <a16:creationId xmlns:a16="http://schemas.microsoft.com/office/drawing/2014/main" id="{82F5723D-4CD6-483D-AA70-D10DB9F1E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-9525"/>
            <a:ext cx="85979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5" name="Rectangle 3">
            <a:extLst>
              <a:ext uri="{FF2B5EF4-FFF2-40B4-BE49-F238E27FC236}">
                <a16:creationId xmlns:a16="http://schemas.microsoft.com/office/drawing/2014/main" id="{5AD7DC57-2703-4697-8782-6AD654D6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-171450"/>
            <a:ext cx="728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FF0000"/>
                </a:solidFill>
              </a:rPr>
              <a:t>A</a:t>
            </a:r>
            <a:r>
              <a:rPr lang="cs-CZ" altLang="cs-CZ" sz="3600">
                <a:solidFill>
                  <a:schemeClr val="tx2"/>
                </a:solidFill>
              </a:rPr>
              <a:t>cute </a:t>
            </a:r>
            <a:r>
              <a:rPr lang="cs-CZ" altLang="cs-CZ" sz="3600">
                <a:solidFill>
                  <a:srgbClr val="FF0000"/>
                </a:solidFill>
              </a:rPr>
              <a:t>R</a:t>
            </a:r>
            <a:r>
              <a:rPr lang="cs-CZ" altLang="cs-CZ" sz="3600">
                <a:solidFill>
                  <a:schemeClr val="tx2"/>
                </a:solidFill>
              </a:rPr>
              <a:t>espiratory </a:t>
            </a:r>
            <a:r>
              <a:rPr lang="cs-CZ" altLang="cs-CZ" sz="3600">
                <a:solidFill>
                  <a:srgbClr val="FF0000"/>
                </a:solidFill>
              </a:rPr>
              <a:t>D</a:t>
            </a:r>
            <a:r>
              <a:rPr lang="cs-CZ" altLang="cs-CZ" sz="3600">
                <a:solidFill>
                  <a:schemeClr val="tx2"/>
                </a:solidFill>
              </a:rPr>
              <a:t>istress </a:t>
            </a:r>
            <a:r>
              <a:rPr lang="cs-CZ" altLang="cs-CZ" sz="3600">
                <a:solidFill>
                  <a:srgbClr val="FF0000"/>
                </a:solidFill>
              </a:rPr>
              <a:t>S</a:t>
            </a:r>
            <a:r>
              <a:rPr lang="cs-CZ" altLang="cs-CZ" sz="3600">
                <a:solidFill>
                  <a:schemeClr val="tx2"/>
                </a:solidFill>
              </a:rPr>
              <a:t>yndrome</a:t>
            </a:r>
            <a:r>
              <a:rPr lang="en-US" altLang="cs-CZ" sz="3600">
                <a:solidFill>
                  <a:schemeClr val="tx2"/>
                </a:solidFill>
              </a:rPr>
              <a:t>  </a:t>
            </a:r>
            <a:r>
              <a:rPr lang="en-US" altLang="cs-CZ" sz="3600">
                <a:solidFill>
                  <a:srgbClr val="FF0000"/>
                </a:solidFill>
              </a:rPr>
              <a:t>ARDS</a:t>
            </a:r>
            <a:endParaRPr lang="cs-CZ" altLang="cs-CZ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rentgen11-10 (1)">
            <a:extLst>
              <a:ext uri="{FF2B5EF4-FFF2-40B4-BE49-F238E27FC236}">
                <a16:creationId xmlns:a16="http://schemas.microsoft.com/office/drawing/2014/main" id="{6BFA3949-C18F-4638-83CF-AF3EDFDD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225"/>
            <a:ext cx="85867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>
            <a:extLst>
              <a:ext uri="{FF2B5EF4-FFF2-40B4-BE49-F238E27FC236}">
                <a16:creationId xmlns:a16="http://schemas.microsoft.com/office/drawing/2014/main" id="{B8A78A07-792D-4A5A-8123-C6A1BD1CD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-171450"/>
            <a:ext cx="728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FF0000"/>
                </a:solidFill>
              </a:rPr>
              <a:t>A</a:t>
            </a:r>
            <a:r>
              <a:rPr lang="cs-CZ" altLang="cs-CZ" sz="3600">
                <a:solidFill>
                  <a:schemeClr val="tx2"/>
                </a:solidFill>
              </a:rPr>
              <a:t>cute </a:t>
            </a:r>
            <a:r>
              <a:rPr lang="cs-CZ" altLang="cs-CZ" sz="3600">
                <a:solidFill>
                  <a:srgbClr val="FF0000"/>
                </a:solidFill>
              </a:rPr>
              <a:t>R</a:t>
            </a:r>
            <a:r>
              <a:rPr lang="cs-CZ" altLang="cs-CZ" sz="3600">
                <a:solidFill>
                  <a:schemeClr val="tx2"/>
                </a:solidFill>
              </a:rPr>
              <a:t>espiratory </a:t>
            </a:r>
            <a:r>
              <a:rPr lang="cs-CZ" altLang="cs-CZ" sz="3600">
                <a:solidFill>
                  <a:srgbClr val="FF0000"/>
                </a:solidFill>
              </a:rPr>
              <a:t>D</a:t>
            </a:r>
            <a:r>
              <a:rPr lang="cs-CZ" altLang="cs-CZ" sz="3600">
                <a:solidFill>
                  <a:schemeClr val="tx2"/>
                </a:solidFill>
              </a:rPr>
              <a:t>istress </a:t>
            </a:r>
            <a:r>
              <a:rPr lang="cs-CZ" altLang="cs-CZ" sz="3600">
                <a:solidFill>
                  <a:srgbClr val="FF0000"/>
                </a:solidFill>
              </a:rPr>
              <a:t>S</a:t>
            </a:r>
            <a:r>
              <a:rPr lang="cs-CZ" altLang="cs-CZ" sz="3600">
                <a:solidFill>
                  <a:schemeClr val="tx2"/>
                </a:solidFill>
              </a:rPr>
              <a:t>yndrome</a:t>
            </a:r>
            <a:r>
              <a:rPr lang="en-US" altLang="cs-CZ" sz="3600">
                <a:solidFill>
                  <a:schemeClr val="tx2"/>
                </a:solidFill>
              </a:rPr>
              <a:t>  </a:t>
            </a:r>
            <a:r>
              <a:rPr lang="en-US" altLang="cs-CZ" sz="3600">
                <a:solidFill>
                  <a:srgbClr val="FF0000"/>
                </a:solidFill>
              </a:rPr>
              <a:t>ARDS</a:t>
            </a:r>
            <a:endParaRPr lang="cs-CZ" altLang="cs-CZ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335</Words>
  <Application>Microsoft Office PowerPoint</Application>
  <PresentationFormat>Širokoúhlá obrazovka</PresentationFormat>
  <Paragraphs>97</Paragraphs>
  <Slides>15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Acute respiratory distress syndrom</vt:lpstr>
      <vt:lpstr>Prezentace aplikace PowerPoint</vt:lpstr>
      <vt:lpstr>Prezentace aplikace PowerPoint</vt:lpstr>
      <vt:lpstr>Prezentace aplikace PowerPoint</vt:lpstr>
      <vt:lpstr>Manifestations of ARDS</vt:lpstr>
      <vt:lpstr>Causes of ARDS</vt:lpstr>
      <vt:lpstr>Prezentace aplikace PowerPoint</vt:lpstr>
      <vt:lpstr>Prezentace aplikace PowerPoint</vt:lpstr>
      <vt:lpstr>Prezentace aplikace PowerPoint</vt:lpstr>
      <vt:lpstr> </vt:lpstr>
      <vt:lpstr>ARDS</vt:lpstr>
      <vt:lpstr>Prezentace aplikace PowerPoint</vt:lpstr>
      <vt:lpstr>Prezentace aplikace PowerPoint</vt:lpstr>
      <vt:lpstr>Acute Respiratory Distress Syndrome  ARDS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Kofránek</dc:creator>
  <cp:lastModifiedBy>Jiří Kofránek</cp:lastModifiedBy>
  <cp:revision>3</cp:revision>
  <dcterms:created xsi:type="dcterms:W3CDTF">2024-12-09T20:20:08Z</dcterms:created>
  <dcterms:modified xsi:type="dcterms:W3CDTF">2024-12-09T20:38:58Z</dcterms:modified>
</cp:coreProperties>
</file>