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1"/>
  </p:notesMasterIdLst>
  <p:sldIdLst>
    <p:sldId id="259" r:id="rId2"/>
    <p:sldId id="263" r:id="rId3"/>
    <p:sldId id="265" r:id="rId4"/>
    <p:sldId id="299" r:id="rId5"/>
    <p:sldId id="307" r:id="rId6"/>
    <p:sldId id="268" r:id="rId7"/>
    <p:sldId id="294" r:id="rId8"/>
    <p:sldId id="300" r:id="rId9"/>
    <p:sldId id="295" r:id="rId10"/>
    <p:sldId id="298" r:id="rId11"/>
    <p:sldId id="296" r:id="rId12"/>
    <p:sldId id="301" r:id="rId13"/>
    <p:sldId id="302" r:id="rId14"/>
    <p:sldId id="303" r:id="rId15"/>
    <p:sldId id="304" r:id="rId16"/>
    <p:sldId id="305" r:id="rId17"/>
    <p:sldId id="306" r:id="rId18"/>
    <p:sldId id="308" r:id="rId19"/>
    <p:sldId id="287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4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AA2D"/>
    <a:srgbClr val="FFF358"/>
    <a:srgbClr val="513F95"/>
    <a:srgbClr val="A5B094"/>
    <a:srgbClr val="708B6F"/>
    <a:srgbClr val="ED2E62"/>
    <a:srgbClr val="F59BB3"/>
    <a:srgbClr val="CCCCCC"/>
    <a:srgbClr val="64BAE3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DC7156-ADD9-4715-9CF6-66775BAAEF2C}" v="2" dt="2023-07-21T18:35:04.6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6482" autoAdjust="0"/>
  </p:normalViewPr>
  <p:slideViewPr>
    <p:cSldViewPr>
      <p:cViewPr varScale="1">
        <p:scale>
          <a:sx n="105" d="100"/>
          <a:sy n="105" d="100"/>
        </p:scale>
        <p:origin x="120" y="120"/>
      </p:cViewPr>
      <p:guideLst>
        <p:guide orient="horz" pos="2024"/>
        <p:guide pos="4702"/>
        <p:guide pos="36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3214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565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646583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234710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20000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600000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40591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0000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2142E5C-5325-F290-389D-FCAD2824F4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20000" y="1080000"/>
            <a:ext cx="2160000" cy="2160588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85768F69-0277-D846-44AA-B01DD403436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40591" y="1080000"/>
            <a:ext cx="2160000" cy="2160588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2">
            <a:extLst>
              <a:ext uri="{FF2B5EF4-FFF2-40B4-BE49-F238E27FC236}">
                <a16:creationId xmlns:a16="http://schemas.microsoft.com/office/drawing/2014/main" id="{37746786-8199-CADF-6D34-2B92697F785E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A8505CF0-38EA-C83D-87CE-DC05C0CC076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088130" y="2420887"/>
            <a:ext cx="4015740" cy="1520190"/>
            <a:chOff x="1720" y="814"/>
            <a:chExt cx="2108" cy="798"/>
          </a:xfrm>
        </p:grpSpPr>
        <p:sp>
          <p:nvSpPr>
            <p:cNvPr id="4" name="AutoShape 3">
              <a:extLst>
                <a:ext uri="{FF2B5EF4-FFF2-40B4-BE49-F238E27FC236}">
                  <a16:creationId xmlns:a16="http://schemas.microsoft.com/office/drawing/2014/main" id="{A41D2656-5C9B-7424-2BF1-2244B02F7E8F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720" y="814"/>
              <a:ext cx="2108" cy="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6A0F28F3-4BFF-2AEA-CBE3-11018D1EE43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63" y="814"/>
              <a:ext cx="10" cy="798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4FDFF42-278E-3A79-0B03-533E18A8FCC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3" y="849"/>
              <a:ext cx="74" cy="117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35A5D04-F4D5-66D6-48C1-6F824970FC3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0" y="886"/>
              <a:ext cx="70" cy="82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DE68746-BD9B-C9D6-A02F-DD6D680D7A7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05" y="841"/>
              <a:ext cx="88" cy="127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82EF1AE6-8105-9157-E395-3D59D98A27A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01" y="886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F1275DD-1FB2-7B10-4352-F6353ADDFA3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84" y="886"/>
              <a:ext cx="79" cy="12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60363BF-172D-A3DC-26AD-C19AA402455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0" y="886"/>
              <a:ext cx="80" cy="82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66DC963-352D-B5DB-024D-F4EE9ECEB79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3" y="886"/>
              <a:ext cx="79" cy="12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8564481-023A-6DB7-7A76-6131E3F1780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53" y="850"/>
              <a:ext cx="23" cy="116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E784FC4-739C-17F5-4745-882BDA8228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5" y="886"/>
              <a:ext cx="63" cy="82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20F94B2-4922-815C-99A6-828A9122D8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5" y="841"/>
              <a:ext cx="74" cy="125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1882396-C135-788A-0B83-B543FD7C2E5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555" y="844"/>
              <a:ext cx="76" cy="124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21AA640-3675-F53B-23CA-11E30EF081C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1038"/>
              <a:ext cx="59" cy="122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9BB619A-6784-8879-2AEA-3292422597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92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E456A0C-EC3D-0335-031C-2102E17AB98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3" y="1036"/>
              <a:ext cx="75" cy="124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6741E05-283A-CA37-61B2-760C3EE10A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72" y="1081"/>
              <a:ext cx="82" cy="82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792EEA5-9FDE-B0A9-C7CE-929FEA6F6F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70" y="1036"/>
              <a:ext cx="18" cy="124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7" name="Freeform 22">
              <a:extLst>
                <a:ext uri="{FF2B5EF4-FFF2-40B4-BE49-F238E27FC236}">
                  <a16:creationId xmlns:a16="http://schemas.microsoft.com/office/drawing/2014/main" id="{BD1C1DCC-8010-8F98-6278-3C1063A89C5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06" y="1056"/>
              <a:ext cx="59" cy="107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8" name="Freeform 23">
              <a:extLst>
                <a:ext uri="{FF2B5EF4-FFF2-40B4-BE49-F238E27FC236}">
                  <a16:creationId xmlns:a16="http://schemas.microsoft.com/office/drawing/2014/main" id="{974A1D90-317C-1870-AE25-2FE2D3D4539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5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9" name="Freeform 24">
              <a:extLst>
                <a:ext uri="{FF2B5EF4-FFF2-40B4-BE49-F238E27FC236}">
                  <a16:creationId xmlns:a16="http://schemas.microsoft.com/office/drawing/2014/main" id="{41FA83DD-EB88-ED89-080B-F3BB2370CCE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720" y="966"/>
              <a:ext cx="487" cy="496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rgbClr val="E4A7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0" name="Freeform 25">
              <a:extLst>
                <a:ext uri="{FF2B5EF4-FFF2-40B4-BE49-F238E27FC236}">
                  <a16:creationId xmlns:a16="http://schemas.microsoft.com/office/drawing/2014/main" id="{77B071A6-DF62-95C0-F475-FBBC12EA2C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390"/>
              <a:ext cx="66" cy="87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1" name="Freeform 26">
              <a:extLst>
                <a:ext uri="{FF2B5EF4-FFF2-40B4-BE49-F238E27FC236}">
                  <a16:creationId xmlns:a16="http://schemas.microsoft.com/office/drawing/2014/main" id="{F39800D9-EFE9-2B12-6168-65D7C5D8FA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2" y="1417"/>
              <a:ext cx="61" cy="58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2" name="Freeform 27">
              <a:extLst>
                <a:ext uri="{FF2B5EF4-FFF2-40B4-BE49-F238E27FC236}">
                  <a16:creationId xmlns:a16="http://schemas.microsoft.com/office/drawing/2014/main" id="{FF19FDC1-B00A-334E-D617-7A63E537C05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90" y="1390"/>
              <a:ext cx="16" cy="85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3" name="Freeform 28">
              <a:extLst>
                <a:ext uri="{FF2B5EF4-FFF2-40B4-BE49-F238E27FC236}">
                  <a16:creationId xmlns:a16="http://schemas.microsoft.com/office/drawing/2014/main" id="{E77B68F1-B95B-02C8-5DFB-D2BD266AB0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14" y="1418"/>
              <a:ext cx="57" cy="58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4" name="Freeform 29">
              <a:extLst>
                <a:ext uri="{FF2B5EF4-FFF2-40B4-BE49-F238E27FC236}">
                  <a16:creationId xmlns:a16="http://schemas.microsoft.com/office/drawing/2014/main" id="{111C57EE-5A23-B911-9A69-AB58E03A15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76" y="1417"/>
              <a:ext cx="51" cy="6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5" name="Freeform 30">
              <a:extLst>
                <a:ext uri="{FF2B5EF4-FFF2-40B4-BE49-F238E27FC236}">
                  <a16:creationId xmlns:a16="http://schemas.microsoft.com/office/drawing/2014/main" id="{CC2773BC-6CBD-D63D-3CBB-90023AEAB06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32" y="1417"/>
              <a:ext cx="50" cy="58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6" name="Freeform 31">
              <a:extLst>
                <a:ext uri="{FF2B5EF4-FFF2-40B4-BE49-F238E27FC236}">
                  <a16:creationId xmlns:a16="http://schemas.microsoft.com/office/drawing/2014/main" id="{51E2ABCB-DB4B-E273-6370-FE246AE876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4" y="1418"/>
              <a:ext cx="49" cy="57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7" name="Freeform 32">
              <a:extLst>
                <a:ext uri="{FF2B5EF4-FFF2-40B4-BE49-F238E27FC236}">
                  <a16:creationId xmlns:a16="http://schemas.microsoft.com/office/drawing/2014/main" id="{C48DAFA3-ADB9-DFB3-666C-FD6548003CB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3" y="1390"/>
              <a:ext cx="17" cy="85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8" name="Freeform 33">
              <a:extLst>
                <a:ext uri="{FF2B5EF4-FFF2-40B4-BE49-F238E27FC236}">
                  <a16:creationId xmlns:a16="http://schemas.microsoft.com/office/drawing/2014/main" id="{17C16B1A-9A84-C254-3D42-F8F484B760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70" y="1398"/>
              <a:ext cx="43" cy="79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9" name="Freeform 34">
              <a:extLst>
                <a:ext uri="{FF2B5EF4-FFF2-40B4-BE49-F238E27FC236}">
                  <a16:creationId xmlns:a16="http://schemas.microsoft.com/office/drawing/2014/main" id="{542017FB-F33A-3228-3B7B-F9FBD5B9ED1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18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0" name="Freeform 35">
              <a:extLst>
                <a:ext uri="{FF2B5EF4-FFF2-40B4-BE49-F238E27FC236}">
                  <a16:creationId xmlns:a16="http://schemas.microsoft.com/office/drawing/2014/main" id="{99980C98-375B-7FAC-540C-E16EA7301BB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9" y="1389"/>
              <a:ext cx="55" cy="86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1" name="Freeform 36">
              <a:extLst>
                <a:ext uri="{FF2B5EF4-FFF2-40B4-BE49-F238E27FC236}">
                  <a16:creationId xmlns:a16="http://schemas.microsoft.com/office/drawing/2014/main" id="{99B64BFF-6CC7-7EF0-5912-3CEC330661D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75" y="1417"/>
              <a:ext cx="57" cy="6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2" name="Freeform 37">
              <a:extLst>
                <a:ext uri="{FF2B5EF4-FFF2-40B4-BE49-F238E27FC236}">
                  <a16:creationId xmlns:a16="http://schemas.microsoft.com/office/drawing/2014/main" id="{22D12824-B149-A9BD-94DE-A153FBCAB7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1" y="1383"/>
              <a:ext cx="13" cy="92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3" name="Freeform 38">
              <a:extLst>
                <a:ext uri="{FF2B5EF4-FFF2-40B4-BE49-F238E27FC236}">
                  <a16:creationId xmlns:a16="http://schemas.microsoft.com/office/drawing/2014/main" id="{8B6B5DE6-DACF-52EB-F515-97A0B73CE2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66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4" name="Freeform 39">
              <a:extLst>
                <a:ext uri="{FF2B5EF4-FFF2-40B4-BE49-F238E27FC236}">
                  <a16:creationId xmlns:a16="http://schemas.microsoft.com/office/drawing/2014/main" id="{9AE2A441-476C-3EC7-A950-6BFF9B0323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7" y="1417"/>
              <a:ext cx="47" cy="6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5" name="Freeform 40">
              <a:extLst>
                <a:ext uri="{FF2B5EF4-FFF2-40B4-BE49-F238E27FC236}">
                  <a16:creationId xmlns:a16="http://schemas.microsoft.com/office/drawing/2014/main" id="{B09B9E0E-192E-8DAC-375E-7C76FA7F66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4" y="1383"/>
              <a:ext cx="55" cy="92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6" name="Freeform 41">
              <a:extLst>
                <a:ext uri="{FF2B5EF4-FFF2-40B4-BE49-F238E27FC236}">
                  <a16:creationId xmlns:a16="http://schemas.microsoft.com/office/drawing/2014/main" id="{99AA4834-DDE5-95A8-E117-86560A93A30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40" y="1385"/>
              <a:ext cx="51" cy="92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7" name="Freeform 42">
              <a:extLst>
                <a:ext uri="{FF2B5EF4-FFF2-40B4-BE49-F238E27FC236}">
                  <a16:creationId xmlns:a16="http://schemas.microsoft.com/office/drawing/2014/main" id="{14D7D7B1-D697-2A0F-0C52-5057891487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04" y="1383"/>
              <a:ext cx="52" cy="92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8" name="Freeform 43">
              <a:extLst>
                <a:ext uri="{FF2B5EF4-FFF2-40B4-BE49-F238E27FC236}">
                  <a16:creationId xmlns:a16="http://schemas.microsoft.com/office/drawing/2014/main" id="{207A88FE-05F9-C3C4-117F-E5BE88C71DD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0" y="1417"/>
              <a:ext cx="58" cy="6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9" name="Freeform 44">
              <a:extLst>
                <a:ext uri="{FF2B5EF4-FFF2-40B4-BE49-F238E27FC236}">
                  <a16:creationId xmlns:a16="http://schemas.microsoft.com/office/drawing/2014/main" id="{AC900B5C-D246-B940-73E3-5AF3F9D77C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8" y="1549"/>
              <a:ext cx="57" cy="58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0" name="Freeform 45">
              <a:extLst>
                <a:ext uri="{FF2B5EF4-FFF2-40B4-BE49-F238E27FC236}">
                  <a16:creationId xmlns:a16="http://schemas.microsoft.com/office/drawing/2014/main" id="{BF89AB52-8AB1-2D4C-9A5E-641DDB5016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4" y="1519"/>
              <a:ext cx="86" cy="89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1" name="Freeform 46">
              <a:extLst>
                <a:ext uri="{FF2B5EF4-FFF2-40B4-BE49-F238E27FC236}">
                  <a16:creationId xmlns:a16="http://schemas.microsoft.com/office/drawing/2014/main" id="{63FA9F02-3A35-F403-EE17-653B082961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22" y="1514"/>
              <a:ext cx="13" cy="92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2" name="Freeform 47">
              <a:extLst>
                <a:ext uri="{FF2B5EF4-FFF2-40B4-BE49-F238E27FC236}">
                  <a16:creationId xmlns:a16="http://schemas.microsoft.com/office/drawing/2014/main" id="{06C4F7C6-9306-0F17-ACF9-21A56C898F4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4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3" name="Freeform 48">
              <a:extLst>
                <a:ext uri="{FF2B5EF4-FFF2-40B4-BE49-F238E27FC236}">
                  <a16:creationId xmlns:a16="http://schemas.microsoft.com/office/drawing/2014/main" id="{0A2637BC-6E66-6188-C216-4029D0ADD36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12" y="1548"/>
              <a:ext cx="94" cy="58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4" name="Freeform 49">
              <a:extLst>
                <a:ext uri="{FF2B5EF4-FFF2-40B4-BE49-F238E27FC236}">
                  <a16:creationId xmlns:a16="http://schemas.microsoft.com/office/drawing/2014/main" id="{83F7BDC8-54EF-BFD8-35FA-8DEDFCA836E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5" name="Freeform 50">
              <a:extLst>
                <a:ext uri="{FF2B5EF4-FFF2-40B4-BE49-F238E27FC236}">
                  <a16:creationId xmlns:a16="http://schemas.microsoft.com/office/drawing/2014/main" id="{0452C382-D955-6045-7716-A1768B4ECEA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92" y="1548"/>
              <a:ext cx="61" cy="6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6" name="Freeform 51">
              <a:extLst>
                <a:ext uri="{FF2B5EF4-FFF2-40B4-BE49-F238E27FC236}">
                  <a16:creationId xmlns:a16="http://schemas.microsoft.com/office/drawing/2014/main" id="{8051E3D8-CAD6-09FE-5E5B-E928E586338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8" y="1548"/>
              <a:ext cx="46" cy="6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7" name="Freeform 52">
              <a:extLst>
                <a:ext uri="{FF2B5EF4-FFF2-40B4-BE49-F238E27FC236}">
                  <a16:creationId xmlns:a16="http://schemas.microsoft.com/office/drawing/2014/main" id="{D7561845-43ED-750F-D5FE-9BE96159954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2" y="1521"/>
              <a:ext cx="17" cy="85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7E0DAC99-986A-6CC0-BCC0-9CB0F0D448A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179" name="Group 55">
              <a:extLst>
                <a:ext uri="{FF2B5EF4-FFF2-40B4-BE49-F238E27FC236}">
                  <a16:creationId xmlns:a16="http://schemas.microsoft.com/office/drawing/2014/main" id="{959C395D-B1D0-B502-C8CD-29D6A10A60D8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51" name="AutoShape 54">
                <a:extLst>
                  <a:ext uri="{FF2B5EF4-FFF2-40B4-BE49-F238E27FC236}">
                    <a16:creationId xmlns:a16="http://schemas.microsoft.com/office/drawing/2014/main" id="{3E5077BA-B764-F0D9-54FD-839C053B72D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2" name="Freeform 56">
                <a:extLst>
                  <a:ext uri="{FF2B5EF4-FFF2-40B4-BE49-F238E27FC236}">
                    <a16:creationId xmlns:a16="http://schemas.microsoft.com/office/drawing/2014/main" id="{58A8863C-A342-622B-E4DA-C81E09CE801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0" name="Group 59">
              <a:extLst>
                <a:ext uri="{FF2B5EF4-FFF2-40B4-BE49-F238E27FC236}">
                  <a16:creationId xmlns:a16="http://schemas.microsoft.com/office/drawing/2014/main" id="{A56DCEE2-35D4-F026-AADE-E335AEDCDEBD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224" name="AutoShape 58">
                <a:extLst>
                  <a:ext uri="{FF2B5EF4-FFF2-40B4-BE49-F238E27FC236}">
                    <a16:creationId xmlns:a16="http://schemas.microsoft.com/office/drawing/2014/main" id="{F5D70E8D-FDEF-7F2E-F60F-535C417C0758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5" name="Freeform 60">
                <a:extLst>
                  <a:ext uri="{FF2B5EF4-FFF2-40B4-BE49-F238E27FC236}">
                    <a16:creationId xmlns:a16="http://schemas.microsoft.com/office/drawing/2014/main" id="{EFE1FFAD-A31D-ADC1-DBEA-6394A92EFB5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6" name="Freeform 61">
                <a:extLst>
                  <a:ext uri="{FF2B5EF4-FFF2-40B4-BE49-F238E27FC236}">
                    <a16:creationId xmlns:a16="http://schemas.microsoft.com/office/drawing/2014/main" id="{B07E745C-013C-9998-D8EA-FDE1CBB1166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7" name="Freeform 62">
                <a:extLst>
                  <a:ext uri="{FF2B5EF4-FFF2-40B4-BE49-F238E27FC236}">
                    <a16:creationId xmlns:a16="http://schemas.microsoft.com/office/drawing/2014/main" id="{BC8D6F95-B541-5C28-C57F-7ECE9E79C56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8" name="Freeform 63">
                <a:extLst>
                  <a:ext uri="{FF2B5EF4-FFF2-40B4-BE49-F238E27FC236}">
                    <a16:creationId xmlns:a16="http://schemas.microsoft.com/office/drawing/2014/main" id="{91FC845E-30E2-AA05-FC0D-CEB41DDAE2F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9" name="Freeform 64">
                <a:extLst>
                  <a:ext uri="{FF2B5EF4-FFF2-40B4-BE49-F238E27FC236}">
                    <a16:creationId xmlns:a16="http://schemas.microsoft.com/office/drawing/2014/main" id="{DB7AAF0C-8065-0405-AC10-FB99F444BBA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0" name="Freeform 65">
                <a:extLst>
                  <a:ext uri="{FF2B5EF4-FFF2-40B4-BE49-F238E27FC236}">
                    <a16:creationId xmlns:a16="http://schemas.microsoft.com/office/drawing/2014/main" id="{E3600F57-0530-7EE4-491B-53A88DE80F7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1" name="Freeform 66">
                <a:extLst>
                  <a:ext uri="{FF2B5EF4-FFF2-40B4-BE49-F238E27FC236}">
                    <a16:creationId xmlns:a16="http://schemas.microsoft.com/office/drawing/2014/main" id="{C2F5BA2B-B5CC-F506-05B1-F8CAB1A46B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2" name="Freeform 67">
                <a:extLst>
                  <a:ext uri="{FF2B5EF4-FFF2-40B4-BE49-F238E27FC236}">
                    <a16:creationId xmlns:a16="http://schemas.microsoft.com/office/drawing/2014/main" id="{27EAEA0D-05E7-A76F-F055-0F5C98E9B69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3" name="Freeform 68">
                <a:extLst>
                  <a:ext uri="{FF2B5EF4-FFF2-40B4-BE49-F238E27FC236}">
                    <a16:creationId xmlns:a16="http://schemas.microsoft.com/office/drawing/2014/main" id="{B4734613-A54D-7F66-F8FB-2085F491412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4" name="Freeform 69">
                <a:extLst>
                  <a:ext uri="{FF2B5EF4-FFF2-40B4-BE49-F238E27FC236}">
                    <a16:creationId xmlns:a16="http://schemas.microsoft.com/office/drawing/2014/main" id="{795EBD56-BC49-5F3F-EAD4-05E81F25308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5" name="Freeform 70">
                <a:extLst>
                  <a:ext uri="{FF2B5EF4-FFF2-40B4-BE49-F238E27FC236}">
                    <a16:creationId xmlns:a16="http://schemas.microsoft.com/office/drawing/2014/main" id="{5129B448-8125-A55B-EAA4-C0F86555922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6" name="Freeform 71">
                <a:extLst>
                  <a:ext uri="{FF2B5EF4-FFF2-40B4-BE49-F238E27FC236}">
                    <a16:creationId xmlns:a16="http://schemas.microsoft.com/office/drawing/2014/main" id="{609A26AB-DDB2-2C18-4BBF-7E929D22DAC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7" name="Freeform 72">
                <a:extLst>
                  <a:ext uri="{FF2B5EF4-FFF2-40B4-BE49-F238E27FC236}">
                    <a16:creationId xmlns:a16="http://schemas.microsoft.com/office/drawing/2014/main" id="{7F479B88-F2C4-EB7E-F4D6-A8E7B4787CD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8" name="Freeform 73">
                <a:extLst>
                  <a:ext uri="{FF2B5EF4-FFF2-40B4-BE49-F238E27FC236}">
                    <a16:creationId xmlns:a16="http://schemas.microsoft.com/office/drawing/2014/main" id="{06BB1CE6-E1B7-1E63-C560-4307784C983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9" name="Freeform 74">
                <a:extLst>
                  <a:ext uri="{FF2B5EF4-FFF2-40B4-BE49-F238E27FC236}">
                    <a16:creationId xmlns:a16="http://schemas.microsoft.com/office/drawing/2014/main" id="{7D7F74A5-5DBB-6DC0-2C50-A20CF3E8868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0" name="Freeform 75">
                <a:extLst>
                  <a:ext uri="{FF2B5EF4-FFF2-40B4-BE49-F238E27FC236}">
                    <a16:creationId xmlns:a16="http://schemas.microsoft.com/office/drawing/2014/main" id="{64903418-E32F-7DC7-0BC7-D85A65BECBB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1" name="Freeform 76">
                <a:extLst>
                  <a:ext uri="{FF2B5EF4-FFF2-40B4-BE49-F238E27FC236}">
                    <a16:creationId xmlns:a16="http://schemas.microsoft.com/office/drawing/2014/main" id="{E71C67FD-4187-5871-0101-0D78C440BEF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2" name="Freeform 77">
                <a:extLst>
                  <a:ext uri="{FF2B5EF4-FFF2-40B4-BE49-F238E27FC236}">
                    <a16:creationId xmlns:a16="http://schemas.microsoft.com/office/drawing/2014/main" id="{F18CADAA-CB0B-3571-6D15-2E5DCB4112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3" name="Freeform 78">
                <a:extLst>
                  <a:ext uri="{FF2B5EF4-FFF2-40B4-BE49-F238E27FC236}">
                    <a16:creationId xmlns:a16="http://schemas.microsoft.com/office/drawing/2014/main" id="{8A463D68-D6BF-A969-819E-B8D1F1FA9D2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4" name="Freeform 79">
                <a:extLst>
                  <a:ext uri="{FF2B5EF4-FFF2-40B4-BE49-F238E27FC236}">
                    <a16:creationId xmlns:a16="http://schemas.microsoft.com/office/drawing/2014/main" id="{937B6911-3FBC-FC98-5911-6C1F654C9E5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5" name="Freeform 80">
                <a:extLst>
                  <a:ext uri="{FF2B5EF4-FFF2-40B4-BE49-F238E27FC236}">
                    <a16:creationId xmlns:a16="http://schemas.microsoft.com/office/drawing/2014/main" id="{C09A39DF-A1A1-6669-DF60-7C58A35A23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6" name="Freeform 81">
                <a:extLst>
                  <a:ext uri="{FF2B5EF4-FFF2-40B4-BE49-F238E27FC236}">
                    <a16:creationId xmlns:a16="http://schemas.microsoft.com/office/drawing/2014/main" id="{790218FE-22A3-9FE6-193F-4A5E1C888B5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7" name="Freeform 82">
                <a:extLst>
                  <a:ext uri="{FF2B5EF4-FFF2-40B4-BE49-F238E27FC236}">
                    <a16:creationId xmlns:a16="http://schemas.microsoft.com/office/drawing/2014/main" id="{DC3776E7-6E01-B3AE-32B5-ECD39F7239E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8" name="Freeform 83">
                <a:extLst>
                  <a:ext uri="{FF2B5EF4-FFF2-40B4-BE49-F238E27FC236}">
                    <a16:creationId xmlns:a16="http://schemas.microsoft.com/office/drawing/2014/main" id="{59AB0F43-0906-558C-96A8-4C51938F750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9" name="Freeform 84">
                <a:extLst>
                  <a:ext uri="{FF2B5EF4-FFF2-40B4-BE49-F238E27FC236}">
                    <a16:creationId xmlns:a16="http://schemas.microsoft.com/office/drawing/2014/main" id="{924E2D14-E9D6-A62A-E842-510B186BD13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0" name="Freeform 85">
                <a:extLst>
                  <a:ext uri="{FF2B5EF4-FFF2-40B4-BE49-F238E27FC236}">
                    <a16:creationId xmlns:a16="http://schemas.microsoft.com/office/drawing/2014/main" id="{C940BE0C-8287-B26D-237B-1FB71B11AAA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1" name="Group 88">
              <a:extLst>
                <a:ext uri="{FF2B5EF4-FFF2-40B4-BE49-F238E27FC236}">
                  <a16:creationId xmlns:a16="http://schemas.microsoft.com/office/drawing/2014/main" id="{7DE421D2-4888-D466-01DD-9013DBDBB714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182" name="AutoShape 87">
                <a:extLst>
                  <a:ext uri="{FF2B5EF4-FFF2-40B4-BE49-F238E27FC236}">
                    <a16:creationId xmlns:a16="http://schemas.microsoft.com/office/drawing/2014/main" id="{9C041AEE-D81C-80F1-A119-1D1CEF4B6C8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3" name="Freeform 89">
                <a:extLst>
                  <a:ext uri="{FF2B5EF4-FFF2-40B4-BE49-F238E27FC236}">
                    <a16:creationId xmlns:a16="http://schemas.microsoft.com/office/drawing/2014/main" id="{29CD5D2A-BB25-A162-D5C7-13F2447AAB1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90">
                <a:extLst>
                  <a:ext uri="{FF2B5EF4-FFF2-40B4-BE49-F238E27FC236}">
                    <a16:creationId xmlns:a16="http://schemas.microsoft.com/office/drawing/2014/main" id="{4EDF4BF8-4E56-B32C-E9A7-53731EF91C5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Rectangle 91">
                <a:extLst>
                  <a:ext uri="{FF2B5EF4-FFF2-40B4-BE49-F238E27FC236}">
                    <a16:creationId xmlns:a16="http://schemas.microsoft.com/office/drawing/2014/main" id="{A9312119-7B51-49AF-DBFE-681EECA9958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Freeform 92">
                <a:extLst>
                  <a:ext uri="{FF2B5EF4-FFF2-40B4-BE49-F238E27FC236}">
                    <a16:creationId xmlns:a16="http://schemas.microsoft.com/office/drawing/2014/main" id="{23AA0A22-F7EB-7CC3-FB4B-535D9C424D2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Rectangle 93">
                <a:extLst>
                  <a:ext uri="{FF2B5EF4-FFF2-40B4-BE49-F238E27FC236}">
                    <a16:creationId xmlns:a16="http://schemas.microsoft.com/office/drawing/2014/main" id="{41F32CC2-41DB-0DC5-72CB-FA67CD3D247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Freeform 94">
                <a:extLst>
                  <a:ext uri="{FF2B5EF4-FFF2-40B4-BE49-F238E27FC236}">
                    <a16:creationId xmlns:a16="http://schemas.microsoft.com/office/drawing/2014/main" id="{83B3458B-D30F-BD25-F0EE-1817AC8687D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95">
                <a:extLst>
                  <a:ext uri="{FF2B5EF4-FFF2-40B4-BE49-F238E27FC236}">
                    <a16:creationId xmlns:a16="http://schemas.microsoft.com/office/drawing/2014/main" id="{23CB818C-BA14-D17B-68F9-951B0836862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96">
                <a:extLst>
                  <a:ext uri="{FF2B5EF4-FFF2-40B4-BE49-F238E27FC236}">
                    <a16:creationId xmlns:a16="http://schemas.microsoft.com/office/drawing/2014/main" id="{609A03F6-AEC7-DEBE-79C4-1518B806CE5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97">
                <a:extLst>
                  <a:ext uri="{FF2B5EF4-FFF2-40B4-BE49-F238E27FC236}">
                    <a16:creationId xmlns:a16="http://schemas.microsoft.com/office/drawing/2014/main" id="{F978C7E8-3CC4-9AB8-36E0-CF771EE71F1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98">
                <a:extLst>
                  <a:ext uri="{FF2B5EF4-FFF2-40B4-BE49-F238E27FC236}">
                    <a16:creationId xmlns:a16="http://schemas.microsoft.com/office/drawing/2014/main" id="{06539273-B7D3-D862-42E1-BD6EF1EC92E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99">
                <a:extLst>
                  <a:ext uri="{FF2B5EF4-FFF2-40B4-BE49-F238E27FC236}">
                    <a16:creationId xmlns:a16="http://schemas.microsoft.com/office/drawing/2014/main" id="{878090E0-2455-3000-6F3F-6E745BA9082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100">
                <a:extLst>
                  <a:ext uri="{FF2B5EF4-FFF2-40B4-BE49-F238E27FC236}">
                    <a16:creationId xmlns:a16="http://schemas.microsoft.com/office/drawing/2014/main" id="{2473FF51-8E25-670F-C292-CCE2C1C92DF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101">
                <a:extLst>
                  <a:ext uri="{FF2B5EF4-FFF2-40B4-BE49-F238E27FC236}">
                    <a16:creationId xmlns:a16="http://schemas.microsoft.com/office/drawing/2014/main" id="{25727A4A-FC53-3410-E60E-FC9D62799A1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102">
                <a:extLst>
                  <a:ext uri="{FF2B5EF4-FFF2-40B4-BE49-F238E27FC236}">
                    <a16:creationId xmlns:a16="http://schemas.microsoft.com/office/drawing/2014/main" id="{349BA533-5972-707E-6C5C-8CDA03CBEBE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103">
                <a:extLst>
                  <a:ext uri="{FF2B5EF4-FFF2-40B4-BE49-F238E27FC236}">
                    <a16:creationId xmlns:a16="http://schemas.microsoft.com/office/drawing/2014/main" id="{CFCB1A7D-04FB-DD8F-F4C3-E32FCCD17CF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104">
                <a:extLst>
                  <a:ext uri="{FF2B5EF4-FFF2-40B4-BE49-F238E27FC236}">
                    <a16:creationId xmlns:a16="http://schemas.microsoft.com/office/drawing/2014/main" id="{86B7301F-783E-ADB1-54B1-78B0DF4B5C7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105">
                <a:extLst>
                  <a:ext uri="{FF2B5EF4-FFF2-40B4-BE49-F238E27FC236}">
                    <a16:creationId xmlns:a16="http://schemas.microsoft.com/office/drawing/2014/main" id="{6295E414-D301-CBB8-FE24-DB5ECA5D217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106">
                <a:extLst>
                  <a:ext uri="{FF2B5EF4-FFF2-40B4-BE49-F238E27FC236}">
                    <a16:creationId xmlns:a16="http://schemas.microsoft.com/office/drawing/2014/main" id="{A03C5911-5945-AB13-503F-5EB337A2079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107">
                <a:extLst>
                  <a:ext uri="{FF2B5EF4-FFF2-40B4-BE49-F238E27FC236}">
                    <a16:creationId xmlns:a16="http://schemas.microsoft.com/office/drawing/2014/main" id="{6EBC074B-6E39-5F02-B1E0-676A798F3F2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2" name="Freeform 108">
                <a:extLst>
                  <a:ext uri="{FF2B5EF4-FFF2-40B4-BE49-F238E27FC236}">
                    <a16:creationId xmlns:a16="http://schemas.microsoft.com/office/drawing/2014/main" id="{DB505679-0DF4-B0FE-BB75-E9A7062977F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109">
                <a:extLst>
                  <a:ext uri="{FF2B5EF4-FFF2-40B4-BE49-F238E27FC236}">
                    <a16:creationId xmlns:a16="http://schemas.microsoft.com/office/drawing/2014/main" id="{2F4A8E05-7AC2-79F0-7E34-58D52A3FB65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4" name="Freeform 110">
                <a:extLst>
                  <a:ext uri="{FF2B5EF4-FFF2-40B4-BE49-F238E27FC236}">
                    <a16:creationId xmlns:a16="http://schemas.microsoft.com/office/drawing/2014/main" id="{DA922EF6-D245-A73C-C3AC-1936938CB8B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5" name="Freeform 111">
                <a:extLst>
                  <a:ext uri="{FF2B5EF4-FFF2-40B4-BE49-F238E27FC236}">
                    <a16:creationId xmlns:a16="http://schemas.microsoft.com/office/drawing/2014/main" id="{D2B8A818-C40C-3AA0-92EE-DEEC67D6A8F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6" name="Freeform 112">
                <a:extLst>
                  <a:ext uri="{FF2B5EF4-FFF2-40B4-BE49-F238E27FC236}">
                    <a16:creationId xmlns:a16="http://schemas.microsoft.com/office/drawing/2014/main" id="{58CD5025-C900-E04D-F2C1-2CAC6088C2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7" name="Freeform 113">
                <a:extLst>
                  <a:ext uri="{FF2B5EF4-FFF2-40B4-BE49-F238E27FC236}">
                    <a16:creationId xmlns:a16="http://schemas.microsoft.com/office/drawing/2014/main" id="{4A29B85D-4A8E-D2CB-9B92-98F92310E1B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8" name="Freeform 114">
                <a:extLst>
                  <a:ext uri="{FF2B5EF4-FFF2-40B4-BE49-F238E27FC236}">
                    <a16:creationId xmlns:a16="http://schemas.microsoft.com/office/drawing/2014/main" id="{40B6DC30-F265-B3A3-DE1B-5E8B1E5E7D3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9" name="Freeform 115">
                <a:extLst>
                  <a:ext uri="{FF2B5EF4-FFF2-40B4-BE49-F238E27FC236}">
                    <a16:creationId xmlns:a16="http://schemas.microsoft.com/office/drawing/2014/main" id="{F26EEAE4-06A6-5A89-AC99-223333DBC10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0" name="Freeform 116">
                <a:extLst>
                  <a:ext uri="{FF2B5EF4-FFF2-40B4-BE49-F238E27FC236}">
                    <a16:creationId xmlns:a16="http://schemas.microsoft.com/office/drawing/2014/main" id="{4C2834F8-20B4-7CC1-7C21-7BB57D9AF65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1" name="Freeform 117">
                <a:extLst>
                  <a:ext uri="{FF2B5EF4-FFF2-40B4-BE49-F238E27FC236}">
                    <a16:creationId xmlns:a16="http://schemas.microsoft.com/office/drawing/2014/main" id="{32B13AD1-4E23-FDCF-09CF-2AB983B401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2" name="Freeform 118">
                <a:extLst>
                  <a:ext uri="{FF2B5EF4-FFF2-40B4-BE49-F238E27FC236}">
                    <a16:creationId xmlns:a16="http://schemas.microsoft.com/office/drawing/2014/main" id="{E5B0020A-57CB-F35F-6999-B496E0FDFF4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3" name="Freeform 119">
                <a:extLst>
                  <a:ext uri="{FF2B5EF4-FFF2-40B4-BE49-F238E27FC236}">
                    <a16:creationId xmlns:a16="http://schemas.microsoft.com/office/drawing/2014/main" id="{9137477E-5B0A-7C94-BB40-084CBE082F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4" name="Freeform 120">
                <a:extLst>
                  <a:ext uri="{FF2B5EF4-FFF2-40B4-BE49-F238E27FC236}">
                    <a16:creationId xmlns:a16="http://schemas.microsoft.com/office/drawing/2014/main" id="{76BA6E5A-AA3B-1032-BB7D-993EFC6DCC5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5" name="Freeform 121">
                <a:extLst>
                  <a:ext uri="{FF2B5EF4-FFF2-40B4-BE49-F238E27FC236}">
                    <a16:creationId xmlns:a16="http://schemas.microsoft.com/office/drawing/2014/main" id="{5A9E5C82-CEF4-E8BB-A6FC-BFF81370898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6" name="Freeform 122">
                <a:extLst>
                  <a:ext uri="{FF2B5EF4-FFF2-40B4-BE49-F238E27FC236}">
                    <a16:creationId xmlns:a16="http://schemas.microsoft.com/office/drawing/2014/main" id="{19441E72-5E62-30BC-B33A-E69387AAF1D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7" name="Freeform 123">
                <a:extLst>
                  <a:ext uri="{FF2B5EF4-FFF2-40B4-BE49-F238E27FC236}">
                    <a16:creationId xmlns:a16="http://schemas.microsoft.com/office/drawing/2014/main" id="{25EBFE87-3BD0-0290-CC4D-4929EAC5FA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8" name="Freeform 124">
                <a:extLst>
                  <a:ext uri="{FF2B5EF4-FFF2-40B4-BE49-F238E27FC236}">
                    <a16:creationId xmlns:a16="http://schemas.microsoft.com/office/drawing/2014/main" id="{00660714-2B73-F47A-CD27-2047EA10AB2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9" name="Freeform 125">
                <a:extLst>
                  <a:ext uri="{FF2B5EF4-FFF2-40B4-BE49-F238E27FC236}">
                    <a16:creationId xmlns:a16="http://schemas.microsoft.com/office/drawing/2014/main" id="{C631CCD1-2BC9-C66D-5CDD-8A0521FB7E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0" name="Freeform 126">
                <a:extLst>
                  <a:ext uri="{FF2B5EF4-FFF2-40B4-BE49-F238E27FC236}">
                    <a16:creationId xmlns:a16="http://schemas.microsoft.com/office/drawing/2014/main" id="{7830966F-2418-5A3C-36AE-E528731A0D7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1" name="Freeform 127">
                <a:extLst>
                  <a:ext uri="{FF2B5EF4-FFF2-40B4-BE49-F238E27FC236}">
                    <a16:creationId xmlns:a16="http://schemas.microsoft.com/office/drawing/2014/main" id="{AC195BB8-FE59-B40E-5C2F-A9C06D92CF2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2" name="Freeform 128">
                <a:extLst>
                  <a:ext uri="{FF2B5EF4-FFF2-40B4-BE49-F238E27FC236}">
                    <a16:creationId xmlns:a16="http://schemas.microsoft.com/office/drawing/2014/main" id="{EFD694A5-B111-66F2-9DED-65661F71567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3" name="Freeform 129">
                <a:extLst>
                  <a:ext uri="{FF2B5EF4-FFF2-40B4-BE49-F238E27FC236}">
                    <a16:creationId xmlns:a16="http://schemas.microsoft.com/office/drawing/2014/main" id="{559AB1A0-3B39-E6EA-66D3-51E55CC2EE4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950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484784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271297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2924944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40764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99577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>
                <a:solidFill>
                  <a:srgbClr val="E5AA2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B66A5B-19D9-29D2-8651-03D5F5896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893B17-E212-6185-317E-0144A3041A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E5AA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E5AA2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E5AA2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816064"/>
            <a:ext cx="3132000" cy="101566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0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708920"/>
            <a:ext cx="3132000" cy="701731"/>
          </a:xfrm>
        </p:spPr>
        <p:txBody>
          <a:bodyPr wrap="square" anchor="b" anchorCtr="0">
            <a:spAutoFit/>
          </a:bodyPr>
          <a:lstStyle>
            <a:lvl1pPr>
              <a:defRPr sz="220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429000"/>
            <a:ext cx="3132000" cy="338554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600">
                <a:solidFill>
                  <a:srgbClr val="E5AA2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panorama+Nazev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9D949F-1077-CEC6-C0F6-1BA38541FFF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19971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A7EF15-3DA5-6A9E-2742-EAE3874882C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E5AA2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BDB12AD-2F42-91FF-0140-E2FB1657C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493B7B-142B-1605-D172-11E616DB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3156043-564B-B01D-9696-F72F5EC05680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1854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6D3C311E-4839-640E-44D9-1C6FE59774E5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E5AA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0" y="0"/>
            <a:ext cx="12190879" cy="6858000"/>
          </a:xfrm>
          <a:prstGeom prst="rect">
            <a:avLst/>
          </a:prstGeom>
          <a:solidFill>
            <a:srgbClr val="A5B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>
              <a:solidFill>
                <a:srgbClr val="708B6F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2C0F43F-B03E-E3A3-DB6B-CD2128465C74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43EE4FD-7606-D14B-B086-8DD4A3CC8B85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5602532" y="3409777"/>
              <a:ext cx="972000" cy="2138965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183D554-05B2-E159-1AE4-96690B0415DB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684482" y="3848652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D08835D-4E7A-AAE0-87D7-3E46EC8219CE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52034" y="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E6FB7D07-CF0C-27C1-6EF2-FDDADC2B9176}"/>
                </a:ext>
              </a:extLst>
            </p:cNvPr>
            <p:cNvGrpSpPr/>
            <p:nvPr/>
          </p:nvGrpSpPr>
          <p:grpSpPr>
            <a:xfrm>
              <a:off x="10777393" y="330880"/>
              <a:ext cx="972000" cy="2200415"/>
              <a:chOff x="10777393" y="394379"/>
              <a:chExt cx="972000" cy="2200415"/>
            </a:xfrm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9C517A7-2FB9-CCD8-E820-8B05A703C27E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0777393" y="394379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BDA24E03-AFE2-E382-C18E-A7BFAF5F4B15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0777393" y="975323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782BB52D-5971-7C9F-69A9-D006170F83D7}"/>
                </a:ext>
              </a:extLst>
            </p:cNvPr>
            <p:cNvGrpSpPr/>
            <p:nvPr/>
          </p:nvGrpSpPr>
          <p:grpSpPr>
            <a:xfrm>
              <a:off x="8147048" y="330880"/>
              <a:ext cx="2200415" cy="972000"/>
              <a:chOff x="8166098" y="330880"/>
              <a:chExt cx="2200415" cy="972000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A32EE17B-264B-04FA-14EB-15FC26A50FF6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V="1">
                <a:off x="9637699" y="574065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38259004-A3EB-9843-87BF-E3402546DE4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V="1">
                <a:off x="8489834" y="714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AE36432-2C03-C7F8-6C9E-3612A496D737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094372" y="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35B26D1-9D5B-984A-3042-85E677526F63}"/>
                </a:ext>
              </a:extLst>
            </p:cNvPr>
            <p:cNvSpPr>
              <a:spLocks noChangeAspect="1"/>
            </p:cNvSpPr>
            <p:nvPr/>
          </p:nvSpPr>
          <p:spPr>
            <a:xfrm rot="5400000" flipV="1">
              <a:off x="1360746" y="533400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CACEEDC-CB80-388A-C710-C7C9C0136CCC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323736" y="398277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7D9F440-A596-231B-3AF7-A312EF0E2F03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0896264" y="4493979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0C61F07-1619-542C-CAA2-4BC471D1B593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976563" y="5238529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67FEC5CE-BF13-62E2-3157-2233FF17387A}"/>
                </a:ext>
              </a:extLst>
            </p:cNvPr>
            <p:cNvGrpSpPr/>
            <p:nvPr/>
          </p:nvGrpSpPr>
          <p:grpSpPr>
            <a:xfrm>
              <a:off x="1238034" y="1941554"/>
              <a:ext cx="972000" cy="2200415"/>
              <a:chOff x="1238034" y="1941554"/>
              <a:chExt cx="972000" cy="2200415"/>
            </a:xfrm>
          </p:grpSpPr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15ED84FD-FA64-AE23-D020-BB5E37BD77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3656340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513F9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A73D010-2E1A-B12D-D527-E2C8159403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513F9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89A00BCC-3E0B-2A6C-68E8-61DC9D41B0CD}"/>
                </a:ext>
              </a:extLst>
            </p:cNvPr>
            <p:cNvGrpSpPr/>
            <p:nvPr/>
          </p:nvGrpSpPr>
          <p:grpSpPr>
            <a:xfrm>
              <a:off x="4092817" y="2283443"/>
              <a:ext cx="2200415" cy="972000"/>
              <a:chOff x="4128821" y="2265290"/>
              <a:chExt cx="2200415" cy="972000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640FA285-B661-2E41-6A18-087A2C0762D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3885636" y="2508475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3D30E23-DB7B-1DCD-E8B7-81D49B89DE2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5033501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3A89ED3-6141-FB3A-5FC1-83FD3DE73D49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2668081" y="1959707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A38C593C-019C-F632-B428-DF4A8E4AC940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32456" y="194155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F8FFF02-456E-4B59-CB73-FA34CEEB3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4372" y="2531295"/>
            <a:ext cx="4973694" cy="2086725"/>
          </a:xfrm>
        </p:spPr>
        <p:txBody>
          <a:bodyPr wrap="square">
            <a:spAutoFit/>
          </a:bodyPr>
          <a:lstStyle/>
          <a:p>
            <a:r>
              <a:rPr lang="cs-CZ" dirty="0"/>
              <a:t>Okruh č. 14: Prověřování a hodnocení výchovně-vzdělávacího procesu</a:t>
            </a:r>
          </a:p>
        </p:txBody>
      </p: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1E45206-A43E-F28D-A6EC-13D1420D318F}"/>
              </a:ext>
            </a:extLst>
          </p:cNvPr>
          <p:cNvGrpSpPr/>
          <p:nvPr/>
        </p:nvGrpSpPr>
        <p:grpSpPr>
          <a:xfrm>
            <a:off x="240136" y="3845714"/>
            <a:ext cx="5495304" cy="2426893"/>
            <a:chOff x="240136" y="3845714"/>
            <a:chExt cx="5495304" cy="2426893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941EB7D-77D0-0D56-5C3B-22E30516D84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359425" y="465313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922C0F6-944B-88B1-5E76-D69FEF454329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40136" y="465313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516FA67-4F06-28A6-AE96-19990DB2980E}"/>
                </a:ext>
              </a:extLst>
            </p:cNvPr>
            <p:cNvGrpSpPr/>
            <p:nvPr/>
          </p:nvGrpSpPr>
          <p:grpSpPr>
            <a:xfrm rot="5400000">
              <a:off x="3122488" y="4686399"/>
              <a:ext cx="972000" cy="2200415"/>
              <a:chOff x="1238034" y="1941554"/>
              <a:chExt cx="972000" cy="2200415"/>
            </a:xfrm>
            <a:solidFill>
              <a:srgbClr val="513F95"/>
            </a:solidFill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FBE7E7FE-2678-7CDC-16C6-66CA018DC9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3656340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033A40F6-5739-AA44-F294-8CA312D19D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6D473F7-A482-0261-21BA-6F231AE49B3A}"/>
                </a:ext>
              </a:extLst>
            </p:cNvPr>
            <p:cNvSpPr>
              <a:spLocks noChangeAspect="1"/>
            </p:cNvSpPr>
            <p:nvPr/>
          </p:nvSpPr>
          <p:spPr>
            <a:xfrm rot="5400000" flipV="1">
              <a:off x="4439705" y="3521978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9</a:t>
            </a:fld>
            <a:endParaRPr lang="cs-CZ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37EE0EE-C157-3990-6B7E-FCC0DBB8E7E5}"/>
              </a:ext>
            </a:extLst>
          </p:cNvPr>
          <p:cNvSpPr>
            <a:spLocks noChangeAspect="1"/>
          </p:cNvSpPr>
          <p:nvPr/>
        </p:nvSpPr>
        <p:spPr>
          <a:xfrm flipV="1">
            <a:off x="5412032" y="0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525E780-F8A7-2D54-2F16-9CBCD63AA03F}"/>
              </a:ext>
            </a:extLst>
          </p:cNvPr>
          <p:cNvSpPr>
            <a:spLocks noChangeAspect="1"/>
          </p:cNvSpPr>
          <p:nvPr/>
        </p:nvSpPr>
        <p:spPr>
          <a:xfrm>
            <a:off x="10140000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773320" y="359161"/>
            <a:ext cx="5466696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2000" dirty="0"/>
              <a:t>PODSTATA HODNOCENÍ:</a:t>
            </a:r>
          </a:p>
          <a:p>
            <a:endParaRPr lang="cs-CZ" altLang="cs-CZ" sz="2000" dirty="0"/>
          </a:p>
          <a:p>
            <a:r>
              <a:rPr lang="cs-CZ" altLang="cs-CZ" sz="2000" dirty="0"/>
              <a:t>vyjádření výsledků vyučování a učební činnosti žáka ve vztahu k plánovanému cíli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000" dirty="0"/>
          </a:p>
          <a:p>
            <a:r>
              <a:rPr lang="cs-CZ" altLang="cs-CZ" sz="2000" dirty="0"/>
              <a:t>plně odpovídá celkovému charakteru vyučování, odráží typ cílů a hlavně sociálních vztahů ve vyučování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000" dirty="0"/>
          </a:p>
          <a:p>
            <a:r>
              <a:rPr lang="cs-CZ" altLang="cs-CZ" sz="2000" dirty="0"/>
              <a:t>může se zaměřovat na momentální výkon žáka, na stav jeho vědomostí nebo</a:t>
            </a:r>
          </a:p>
          <a:p>
            <a:r>
              <a:rPr lang="cs-CZ" altLang="cs-CZ" sz="2000" dirty="0"/>
              <a:t>může hodnotit procesuální stránku, činnost žáka, jeho úsilí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6384032" y="1142799"/>
            <a:ext cx="5598622" cy="396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FUNKCE HODNOCENÍ: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Základní: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informativní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kontrolní 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diagnostická </a:t>
            </a:r>
            <a:endParaRPr kumimoji="0" lang="cs-CZ" altLang="cs-CZ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formativní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Další: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prognostická, výchovná, motivační, rozvíjející, administrativní, regulační, selekční, aj. </a:t>
            </a:r>
          </a:p>
        </p:txBody>
      </p:sp>
    </p:spTree>
    <p:extLst>
      <p:ext uri="{BB962C8B-B14F-4D97-AF65-F5344CB8AC3E}">
        <p14:creationId xmlns:p14="http://schemas.microsoft.com/office/powerpoint/2010/main" val="1084890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10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884622" y="1106343"/>
            <a:ext cx="4347281" cy="48355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METODY HODNOCENÍ: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4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Způsoby, kterými zkoumáme a poznáváme objekt hodnocení s cílem vyjádřit v objektivizované podobě poznatky o úrovni a kvalitě jeho výkonů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 tohoto pohledu - metody hodnocení velmi blízké metodám didaktické diagnostiky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(Patří sem tedy různé druhy zkoušek, testy i další diagnostické metody, pozorování, rozhovor apod.)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591944" y="1162616"/>
            <a:ext cx="6408712" cy="4530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4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FORMY HODNOCENÍ: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400" b="1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Symboly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razítka, zvířátka, obrázky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Klasifikace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5 klasifikačních stupňů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Verbální forma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–komplexní hodnocení rozvoje osobnosti žáka, postihuje i proces dosahování výkonu.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Neverbální forma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výraz v obličeji, gestikulace,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pohled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Předmět hodnocení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výsledky, jichž žák dosáhl ve vyučovacích předmětech, celkový prospěch, chování žáka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903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F071C97-C46B-AB6F-75D6-8DDD2C9B93BF}"/>
              </a:ext>
            </a:extLst>
          </p:cNvPr>
          <p:cNvSpPr>
            <a:spLocks noChangeAspect="1"/>
          </p:cNvSpPr>
          <p:nvPr/>
        </p:nvSpPr>
        <p:spPr>
          <a:xfrm>
            <a:off x="5412032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11</a:t>
            </a:fld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8B49E83-063B-DF56-E688-777365D22B2F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408782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FE926F8-B63B-A505-3F65-BF61ECE2E312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33814CD-1C8F-EA7D-94B1-588731078895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8724400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524865" y="1772816"/>
            <a:ext cx="8153400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b="1" dirty="0"/>
              <a:t>Formativní </a:t>
            </a:r>
            <a:r>
              <a:rPr lang="cs-CZ" altLang="cs-CZ" sz="2400" dirty="0"/>
              <a:t>hodnocení – </a:t>
            </a:r>
            <a:r>
              <a:rPr lang="cs-CZ" altLang="cs-CZ" sz="2400" b="1" dirty="0"/>
              <a:t>průběžné</a:t>
            </a:r>
            <a:endParaRPr lang="cs-CZ" altLang="cs-CZ" sz="2400" dirty="0"/>
          </a:p>
          <a:p>
            <a:pPr lvl="1"/>
            <a:r>
              <a:rPr lang="cs-CZ" altLang="cs-CZ" dirty="0"/>
              <a:t>Cíl - poskytnout žákům čas pro osvojení látky, prodloužit čas pro učení</a:t>
            </a:r>
          </a:p>
          <a:p>
            <a:pPr lvl="1"/>
            <a:endParaRPr lang="cs-CZ" altLang="cs-CZ" b="1" dirty="0"/>
          </a:p>
          <a:p>
            <a:r>
              <a:rPr lang="cs-CZ" altLang="cs-CZ" sz="2400" b="1" dirty="0" err="1"/>
              <a:t>Sumativní</a:t>
            </a:r>
            <a:r>
              <a:rPr lang="cs-CZ" altLang="cs-CZ" sz="2400" b="1" dirty="0"/>
              <a:t> </a:t>
            </a:r>
            <a:r>
              <a:rPr lang="cs-CZ" altLang="cs-CZ" sz="2400" dirty="0"/>
              <a:t>hodnocení – </a:t>
            </a:r>
            <a:r>
              <a:rPr lang="cs-CZ" altLang="cs-CZ" sz="2400" b="1" dirty="0"/>
              <a:t>závěrečné </a:t>
            </a:r>
            <a:endParaRPr lang="cs-CZ" altLang="cs-CZ" sz="2400" dirty="0"/>
          </a:p>
          <a:p>
            <a:pPr lvl="1"/>
            <a:r>
              <a:rPr lang="cs-CZ" altLang="cs-CZ" dirty="0"/>
              <a:t>poměrný součet všech aktivit žáka v průběhu pololetí, projeví se známkou na vysvědčení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3"/>
          </p:nvPr>
        </p:nvSpPr>
        <p:spPr>
          <a:xfrm>
            <a:off x="659504" y="731354"/>
            <a:ext cx="8064896" cy="523220"/>
          </a:xfrm>
        </p:spPr>
        <p:txBody>
          <a:bodyPr/>
          <a:lstStyle/>
          <a:p>
            <a:r>
              <a:rPr lang="cs-CZ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FORMATIVNÍ VS. SUMATIVNÍ HODNOCENÍ:</a:t>
            </a:r>
          </a:p>
        </p:txBody>
      </p:sp>
    </p:spTree>
    <p:extLst>
      <p:ext uri="{BB962C8B-B14F-4D97-AF65-F5344CB8AC3E}">
        <p14:creationId xmlns:p14="http://schemas.microsoft.com/office/powerpoint/2010/main" val="3498984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5FFFD-6F90-450B-A353-DD685E861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12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E8028D4-3824-59EC-083A-B7D88D7040B8}"/>
              </a:ext>
            </a:extLst>
          </p:cNvPr>
          <p:cNvSpPr>
            <a:spLocks noChangeAspect="1"/>
          </p:cNvSpPr>
          <p:nvPr/>
        </p:nvSpPr>
        <p:spPr>
          <a:xfrm rot="5400000">
            <a:off x="10710228" y="84228"/>
            <a:ext cx="972000" cy="1991544"/>
          </a:xfrm>
          <a:custGeom>
            <a:avLst/>
            <a:gdLst>
              <a:gd name="connsiteX0" fmla="*/ 0 w 972000"/>
              <a:gd name="connsiteY0" fmla="*/ 1505544 h 1991544"/>
              <a:gd name="connsiteX1" fmla="*/ 0 w 972000"/>
              <a:gd name="connsiteY1" fmla="*/ 0 h 1991544"/>
              <a:gd name="connsiteX2" fmla="*/ 972000 w 972000"/>
              <a:gd name="connsiteY2" fmla="*/ 0 h 1991544"/>
              <a:gd name="connsiteX3" fmla="*/ 972000 w 972000"/>
              <a:gd name="connsiteY3" fmla="*/ 1505544 h 1991544"/>
              <a:gd name="connsiteX4" fmla="*/ 486000 w 972000"/>
              <a:gd name="connsiteY4" fmla="*/ 1991544 h 1991544"/>
              <a:gd name="connsiteX5" fmla="*/ 0 w 972000"/>
              <a:gd name="connsiteY5" fmla="*/ 1505544 h 1991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991544">
                <a:moveTo>
                  <a:pt x="0" y="1505544"/>
                </a:moveTo>
                <a:lnTo>
                  <a:pt x="0" y="0"/>
                </a:lnTo>
                <a:lnTo>
                  <a:pt x="972000" y="0"/>
                </a:lnTo>
                <a:lnTo>
                  <a:pt x="972000" y="1505544"/>
                </a:lnTo>
                <a:cubicBezTo>
                  <a:pt x="972000" y="1773954"/>
                  <a:pt x="754410" y="1991544"/>
                  <a:pt x="486000" y="1991544"/>
                </a:cubicBezTo>
                <a:cubicBezTo>
                  <a:pt x="217590" y="1991544"/>
                  <a:pt x="0" y="1773954"/>
                  <a:pt x="0" y="1505544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6CB1B5D-D632-CCEE-E595-5C324BD63382}"/>
              </a:ext>
            </a:extLst>
          </p:cNvPr>
          <p:cNvSpPr>
            <a:spLocks noChangeAspect="1"/>
          </p:cNvSpPr>
          <p:nvPr/>
        </p:nvSpPr>
        <p:spPr>
          <a:xfrm rot="10800000">
            <a:off x="5519936" y="0"/>
            <a:ext cx="972000" cy="1487509"/>
          </a:xfrm>
          <a:custGeom>
            <a:avLst/>
            <a:gdLst>
              <a:gd name="connsiteX0" fmla="*/ 972000 w 972000"/>
              <a:gd name="connsiteY0" fmla="*/ 1487509 h 1487509"/>
              <a:gd name="connsiteX1" fmla="*/ 0 w 972000"/>
              <a:gd name="connsiteY1" fmla="*/ 1487509 h 1487509"/>
              <a:gd name="connsiteX2" fmla="*/ 0 w 972000"/>
              <a:gd name="connsiteY2" fmla="*/ 486000 h 1487509"/>
              <a:gd name="connsiteX3" fmla="*/ 486000 w 972000"/>
              <a:gd name="connsiteY3" fmla="*/ 0 h 1487509"/>
              <a:gd name="connsiteX4" fmla="*/ 972000 w 972000"/>
              <a:gd name="connsiteY4" fmla="*/ 486000 h 1487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487509">
                <a:moveTo>
                  <a:pt x="972000" y="1487509"/>
                </a:moveTo>
                <a:lnTo>
                  <a:pt x="0" y="1487509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7C3330-46F2-98AD-723E-CA5DCE031142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323735" y="159309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335360" y="1487509"/>
            <a:ext cx="4044481" cy="495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PROSTŘEDKY HODNOCENÍ: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zkoušení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základní předpoklad správného zkoušení - důkladná znalost každého žáka i celého třídního kolektivu, zkoušení se stalo základní formou zjišťování výsledků vyučování 	(výstup – známka)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klasifikace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základní kritérium pro posuzování úspěšnosti práce učitele a žáků, celé třídy (školy byly posuzovány na základě vypočítaného průměru prospěchu žáků)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4295800" y="1700808"/>
            <a:ext cx="396044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PODKLADY PRO HODNOCENÍ A KLASIFIKACI: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hledisko kvantitativní –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rozsah osvojení učiva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hledisko kvalitativní –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užití, pochopení, hodnocení osvojených vědomostí a dovedností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hledisko srovnávací -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srovnání výkonu žáka s výkony ostatních žáků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8443352" y="1916831"/>
            <a:ext cx="3419872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PŘEDMĚT KLASIFIKACE: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výsledky, jichž žák dosáhl ve vyučovacích předmětech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celkový prospěch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chování žáka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5352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B91EF59-5780-C364-013F-97AEBDB4A8B2}"/>
              </a:ext>
            </a:extLst>
          </p:cNvPr>
          <p:cNvGrpSpPr/>
          <p:nvPr/>
        </p:nvGrpSpPr>
        <p:grpSpPr>
          <a:xfrm>
            <a:off x="161040" y="3745292"/>
            <a:ext cx="5573981" cy="3135897"/>
            <a:chOff x="161040" y="3745292"/>
            <a:chExt cx="5573981" cy="3135897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E25309A-29E7-E271-1954-5E59F65DFE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0148" y="5261718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8969EFF-7544-1F26-49C5-96F0DF6F5BD2}"/>
                </a:ext>
              </a:extLst>
            </p:cNvPr>
            <p:cNvGrpSpPr/>
            <p:nvPr/>
          </p:nvGrpSpPr>
          <p:grpSpPr>
            <a:xfrm>
              <a:off x="4763021" y="4076173"/>
              <a:ext cx="972000" cy="2200415"/>
              <a:chOff x="10777393" y="394379"/>
              <a:chExt cx="972000" cy="2200415"/>
            </a:xfrm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3A162DD0-1D3F-0954-B65D-34784A6EBD62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0777393" y="394379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D043811D-600F-B6FD-798E-7D6CB9B3FE4B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0777393" y="975323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D570196-D454-C05F-185E-B3FF5326BB91}"/>
                </a:ext>
              </a:extLst>
            </p:cNvPr>
            <p:cNvGrpSpPr/>
            <p:nvPr/>
          </p:nvGrpSpPr>
          <p:grpSpPr>
            <a:xfrm>
              <a:off x="161040" y="3745292"/>
              <a:ext cx="4350784" cy="1619471"/>
              <a:chOff x="95805" y="3745292"/>
              <a:chExt cx="4350784" cy="161947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78D14F1E-E73C-BBD6-70CB-F69074C47C66}"/>
                  </a:ext>
                </a:extLst>
              </p:cNvPr>
              <p:cNvGrpSpPr/>
              <p:nvPr/>
            </p:nvGrpSpPr>
            <p:grpSpPr>
              <a:xfrm>
                <a:off x="2246174" y="4076173"/>
                <a:ext cx="2200415" cy="972000"/>
                <a:chOff x="8166098" y="330880"/>
                <a:chExt cx="2200415" cy="972000"/>
              </a:xfrm>
            </p:grpSpPr>
            <p:sp>
              <p:nvSpPr>
                <p:cNvPr id="11" name="Freeform: Shape 10">
                  <a:extLst>
                    <a:ext uri="{FF2B5EF4-FFF2-40B4-BE49-F238E27FC236}">
                      <a16:creationId xmlns:a16="http://schemas.microsoft.com/office/drawing/2014/main" id="{9B04332C-B1CE-5915-ED36-A3969A02899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 flipV="1">
                  <a:off x="9637699" y="574065"/>
                  <a:ext cx="972000" cy="485629"/>
                </a:xfrm>
                <a:custGeom>
                  <a:avLst/>
                  <a:gdLst>
                    <a:gd name="connsiteX0" fmla="*/ 1241344 w 2482688"/>
                    <a:gd name="connsiteY0" fmla="*/ 0 h 1240390"/>
                    <a:gd name="connsiteX1" fmla="*/ 2476360 w 2482688"/>
                    <a:gd name="connsiteY1" fmla="*/ 1115013 h 1240390"/>
                    <a:gd name="connsiteX2" fmla="*/ 2482688 w 2482688"/>
                    <a:gd name="connsiteY2" fmla="*/ 1240390 h 1240390"/>
                    <a:gd name="connsiteX3" fmla="*/ 0 w 2482688"/>
                    <a:gd name="connsiteY3" fmla="*/ 1240390 h 1240390"/>
                    <a:gd name="connsiteX4" fmla="*/ 6328 w 2482688"/>
                    <a:gd name="connsiteY4" fmla="*/ 1115013 h 1240390"/>
                    <a:gd name="connsiteX5" fmla="*/ 1241344 w 2482688"/>
                    <a:gd name="connsiteY5" fmla="*/ 0 h 12403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82688" h="1240390">
                      <a:moveTo>
                        <a:pt x="1241344" y="0"/>
                      </a:moveTo>
                      <a:cubicBezTo>
                        <a:pt x="1884113" y="0"/>
                        <a:pt x="2412787" y="488726"/>
                        <a:pt x="2476360" y="1115013"/>
                      </a:cubicBezTo>
                      <a:lnTo>
                        <a:pt x="2482688" y="1240390"/>
                      </a:lnTo>
                      <a:lnTo>
                        <a:pt x="0" y="1240390"/>
                      </a:lnTo>
                      <a:lnTo>
                        <a:pt x="6328" y="1115013"/>
                      </a:lnTo>
                      <a:cubicBezTo>
                        <a:pt x="69902" y="488726"/>
                        <a:pt x="598575" y="0"/>
                        <a:pt x="1241344" y="0"/>
                      </a:cubicBezTo>
                      <a:close/>
                    </a:path>
                  </a:pathLst>
                </a:custGeom>
                <a:solidFill>
                  <a:srgbClr val="FFF35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2" name="Freeform: Shape 11">
                  <a:extLst>
                    <a:ext uri="{FF2B5EF4-FFF2-40B4-BE49-F238E27FC236}">
                      <a16:creationId xmlns:a16="http://schemas.microsoft.com/office/drawing/2014/main" id="{5122E42A-2FDA-D2EB-5DF3-044CF0F1AC0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 flipV="1">
                  <a:off x="8489834" y="7144"/>
                  <a:ext cx="972000" cy="1619471"/>
                </a:xfrm>
                <a:custGeom>
                  <a:avLst/>
                  <a:gdLst>
                    <a:gd name="connsiteX0" fmla="*/ 486000 w 972000"/>
                    <a:gd name="connsiteY0" fmla="*/ 0 h 1619471"/>
                    <a:gd name="connsiteX1" fmla="*/ 972000 w 972000"/>
                    <a:gd name="connsiteY1" fmla="*/ 486000 h 1619471"/>
                    <a:gd name="connsiteX2" fmla="*/ 972000 w 972000"/>
                    <a:gd name="connsiteY2" fmla="*/ 1619471 h 1619471"/>
                    <a:gd name="connsiteX3" fmla="*/ 0 w 972000"/>
                    <a:gd name="connsiteY3" fmla="*/ 1619471 h 1619471"/>
                    <a:gd name="connsiteX4" fmla="*/ 0 w 972000"/>
                    <a:gd name="connsiteY4" fmla="*/ 486000 h 1619471"/>
                    <a:gd name="connsiteX5" fmla="*/ 486000 w 972000"/>
                    <a:gd name="connsiteY5" fmla="*/ 0 h 1619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72000" h="1619471">
                      <a:moveTo>
                        <a:pt x="486000" y="0"/>
                      </a:moveTo>
                      <a:cubicBezTo>
                        <a:pt x="754410" y="0"/>
                        <a:pt x="972000" y="217590"/>
                        <a:pt x="972000" y="486000"/>
                      </a:cubicBezTo>
                      <a:lnTo>
                        <a:pt x="972000" y="1619471"/>
                      </a:lnTo>
                      <a:lnTo>
                        <a:pt x="0" y="1619471"/>
                      </a:lnTo>
                      <a:lnTo>
                        <a:pt x="0" y="486000"/>
                      </a:lnTo>
                      <a:cubicBezTo>
                        <a:pt x="0" y="217590"/>
                        <a:pt x="217590" y="0"/>
                        <a:pt x="486000" y="0"/>
                      </a:cubicBezTo>
                      <a:close/>
                    </a:path>
                  </a:pathLst>
                </a:custGeom>
                <a:solidFill>
                  <a:srgbClr val="FFF35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2A6FF74E-E4AE-BCEC-9071-183D309CF6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00107" y="3745292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513F9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9482AD7-6C93-4937-CFC1-A6453DD4194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5805" y="3745292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513F9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0CDF4F1-29F8-6237-5611-D901CBEF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>
            <a:spAutoFit/>
          </a:bodyPr>
          <a:lstStyle/>
          <a:p>
            <a:r>
              <a:rPr lang="cs-CZ" dirty="0"/>
              <a:t>Negativní atributy známky?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11935-7DB8-F119-5E10-15F76FF6D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13</a:t>
            </a:fld>
            <a:endParaRPr lang="cs-CZ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5DEDA2D-9940-FEF3-C25D-C72D56D11087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8724400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5986217" y="1752600"/>
            <a:ext cx="5842326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Odvádí žáka od podstaty učení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Přirozenou vnitřní motivaci žáka nahrazuje vnější motivací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Vede k vyhýbání se neúspěchu nejrůznějšími prostředky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Zakládá předpoklady k vytváření negativních morálních vlastností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Sociálně diferencuje třídu až k nežádoucím projevům v sociálních vztazích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Vede až ke zdravotním obtížím dětí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4689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F56D074-86AE-8146-487F-C7126D313319}"/>
              </a:ext>
            </a:extLst>
          </p:cNvPr>
          <p:cNvSpPr>
            <a:spLocks noChangeAspect="1"/>
          </p:cNvSpPr>
          <p:nvPr/>
        </p:nvSpPr>
        <p:spPr>
          <a:xfrm flipH="1">
            <a:off x="5916088" y="5271632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C2D1059-E5D9-1E7C-0457-FBE0395C9810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8724400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F6B1C-6A29-C78D-9EEE-E071C422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14</a:t>
            </a:fld>
            <a:endParaRPr lang="cs-CZ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9EC79AA-4A47-8509-65F6-610222DFC0E5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59009" y="1331640"/>
            <a:ext cx="11002878" cy="5834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</a:pPr>
            <a:r>
              <a:rPr lang="cs-CZ" altLang="cs-CZ" sz="2000" dirty="0"/>
              <a:t>dokáže vyjádřit osobní jedinečnost každého žáka, ocenit výsledky vyučování ve vztahu k jeho individuálním schopnostem a učebním podmínkám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algn="just">
              <a:lnSpc>
                <a:spcPct val="80000"/>
              </a:lnSpc>
            </a:pPr>
            <a:r>
              <a:rPr lang="cs-CZ" altLang="cs-CZ" sz="2000" dirty="0"/>
              <a:t>znamená zcela konkrétní popisné hodnocení na základě obsahu vyučování, kterým se vyjádří splnění daných cílů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algn="just">
              <a:lnSpc>
                <a:spcPct val="80000"/>
              </a:lnSpc>
            </a:pPr>
            <a:r>
              <a:rPr lang="cs-CZ" altLang="cs-CZ" sz="2000" dirty="0"/>
              <a:t>založeno na mnohostranném poznávání žáka </a:t>
            </a:r>
            <a:r>
              <a:rPr lang="cs-CZ" altLang="cs-CZ" sz="1800" dirty="0"/>
              <a:t>(především na základě pozorování žáka v nejrůznějších činnostech spojené s analýzou jeho prací)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800" dirty="0"/>
          </a:p>
          <a:p>
            <a:pPr algn="just">
              <a:lnSpc>
                <a:spcPct val="80000"/>
              </a:lnSpc>
            </a:pPr>
            <a:r>
              <a:rPr lang="cs-CZ" altLang="cs-CZ" sz="2000" dirty="0"/>
              <a:t>vztahuje se k individuálnímu vývoji žáka </a:t>
            </a:r>
            <a:r>
              <a:rPr lang="cs-CZ" altLang="cs-CZ" sz="1800" dirty="0"/>
              <a:t>(tedy k individuální normě),</a:t>
            </a:r>
            <a:r>
              <a:rPr lang="cs-CZ" altLang="cs-CZ" sz="2000" dirty="0"/>
              <a:t> sleduje hlavně úspěchy žáka a doporučuje mu způsoby překonání osobních obtíží v učení může 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algn="just">
              <a:lnSpc>
                <a:spcPct val="80000"/>
              </a:lnSpc>
            </a:pPr>
            <a:r>
              <a:rPr lang="cs-CZ" altLang="cs-CZ" sz="2000" dirty="0"/>
              <a:t>učitel používat i </a:t>
            </a:r>
            <a:r>
              <a:rPr lang="cs-CZ" altLang="cs-CZ" sz="2000" b="1" dirty="0"/>
              <a:t>v rámci slovního hodnocení systémem známek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 algn="just">
              <a:lnSpc>
                <a:spcPct val="80000"/>
              </a:lnSpc>
            </a:pPr>
            <a:r>
              <a:rPr lang="cs-CZ" altLang="cs-CZ" sz="2000" dirty="0"/>
              <a:t>nejvyšší formou hodnocení je </a:t>
            </a:r>
            <a:r>
              <a:rPr lang="cs-CZ" altLang="cs-CZ" sz="2000" b="1" dirty="0"/>
              <a:t>sebehodnocení</a:t>
            </a:r>
            <a:endParaRPr lang="cs-CZ" altLang="cs-CZ" sz="2000" dirty="0"/>
          </a:p>
          <a:p>
            <a:pPr algn="just">
              <a:lnSpc>
                <a:spcPct val="80000"/>
              </a:lnSpc>
            </a:pPr>
            <a:endParaRPr lang="cs-CZ" altLang="cs-CZ" sz="2000" dirty="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623392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altLang="cs-CZ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Slovní hodnocení </a:t>
            </a:r>
          </a:p>
        </p:txBody>
      </p:sp>
    </p:spTree>
    <p:extLst>
      <p:ext uri="{BB962C8B-B14F-4D97-AF65-F5344CB8AC3E}">
        <p14:creationId xmlns:p14="http://schemas.microsoft.com/office/powerpoint/2010/main" val="3743091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5FFFD-6F90-450B-A353-DD685E861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15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E8028D4-3824-59EC-083A-B7D88D7040B8}"/>
              </a:ext>
            </a:extLst>
          </p:cNvPr>
          <p:cNvSpPr>
            <a:spLocks noChangeAspect="1"/>
          </p:cNvSpPr>
          <p:nvPr/>
        </p:nvSpPr>
        <p:spPr>
          <a:xfrm rot="5400000">
            <a:off x="10710228" y="84228"/>
            <a:ext cx="972000" cy="1991544"/>
          </a:xfrm>
          <a:custGeom>
            <a:avLst/>
            <a:gdLst>
              <a:gd name="connsiteX0" fmla="*/ 0 w 972000"/>
              <a:gd name="connsiteY0" fmla="*/ 1505544 h 1991544"/>
              <a:gd name="connsiteX1" fmla="*/ 0 w 972000"/>
              <a:gd name="connsiteY1" fmla="*/ 0 h 1991544"/>
              <a:gd name="connsiteX2" fmla="*/ 972000 w 972000"/>
              <a:gd name="connsiteY2" fmla="*/ 0 h 1991544"/>
              <a:gd name="connsiteX3" fmla="*/ 972000 w 972000"/>
              <a:gd name="connsiteY3" fmla="*/ 1505544 h 1991544"/>
              <a:gd name="connsiteX4" fmla="*/ 486000 w 972000"/>
              <a:gd name="connsiteY4" fmla="*/ 1991544 h 1991544"/>
              <a:gd name="connsiteX5" fmla="*/ 0 w 972000"/>
              <a:gd name="connsiteY5" fmla="*/ 1505544 h 1991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991544">
                <a:moveTo>
                  <a:pt x="0" y="1505544"/>
                </a:moveTo>
                <a:lnTo>
                  <a:pt x="0" y="0"/>
                </a:lnTo>
                <a:lnTo>
                  <a:pt x="972000" y="0"/>
                </a:lnTo>
                <a:lnTo>
                  <a:pt x="972000" y="1505544"/>
                </a:lnTo>
                <a:cubicBezTo>
                  <a:pt x="972000" y="1773954"/>
                  <a:pt x="754410" y="1991544"/>
                  <a:pt x="486000" y="1991544"/>
                </a:cubicBezTo>
                <a:cubicBezTo>
                  <a:pt x="217590" y="1991544"/>
                  <a:pt x="0" y="1773954"/>
                  <a:pt x="0" y="1505544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6CB1B5D-D632-CCEE-E595-5C324BD63382}"/>
              </a:ext>
            </a:extLst>
          </p:cNvPr>
          <p:cNvSpPr>
            <a:spLocks noChangeAspect="1"/>
          </p:cNvSpPr>
          <p:nvPr/>
        </p:nvSpPr>
        <p:spPr>
          <a:xfrm rot="10800000">
            <a:off x="5519936" y="0"/>
            <a:ext cx="972000" cy="1487509"/>
          </a:xfrm>
          <a:custGeom>
            <a:avLst/>
            <a:gdLst>
              <a:gd name="connsiteX0" fmla="*/ 972000 w 972000"/>
              <a:gd name="connsiteY0" fmla="*/ 1487509 h 1487509"/>
              <a:gd name="connsiteX1" fmla="*/ 0 w 972000"/>
              <a:gd name="connsiteY1" fmla="*/ 1487509 h 1487509"/>
              <a:gd name="connsiteX2" fmla="*/ 0 w 972000"/>
              <a:gd name="connsiteY2" fmla="*/ 486000 h 1487509"/>
              <a:gd name="connsiteX3" fmla="*/ 486000 w 972000"/>
              <a:gd name="connsiteY3" fmla="*/ 0 h 1487509"/>
              <a:gd name="connsiteX4" fmla="*/ 972000 w 972000"/>
              <a:gd name="connsiteY4" fmla="*/ 486000 h 1487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487509">
                <a:moveTo>
                  <a:pt x="972000" y="1487509"/>
                </a:moveTo>
                <a:lnTo>
                  <a:pt x="0" y="1487509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7C3330-46F2-98AD-723E-CA5DCE031142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323735" y="159309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741509" y="332656"/>
            <a:ext cx="3419872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2000" b="1" dirty="0">
                <a:latin typeface="+mn-lt"/>
              </a:rPr>
              <a:t>TENDENCE VE VÝVOJI HODNOCENÍ:</a:t>
            </a:r>
          </a:p>
          <a:p>
            <a:endParaRPr lang="cs-CZ" altLang="cs-CZ" sz="2000" dirty="0"/>
          </a:p>
          <a:p>
            <a:r>
              <a:rPr lang="cs-CZ" altLang="cs-CZ" sz="2000" dirty="0"/>
              <a:t>Tendence ke komplexnímu hodnocení žáka</a:t>
            </a:r>
          </a:p>
          <a:p>
            <a:r>
              <a:rPr lang="cs-CZ" altLang="cs-CZ" sz="2000" dirty="0"/>
              <a:t>Tendence vtahovat žáka do procesů hodnocení</a:t>
            </a:r>
          </a:p>
          <a:p>
            <a:r>
              <a:rPr lang="cs-CZ" altLang="cs-CZ" sz="2000" dirty="0"/>
              <a:t>Tendence ke zrušení klasifikace nebo alespoň zrovnoprávnění klasifikace a slovního hodnocení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00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296270" y="1566000"/>
            <a:ext cx="3743946" cy="529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ZÁSADY PŘI HODNOCENÍ: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orientace na kladné stránky osobnosti žáka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princip pedagogického optimismu a humanismu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přiměřená náročností na žáky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komplexní hodnocení žáka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výstižné, pravdivé a objektivní hodnotící výroky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co nejvíce používat kladné hodnocení (motivační funkce)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</a:rPr>
              <a:t>poskytnout žákovi informaci, kde chyboval a jak chyby a nedostatky napravit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175104" y="331432"/>
            <a:ext cx="3609527" cy="6481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>
              <a:buClr>
                <a:srgbClr val="0563C1"/>
              </a:buClr>
              <a:buSzPct val="75000"/>
              <a:buNone/>
            </a:pPr>
            <a:r>
              <a:rPr lang="cs-CZ" altLang="cs-CZ" sz="2000" b="1" dirty="0">
                <a:solidFill>
                  <a:prstClr val="black"/>
                </a:solidFill>
                <a:latin typeface="+mn-lt"/>
              </a:rPr>
              <a:t>CHYBA V PROCESU UČENÍ:</a:t>
            </a:r>
          </a:p>
          <a:p>
            <a:pPr eaLnBrk="1" hangingPunct="1">
              <a:buClr>
                <a:srgbClr val="0563C1"/>
              </a:buClr>
              <a:buSzPct val="75000"/>
              <a:buFont typeface="Wingdings" panose="05000000000000000000" pitchFamily="2" charset="2"/>
              <a:buChar char="l"/>
            </a:pPr>
            <a:endParaRPr lang="cs-CZ" altLang="cs-CZ" sz="2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1" hangingPunct="1">
              <a:buClr>
                <a:srgbClr val="0563C1"/>
              </a:buClr>
              <a:buSzPct val="75000"/>
              <a:buFont typeface="Wingdings" panose="05000000000000000000" pitchFamily="2" charset="2"/>
              <a:buChar char="l"/>
            </a:pPr>
            <a:r>
              <a:rPr lang="cs-CZ" altLang="cs-CZ" sz="2000" dirty="0">
                <a:solidFill>
                  <a:prstClr val="black"/>
                </a:solidFill>
                <a:latin typeface="Arial" panose="020B0604020202020204" pitchFamily="34" charset="0"/>
              </a:rPr>
              <a:t>neměla by být považována za patologický a nežádoucí jev učení, za projev nevědění, který je třeba sankcionovat (nejčastěji známkou), ale jako </a:t>
            </a:r>
            <a:r>
              <a:rPr lang="cs-CZ" altLang="cs-CZ" sz="2000" b="1" dirty="0">
                <a:solidFill>
                  <a:prstClr val="black"/>
                </a:solidFill>
                <a:latin typeface="Arial" panose="020B0604020202020204" pitchFamily="34" charset="0"/>
              </a:rPr>
              <a:t>přirozený, průvodní znak poznávání</a:t>
            </a:r>
            <a:r>
              <a:rPr lang="cs-CZ" altLang="cs-CZ" sz="2000" dirty="0">
                <a:solidFill>
                  <a:prstClr val="black"/>
                </a:solidFill>
                <a:latin typeface="Arial" panose="020B0604020202020204" pitchFamily="34" charset="0"/>
              </a:rPr>
              <a:t>, jako </a:t>
            </a:r>
            <a:r>
              <a:rPr lang="cs-CZ" altLang="cs-CZ" sz="2000" b="1" dirty="0">
                <a:solidFill>
                  <a:prstClr val="black"/>
                </a:solidFill>
                <a:latin typeface="Arial" panose="020B0604020202020204" pitchFamily="34" charset="0"/>
              </a:rPr>
              <a:t>důležitá etapa v konstrukci vědění a žákova učení</a:t>
            </a:r>
            <a:endParaRPr lang="cs-CZ" altLang="cs-CZ" sz="2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1" hangingPunct="1">
              <a:buClr>
                <a:srgbClr val="0563C1"/>
              </a:buClr>
              <a:buSzPct val="75000"/>
              <a:buFont typeface="Wingdings" panose="05000000000000000000" pitchFamily="2" charset="2"/>
              <a:buChar char="l"/>
            </a:pPr>
            <a:r>
              <a:rPr lang="cs-CZ" altLang="cs-CZ" sz="2000" dirty="0">
                <a:solidFill>
                  <a:prstClr val="black"/>
                </a:solidFill>
                <a:latin typeface="Arial" panose="020B0604020202020204" pitchFamily="34" charset="0"/>
              </a:rPr>
              <a:t>žákova chyba umožňuje učiteli objevit poznávací procesy žáka</a:t>
            </a:r>
          </a:p>
          <a:p>
            <a:pPr eaLnBrk="1" hangingPunct="1">
              <a:buClr>
                <a:srgbClr val="0563C1"/>
              </a:buClr>
              <a:buSzPct val="75000"/>
              <a:buFont typeface="Wingdings" panose="05000000000000000000" pitchFamily="2" charset="2"/>
              <a:buChar char="l"/>
            </a:pPr>
            <a:r>
              <a:rPr lang="cs-CZ" altLang="cs-CZ" sz="2000" dirty="0">
                <a:solidFill>
                  <a:prstClr val="black"/>
                </a:solidFill>
                <a:latin typeface="Arial" panose="020B0604020202020204" pitchFamily="34" charset="0"/>
              </a:rPr>
              <a:t>žákovi umožní objevení, pochopení a opravení chyby proniknout k podstatě problému, pochopit základní vztahy </a:t>
            </a:r>
          </a:p>
        </p:txBody>
      </p:sp>
    </p:spTree>
    <p:extLst>
      <p:ext uri="{BB962C8B-B14F-4D97-AF65-F5344CB8AC3E}">
        <p14:creationId xmlns:p14="http://schemas.microsoft.com/office/powerpoint/2010/main" val="2406292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16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757130"/>
          </a:xfrm>
        </p:spPr>
        <p:txBody>
          <a:bodyPr>
            <a:spAutoFit/>
          </a:bodyPr>
          <a:lstStyle/>
          <a:p>
            <a:r>
              <a:rPr lang="cs-CZ" dirty="0"/>
              <a:t>Hodnocení jako strategie podpory žáka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292F93B-4CB6-A572-6BA8-D04D522CEFD6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516794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80B2D82-A1D1-0108-BE99-778A113AF777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9F3F485-9228-4CBC-5C3D-B15E21AC072F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5E45BE0-3D39-DA57-0180-6EA66E31E833}"/>
              </a:ext>
            </a:extLst>
          </p:cNvPr>
          <p:cNvGrpSpPr/>
          <p:nvPr/>
        </p:nvGrpSpPr>
        <p:grpSpPr>
          <a:xfrm>
            <a:off x="7094372" y="0"/>
            <a:ext cx="4655021" cy="3135896"/>
            <a:chOff x="7094372" y="0"/>
            <a:chExt cx="4655021" cy="313589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E4D7979E-525B-6C37-9E71-A546785E708B}"/>
                </a:ext>
              </a:extLst>
            </p:cNvPr>
            <p:cNvGrpSpPr/>
            <p:nvPr/>
          </p:nvGrpSpPr>
          <p:grpSpPr>
            <a:xfrm>
              <a:off x="10777393" y="330880"/>
              <a:ext cx="972000" cy="2200415"/>
              <a:chOff x="10777393" y="394379"/>
              <a:chExt cx="972000" cy="2200415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9E958460-D68B-8EA9-192D-D801675AEEB8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0777393" y="394379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BDFA6F9D-7AA0-E0D4-59D0-10B1BA2B11F6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0777393" y="975323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3364D80-F2F2-4851-9CB1-333140297C53}"/>
                </a:ext>
              </a:extLst>
            </p:cNvPr>
            <p:cNvGrpSpPr/>
            <p:nvPr/>
          </p:nvGrpSpPr>
          <p:grpSpPr>
            <a:xfrm>
              <a:off x="8147048" y="330880"/>
              <a:ext cx="2200415" cy="972000"/>
              <a:chOff x="8166098" y="330880"/>
              <a:chExt cx="2200415" cy="972000"/>
            </a:xfrm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B30A3D88-0193-8377-EA3F-6018FBE211B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V="1">
                <a:off x="9637699" y="574065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C95669C0-4567-A8F0-F423-52CE1E3588F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V="1">
                <a:off x="8489834" y="714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F8F093-F17B-7416-362B-E3FE0D64CFD0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094372" y="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8F95AD9-6EC7-8A3E-8FE1-18080167765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794520" y="1516425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1080000" y="2132856"/>
            <a:ext cx="9624512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Musí být utvrzován v tom, že když se o úkol pokusí, je v jeho silách uspět – každý žák má právo na svůj úkol</a:t>
            </a:r>
          </a:p>
          <a:p>
            <a:pPr marL="228600" marR="0" lvl="0" indent="-228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altLang="cs-CZ" sz="2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Předpokladem jsou realistické cíle opřené o individuální hodnotící normy a sledování individuálního pokroku</a:t>
            </a:r>
          </a:p>
          <a:p>
            <a:pPr marL="228600" marR="0" lvl="0" indent="-228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Dříve než hodnotit výsledky práce žáků je třeba přesně stanovit kritéria požadovaného výkonu, seznamovat s nimi žáky a dát jim čas pro jejich zvládnutí</a:t>
            </a:r>
            <a:endParaRPr kumimoji="0" lang="cs-CZ" altLang="cs-CZ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06936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17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7471DBD5-9187-A527-1CFB-F3B300D891EF}"/>
              </a:ext>
            </a:extLst>
          </p:cNvPr>
          <p:cNvSpPr txBox="1">
            <a:spLocks/>
          </p:cNvSpPr>
          <p:nvPr/>
        </p:nvSpPr>
        <p:spPr>
          <a:xfrm>
            <a:off x="1132471" y="1700808"/>
            <a:ext cx="10359106" cy="3362459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ČERPÁNO Z LITERATURY:</a:t>
            </a:r>
          </a:p>
          <a:p>
            <a:endParaRPr lang="cs-CZ" sz="2000" dirty="0"/>
          </a:p>
          <a:p>
            <a:r>
              <a:rPr lang="cs-CZ" sz="2000" dirty="0" err="1"/>
              <a:t>Kalhous,Zdeněk</a:t>
            </a:r>
            <a:r>
              <a:rPr lang="cs-CZ" sz="2000" dirty="0"/>
              <a:t>, Obst, Otto a kol. Školní didaktika. Praha: Portál, 2002. ISBN 978-80-7367-571-4.</a:t>
            </a:r>
          </a:p>
          <a:p>
            <a:r>
              <a:rPr lang="cs-CZ" sz="2000" dirty="0" err="1"/>
              <a:t>Nelešovská</a:t>
            </a:r>
            <a:r>
              <a:rPr lang="cs-CZ" sz="2000" dirty="0"/>
              <a:t>, Alena a Hana Spáčilová. Didaktika primární školy. Olomouc: </a:t>
            </a:r>
            <a:r>
              <a:rPr lang="cs-CZ" sz="2000" dirty="0" err="1"/>
              <a:t>PdF</a:t>
            </a:r>
            <a:r>
              <a:rPr lang="cs-CZ" sz="2000" dirty="0"/>
              <a:t> UP, 2005. ISBN 80-244-1236-5.</a:t>
            </a:r>
          </a:p>
          <a:p>
            <a:r>
              <a:rPr lang="cs-CZ" sz="2000" dirty="0"/>
              <a:t>Šikulová, Renata. Didaktika primární školy. Ústí nad Labem, 2013. ISBN 978-80-7414-594-0.</a:t>
            </a:r>
          </a:p>
          <a:p>
            <a:r>
              <a:rPr lang="cs-CZ" sz="2000" dirty="0"/>
              <a:t>Provázková </a:t>
            </a:r>
            <a:r>
              <a:rPr lang="cs-CZ" sz="2000" dirty="0" err="1"/>
              <a:t>Stolinská</a:t>
            </a:r>
            <a:r>
              <a:rPr lang="cs-CZ" sz="2000" dirty="0"/>
              <a:t>, Dominika. Komunikace učitele v prostředí české primární školy. Olomouc: </a:t>
            </a:r>
            <a:r>
              <a:rPr lang="cs-CZ" sz="2000" dirty="0" err="1"/>
              <a:t>PdF</a:t>
            </a:r>
            <a:r>
              <a:rPr lang="cs-CZ" sz="2000" dirty="0"/>
              <a:t> UP, 2021. ISBN 978-80-244-6097-0.</a:t>
            </a:r>
          </a:p>
        </p:txBody>
      </p:sp>
    </p:spTree>
    <p:extLst>
      <p:ext uri="{BB962C8B-B14F-4D97-AF65-F5344CB8AC3E}">
        <p14:creationId xmlns:p14="http://schemas.microsoft.com/office/powerpoint/2010/main" val="2346394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868A37D-1B37-48D9-110F-FD7E1FF7B611}"/>
              </a:ext>
            </a:extLst>
          </p:cNvPr>
          <p:cNvSpPr>
            <a:spLocks noChangeAspect="1"/>
          </p:cNvSpPr>
          <p:nvPr/>
        </p:nvSpPr>
        <p:spPr>
          <a:xfrm flipV="1">
            <a:off x="3085204" y="0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A5B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07ADCB7E-6C2C-E269-7D50-B650F0C39D69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323736" y="398277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14AED0D-EC3C-E479-69CE-C85AFC84C149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1134600" y="4732315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7D28A4F-C407-180A-3180-0548FA041C9B}"/>
              </a:ext>
            </a:extLst>
          </p:cNvPr>
          <p:cNvGrpSpPr/>
          <p:nvPr/>
        </p:nvGrpSpPr>
        <p:grpSpPr>
          <a:xfrm>
            <a:off x="0" y="0"/>
            <a:ext cx="4544760" cy="6858000"/>
            <a:chOff x="0" y="0"/>
            <a:chExt cx="4544760" cy="685800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3D8D1AB-9BE7-818A-9CCA-88C8E6F0AEF1}"/>
                </a:ext>
              </a:extLst>
            </p:cNvPr>
            <p:cNvSpPr>
              <a:spLocks noChangeAspect="1"/>
            </p:cNvSpPr>
            <p:nvPr/>
          </p:nvSpPr>
          <p:spPr>
            <a:xfrm rot="5400000" flipV="1">
              <a:off x="1360746" y="533400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0558887-4D62-6EB6-14F7-42D24A50935B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976563" y="5238529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EA8F1F2-022D-937B-3D43-DCA7F1BB87D9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684482" y="3848652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1C9A919-A69F-C826-D1CD-9792EC8A374C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52034" y="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61D9B01-850F-63BF-8743-C8DD108445DC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323736" y="398277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9121BEF-D6ED-4FA6-62FF-66A6E920D9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38034" y="194155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43B88AB-B245-9AD9-E72A-4532E14CD0B6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32456" y="194155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4697E4AB-4369-B746-9620-AB226D955ED4}"/>
                </a:ext>
              </a:extLst>
            </p:cNvPr>
            <p:cNvGrpSpPr/>
            <p:nvPr/>
          </p:nvGrpSpPr>
          <p:grpSpPr>
            <a:xfrm>
              <a:off x="2344345" y="2283443"/>
              <a:ext cx="2200415" cy="972000"/>
              <a:chOff x="4128821" y="2265290"/>
              <a:chExt cx="2200415" cy="972000"/>
            </a:xfrm>
            <a:solidFill>
              <a:srgbClr val="FFF358"/>
            </a:solidFill>
          </p:grpSpPr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03134DCA-0C5B-880D-B963-0B54BEB6BF1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3885636" y="2508475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>
                  <a:solidFill>
                    <a:srgbClr val="E5AA2D"/>
                  </a:solidFill>
                </a:endParaRPr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366B0E1-23CC-5E96-45AB-3A10D5BA204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5033501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>
                  <a:solidFill>
                    <a:srgbClr val="E5AA2D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C68959-7BF4-1A34-B3BD-993EFEBB5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191" y="2772716"/>
            <a:ext cx="7348708" cy="2086725"/>
          </a:xfrm>
        </p:spPr>
        <p:txBody>
          <a:bodyPr wrap="square">
            <a:spAutoFit/>
          </a:bodyPr>
          <a:lstStyle/>
          <a:p>
            <a:r>
              <a:rPr lang="cs-CZ" dirty="0"/>
              <a:t>4. ETAPA výchovně-vzdělávacího procesu -p</a:t>
            </a:r>
            <a:r>
              <a:rPr lang="cs-CZ" altLang="cs-CZ" dirty="0"/>
              <a:t>rověřování průběhu a výsledků výuky</a:t>
            </a:r>
            <a:endParaRPr lang="cs-CZ" dirty="0">
              <a:solidFill>
                <a:srgbClr val="E5AA2D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1CD67-1DAE-6908-F2D0-BBDE8D2B3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8525" y="3417872"/>
            <a:ext cx="242374" cy="215444"/>
          </a:xfrm>
        </p:spPr>
        <p:txBody>
          <a:bodyPr/>
          <a:lstStyle/>
          <a:p>
            <a:fld id="{2D7B0951-E7FB-4CA7-B4B9-AB2701F4DE6C}" type="slidenum">
              <a:rPr lang="cs-CZ" smtClean="0">
                <a:solidFill>
                  <a:srgbClr val="E5AA2D"/>
                </a:solidFill>
              </a:rPr>
              <a:pPr/>
              <a:t>1</a:t>
            </a:fld>
            <a:endParaRPr lang="cs-CZ" dirty="0">
              <a:solidFill>
                <a:srgbClr val="E5AA2D"/>
              </a:solidFill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D07E78E9-E456-509B-57BA-E0AAB8CBB3CF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1134600" y="4732315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DD8115F5-54D9-C385-0C54-E9719A2A92EE}"/>
              </a:ext>
            </a:extLst>
          </p:cNvPr>
          <p:cNvSpPr>
            <a:spLocks noEditPoints="1"/>
          </p:cNvSpPr>
          <p:nvPr/>
        </p:nvSpPr>
        <p:spPr bwMode="auto">
          <a:xfrm>
            <a:off x="9480376" y="2405706"/>
            <a:ext cx="237589" cy="363736"/>
          </a:xfrm>
          <a:custGeom>
            <a:avLst/>
            <a:gdLst>
              <a:gd name="T0" fmla="*/ 5180 w 10745"/>
              <a:gd name="T1" fmla="*/ 4265 h 16450"/>
              <a:gd name="T2" fmla="*/ 4792 w 10745"/>
              <a:gd name="T3" fmla="*/ 7883 h 16450"/>
              <a:gd name="T4" fmla="*/ 5412 w 10745"/>
              <a:gd name="T5" fmla="*/ 8200 h 16450"/>
              <a:gd name="T6" fmla="*/ 5703 w 10745"/>
              <a:gd name="T7" fmla="*/ 6607 h 16450"/>
              <a:gd name="T8" fmla="*/ 5720 w 10745"/>
              <a:gd name="T9" fmla="*/ 1242 h 16450"/>
              <a:gd name="T10" fmla="*/ 5965 w 10745"/>
              <a:gd name="T11" fmla="*/ 643 h 16450"/>
              <a:gd name="T12" fmla="*/ 6436 w 10745"/>
              <a:gd name="T13" fmla="*/ 210 h 16450"/>
              <a:gd name="T14" fmla="*/ 7058 w 10745"/>
              <a:gd name="T15" fmla="*/ 7 h 16450"/>
              <a:gd name="T16" fmla="*/ 7723 w 10745"/>
              <a:gd name="T17" fmla="*/ 88 h 16450"/>
              <a:gd name="T18" fmla="*/ 8269 w 10745"/>
              <a:gd name="T19" fmla="*/ 425 h 16450"/>
              <a:gd name="T20" fmla="*/ 8626 w 10745"/>
              <a:gd name="T21" fmla="*/ 960 h 16450"/>
              <a:gd name="T22" fmla="*/ 8923 w 10745"/>
              <a:gd name="T23" fmla="*/ 6049 h 16450"/>
              <a:gd name="T24" fmla="*/ 10095 w 10745"/>
              <a:gd name="T25" fmla="*/ 5769 h 16450"/>
              <a:gd name="T26" fmla="*/ 10682 w 10745"/>
              <a:gd name="T27" fmla="*/ 11907 h 16450"/>
              <a:gd name="T28" fmla="*/ 9819 w 10745"/>
              <a:gd name="T29" fmla="*/ 14081 h 16450"/>
              <a:gd name="T30" fmla="*/ 8148 w 10745"/>
              <a:gd name="T31" fmla="*/ 15671 h 16450"/>
              <a:gd name="T32" fmla="*/ 5915 w 10745"/>
              <a:gd name="T33" fmla="*/ 16422 h 16450"/>
              <a:gd name="T34" fmla="*/ 3527 w 10745"/>
              <a:gd name="T35" fmla="*/ 16123 h 16450"/>
              <a:gd name="T36" fmla="*/ 1576 w 10745"/>
              <a:gd name="T37" fmla="*/ 14875 h 16450"/>
              <a:gd name="T38" fmla="*/ 327 w 10745"/>
              <a:gd name="T39" fmla="*/ 12926 h 16450"/>
              <a:gd name="T40" fmla="*/ 0 w 10745"/>
              <a:gd name="T41" fmla="*/ 9838 h 16450"/>
              <a:gd name="T42" fmla="*/ 65 w 10745"/>
              <a:gd name="T43" fmla="*/ 5673 h 16450"/>
              <a:gd name="T44" fmla="*/ 879 w 10745"/>
              <a:gd name="T45" fmla="*/ 4777 h 16450"/>
              <a:gd name="T46" fmla="*/ 1777 w 10745"/>
              <a:gd name="T47" fmla="*/ 4705 h 16450"/>
              <a:gd name="T48" fmla="*/ 2211 w 10745"/>
              <a:gd name="T49" fmla="*/ 4300 h 16450"/>
              <a:gd name="T50" fmla="*/ 3040 w 10745"/>
              <a:gd name="T51" fmla="*/ 3781 h 16450"/>
              <a:gd name="T52" fmla="*/ 4042 w 10745"/>
              <a:gd name="T53" fmla="*/ 3931 h 16450"/>
              <a:gd name="T54" fmla="*/ 4645 w 10745"/>
              <a:gd name="T55" fmla="*/ 3412 h 16450"/>
              <a:gd name="T56" fmla="*/ 5511 w 10745"/>
              <a:gd name="T57" fmla="*/ 3307 h 16450"/>
              <a:gd name="T58" fmla="*/ 7449 w 10745"/>
              <a:gd name="T59" fmla="*/ 10365 h 16450"/>
              <a:gd name="T60" fmla="*/ 6433 w 10745"/>
              <a:gd name="T61" fmla="*/ 11014 h 16450"/>
              <a:gd name="T62" fmla="*/ 5768 w 10745"/>
              <a:gd name="T63" fmla="*/ 12012 h 16450"/>
              <a:gd name="T64" fmla="*/ 4587 w 10745"/>
              <a:gd name="T65" fmla="*/ 13004 h 16450"/>
              <a:gd name="T66" fmla="*/ 4973 w 10745"/>
              <a:gd name="T67" fmla="*/ 11404 h 16450"/>
              <a:gd name="T68" fmla="*/ 5899 w 10745"/>
              <a:gd name="T69" fmla="*/ 10184 h 16450"/>
              <a:gd name="T70" fmla="*/ 7069 w 10745"/>
              <a:gd name="T71" fmla="*/ 9469 h 16450"/>
              <a:gd name="T72" fmla="*/ 7700 w 10745"/>
              <a:gd name="T73" fmla="*/ 1268 h 16450"/>
              <a:gd name="T74" fmla="*/ 7363 w 10745"/>
              <a:gd name="T75" fmla="*/ 995 h 16450"/>
              <a:gd name="T76" fmla="*/ 6921 w 10745"/>
              <a:gd name="T77" fmla="*/ 1054 h 16450"/>
              <a:gd name="T78" fmla="*/ 6680 w 10745"/>
              <a:gd name="T79" fmla="*/ 1414 h 16450"/>
              <a:gd name="T80" fmla="*/ 6679 w 10745"/>
              <a:gd name="T81" fmla="*/ 7776 h 16450"/>
              <a:gd name="T82" fmla="*/ 5637 w 10745"/>
              <a:gd name="T83" fmla="*/ 9152 h 16450"/>
              <a:gd name="T84" fmla="*/ 4070 w 10745"/>
              <a:gd name="T85" fmla="*/ 8998 h 16450"/>
              <a:gd name="T86" fmla="*/ 2959 w 10745"/>
              <a:gd name="T87" fmla="*/ 9144 h 16450"/>
              <a:gd name="T88" fmla="*/ 2073 w 10745"/>
              <a:gd name="T89" fmla="*/ 9046 h 16450"/>
              <a:gd name="T90" fmla="*/ 1253 w 10745"/>
              <a:gd name="T91" fmla="*/ 9185 h 16450"/>
              <a:gd name="T92" fmla="*/ 1142 w 10745"/>
              <a:gd name="T93" fmla="*/ 12283 h 16450"/>
              <a:gd name="T94" fmla="*/ 2050 w 10745"/>
              <a:gd name="T95" fmla="*/ 13954 h 16450"/>
              <a:gd name="T96" fmla="*/ 3565 w 10745"/>
              <a:gd name="T97" fmla="*/ 15087 h 16450"/>
              <a:gd name="T98" fmla="*/ 5481 w 10745"/>
              <a:gd name="T99" fmla="*/ 15474 h 16450"/>
              <a:gd name="T100" fmla="*/ 7364 w 10745"/>
              <a:gd name="T101" fmla="*/ 14993 h 16450"/>
              <a:gd name="T102" fmla="*/ 8823 w 10745"/>
              <a:gd name="T103" fmla="*/ 13791 h 16450"/>
              <a:gd name="T104" fmla="*/ 9655 w 10745"/>
              <a:gd name="T105" fmla="*/ 12067 h 16450"/>
              <a:gd name="T106" fmla="*/ 9360 w 10745"/>
              <a:gd name="T107" fmla="*/ 6909 h 16450"/>
              <a:gd name="T108" fmla="*/ 8763 w 10745"/>
              <a:gd name="T109" fmla="*/ 7624 h 16450"/>
              <a:gd name="T110" fmla="*/ 1157 w 10745"/>
              <a:gd name="T111" fmla="*/ 8131 h 16450"/>
              <a:gd name="T112" fmla="*/ 1838 w 10745"/>
              <a:gd name="T113" fmla="*/ 8000 h 16450"/>
              <a:gd name="T114" fmla="*/ 1606 w 10745"/>
              <a:gd name="T115" fmla="*/ 5685 h 16450"/>
              <a:gd name="T116" fmla="*/ 985 w 10745"/>
              <a:gd name="T117" fmla="*/ 5993 h 16450"/>
              <a:gd name="T118" fmla="*/ 3257 w 10745"/>
              <a:gd name="T119" fmla="*/ 8210 h 16450"/>
              <a:gd name="T120" fmla="*/ 3804 w 10745"/>
              <a:gd name="T121" fmla="*/ 7762 h 16450"/>
              <a:gd name="T122" fmla="*/ 3299 w 10745"/>
              <a:gd name="T123" fmla="*/ 4729 h 16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0745" h="16450">
                <a:moveTo>
                  <a:pt x="5701" y="4660"/>
                </a:moveTo>
                <a:lnTo>
                  <a:pt x="5694" y="4610"/>
                </a:lnTo>
                <a:lnTo>
                  <a:pt x="5683" y="4564"/>
                </a:lnTo>
                <a:lnTo>
                  <a:pt x="5666" y="4521"/>
                </a:lnTo>
                <a:lnTo>
                  <a:pt x="5647" y="4481"/>
                </a:lnTo>
                <a:lnTo>
                  <a:pt x="5623" y="4444"/>
                </a:lnTo>
                <a:lnTo>
                  <a:pt x="5596" y="4411"/>
                </a:lnTo>
                <a:lnTo>
                  <a:pt x="5567" y="4381"/>
                </a:lnTo>
                <a:lnTo>
                  <a:pt x="5535" y="4354"/>
                </a:lnTo>
                <a:lnTo>
                  <a:pt x="5501" y="4330"/>
                </a:lnTo>
                <a:lnTo>
                  <a:pt x="5464" y="4311"/>
                </a:lnTo>
                <a:lnTo>
                  <a:pt x="5427" y="4294"/>
                </a:lnTo>
                <a:lnTo>
                  <a:pt x="5386" y="4281"/>
                </a:lnTo>
                <a:lnTo>
                  <a:pt x="5346" y="4271"/>
                </a:lnTo>
                <a:lnTo>
                  <a:pt x="5305" y="4265"/>
                </a:lnTo>
                <a:lnTo>
                  <a:pt x="5263" y="4262"/>
                </a:lnTo>
                <a:lnTo>
                  <a:pt x="5221" y="4262"/>
                </a:lnTo>
                <a:lnTo>
                  <a:pt x="5180" y="4265"/>
                </a:lnTo>
                <a:lnTo>
                  <a:pt x="5138" y="4271"/>
                </a:lnTo>
                <a:lnTo>
                  <a:pt x="5097" y="4281"/>
                </a:lnTo>
                <a:lnTo>
                  <a:pt x="5058" y="4294"/>
                </a:lnTo>
                <a:lnTo>
                  <a:pt x="5020" y="4311"/>
                </a:lnTo>
                <a:lnTo>
                  <a:pt x="4984" y="4331"/>
                </a:lnTo>
                <a:lnTo>
                  <a:pt x="4949" y="4355"/>
                </a:lnTo>
                <a:lnTo>
                  <a:pt x="4917" y="4382"/>
                </a:lnTo>
                <a:lnTo>
                  <a:pt x="4887" y="4412"/>
                </a:lnTo>
                <a:lnTo>
                  <a:pt x="4862" y="4445"/>
                </a:lnTo>
                <a:lnTo>
                  <a:pt x="4838" y="4482"/>
                </a:lnTo>
                <a:lnTo>
                  <a:pt x="4818" y="4522"/>
                </a:lnTo>
                <a:lnTo>
                  <a:pt x="4803" y="4565"/>
                </a:lnTo>
                <a:lnTo>
                  <a:pt x="4791" y="4612"/>
                </a:lnTo>
                <a:lnTo>
                  <a:pt x="4783" y="4662"/>
                </a:lnTo>
                <a:lnTo>
                  <a:pt x="4781" y="4715"/>
                </a:lnTo>
                <a:lnTo>
                  <a:pt x="4781" y="7776"/>
                </a:lnTo>
                <a:lnTo>
                  <a:pt x="4783" y="7831"/>
                </a:lnTo>
                <a:lnTo>
                  <a:pt x="4792" y="7883"/>
                </a:lnTo>
                <a:lnTo>
                  <a:pt x="4804" y="7930"/>
                </a:lnTo>
                <a:lnTo>
                  <a:pt x="4820" y="7974"/>
                </a:lnTo>
                <a:lnTo>
                  <a:pt x="4842" y="8015"/>
                </a:lnTo>
                <a:lnTo>
                  <a:pt x="4866" y="8052"/>
                </a:lnTo>
                <a:lnTo>
                  <a:pt x="4895" y="8085"/>
                </a:lnTo>
                <a:lnTo>
                  <a:pt x="4925" y="8116"/>
                </a:lnTo>
                <a:lnTo>
                  <a:pt x="4959" y="8142"/>
                </a:lnTo>
                <a:lnTo>
                  <a:pt x="4995" y="8165"/>
                </a:lnTo>
                <a:lnTo>
                  <a:pt x="5033" y="8185"/>
                </a:lnTo>
                <a:lnTo>
                  <a:pt x="5074" y="8200"/>
                </a:lnTo>
                <a:lnTo>
                  <a:pt x="5115" y="8213"/>
                </a:lnTo>
                <a:lnTo>
                  <a:pt x="5157" y="8222"/>
                </a:lnTo>
                <a:lnTo>
                  <a:pt x="5199" y="8227"/>
                </a:lnTo>
                <a:lnTo>
                  <a:pt x="5242" y="8229"/>
                </a:lnTo>
                <a:lnTo>
                  <a:pt x="5286" y="8227"/>
                </a:lnTo>
                <a:lnTo>
                  <a:pt x="5329" y="8222"/>
                </a:lnTo>
                <a:lnTo>
                  <a:pt x="5371" y="8213"/>
                </a:lnTo>
                <a:lnTo>
                  <a:pt x="5412" y="8200"/>
                </a:lnTo>
                <a:lnTo>
                  <a:pt x="5452" y="8185"/>
                </a:lnTo>
                <a:lnTo>
                  <a:pt x="5490" y="8165"/>
                </a:lnTo>
                <a:lnTo>
                  <a:pt x="5526" y="8142"/>
                </a:lnTo>
                <a:lnTo>
                  <a:pt x="5560" y="8116"/>
                </a:lnTo>
                <a:lnTo>
                  <a:pt x="5591" y="8085"/>
                </a:lnTo>
                <a:lnTo>
                  <a:pt x="5619" y="8052"/>
                </a:lnTo>
                <a:lnTo>
                  <a:pt x="5644" y="8015"/>
                </a:lnTo>
                <a:lnTo>
                  <a:pt x="5664" y="7974"/>
                </a:lnTo>
                <a:lnTo>
                  <a:pt x="5682" y="7930"/>
                </a:lnTo>
                <a:lnTo>
                  <a:pt x="5694" y="7883"/>
                </a:lnTo>
                <a:lnTo>
                  <a:pt x="5701" y="7831"/>
                </a:lnTo>
                <a:lnTo>
                  <a:pt x="5704" y="7776"/>
                </a:lnTo>
                <a:lnTo>
                  <a:pt x="5704" y="7581"/>
                </a:lnTo>
                <a:lnTo>
                  <a:pt x="5704" y="7386"/>
                </a:lnTo>
                <a:lnTo>
                  <a:pt x="5704" y="7192"/>
                </a:lnTo>
                <a:lnTo>
                  <a:pt x="5704" y="6996"/>
                </a:lnTo>
                <a:lnTo>
                  <a:pt x="5703" y="6801"/>
                </a:lnTo>
                <a:lnTo>
                  <a:pt x="5703" y="6607"/>
                </a:lnTo>
                <a:lnTo>
                  <a:pt x="5703" y="6412"/>
                </a:lnTo>
                <a:lnTo>
                  <a:pt x="5703" y="6217"/>
                </a:lnTo>
                <a:lnTo>
                  <a:pt x="5702" y="6023"/>
                </a:lnTo>
                <a:lnTo>
                  <a:pt x="5702" y="5827"/>
                </a:lnTo>
                <a:lnTo>
                  <a:pt x="5702" y="5633"/>
                </a:lnTo>
                <a:lnTo>
                  <a:pt x="5702" y="5439"/>
                </a:lnTo>
                <a:lnTo>
                  <a:pt x="5702" y="5244"/>
                </a:lnTo>
                <a:lnTo>
                  <a:pt x="5701" y="5049"/>
                </a:lnTo>
                <a:lnTo>
                  <a:pt x="5701" y="4855"/>
                </a:lnTo>
                <a:lnTo>
                  <a:pt x="5701" y="4660"/>
                </a:lnTo>
                <a:close/>
                <a:moveTo>
                  <a:pt x="5701" y="3358"/>
                </a:moveTo>
                <a:lnTo>
                  <a:pt x="5701" y="1466"/>
                </a:lnTo>
                <a:lnTo>
                  <a:pt x="5702" y="1428"/>
                </a:lnTo>
                <a:lnTo>
                  <a:pt x="5703" y="1391"/>
                </a:lnTo>
                <a:lnTo>
                  <a:pt x="5706" y="1353"/>
                </a:lnTo>
                <a:lnTo>
                  <a:pt x="5709" y="1316"/>
                </a:lnTo>
                <a:lnTo>
                  <a:pt x="5714" y="1279"/>
                </a:lnTo>
                <a:lnTo>
                  <a:pt x="5720" y="1242"/>
                </a:lnTo>
                <a:lnTo>
                  <a:pt x="5726" y="1206"/>
                </a:lnTo>
                <a:lnTo>
                  <a:pt x="5733" y="1170"/>
                </a:lnTo>
                <a:lnTo>
                  <a:pt x="5741" y="1134"/>
                </a:lnTo>
                <a:lnTo>
                  <a:pt x="5751" y="1098"/>
                </a:lnTo>
                <a:lnTo>
                  <a:pt x="5760" y="1063"/>
                </a:lnTo>
                <a:lnTo>
                  <a:pt x="5771" y="1028"/>
                </a:lnTo>
                <a:lnTo>
                  <a:pt x="5783" y="994"/>
                </a:lnTo>
                <a:lnTo>
                  <a:pt x="5795" y="960"/>
                </a:lnTo>
                <a:lnTo>
                  <a:pt x="5808" y="926"/>
                </a:lnTo>
                <a:lnTo>
                  <a:pt x="5823" y="893"/>
                </a:lnTo>
                <a:lnTo>
                  <a:pt x="5838" y="861"/>
                </a:lnTo>
                <a:lnTo>
                  <a:pt x="5854" y="828"/>
                </a:lnTo>
                <a:lnTo>
                  <a:pt x="5870" y="796"/>
                </a:lnTo>
                <a:lnTo>
                  <a:pt x="5887" y="764"/>
                </a:lnTo>
                <a:lnTo>
                  <a:pt x="5906" y="733"/>
                </a:lnTo>
                <a:lnTo>
                  <a:pt x="5925" y="702"/>
                </a:lnTo>
                <a:lnTo>
                  <a:pt x="5944" y="672"/>
                </a:lnTo>
                <a:lnTo>
                  <a:pt x="5965" y="643"/>
                </a:lnTo>
                <a:lnTo>
                  <a:pt x="5985" y="614"/>
                </a:lnTo>
                <a:lnTo>
                  <a:pt x="6008" y="585"/>
                </a:lnTo>
                <a:lnTo>
                  <a:pt x="6029" y="557"/>
                </a:lnTo>
                <a:lnTo>
                  <a:pt x="6053" y="529"/>
                </a:lnTo>
                <a:lnTo>
                  <a:pt x="6077" y="503"/>
                </a:lnTo>
                <a:lnTo>
                  <a:pt x="6101" y="476"/>
                </a:lnTo>
                <a:lnTo>
                  <a:pt x="6126" y="450"/>
                </a:lnTo>
                <a:lnTo>
                  <a:pt x="6152" y="425"/>
                </a:lnTo>
                <a:lnTo>
                  <a:pt x="6178" y="400"/>
                </a:lnTo>
                <a:lnTo>
                  <a:pt x="6204" y="376"/>
                </a:lnTo>
                <a:lnTo>
                  <a:pt x="6231" y="354"/>
                </a:lnTo>
                <a:lnTo>
                  <a:pt x="6259" y="331"/>
                </a:lnTo>
                <a:lnTo>
                  <a:pt x="6288" y="309"/>
                </a:lnTo>
                <a:lnTo>
                  <a:pt x="6317" y="288"/>
                </a:lnTo>
                <a:lnTo>
                  <a:pt x="6345" y="267"/>
                </a:lnTo>
                <a:lnTo>
                  <a:pt x="6375" y="248"/>
                </a:lnTo>
                <a:lnTo>
                  <a:pt x="6405" y="228"/>
                </a:lnTo>
                <a:lnTo>
                  <a:pt x="6436" y="210"/>
                </a:lnTo>
                <a:lnTo>
                  <a:pt x="6468" y="192"/>
                </a:lnTo>
                <a:lnTo>
                  <a:pt x="6499" y="175"/>
                </a:lnTo>
                <a:lnTo>
                  <a:pt x="6532" y="158"/>
                </a:lnTo>
                <a:lnTo>
                  <a:pt x="6563" y="143"/>
                </a:lnTo>
                <a:lnTo>
                  <a:pt x="6596" y="129"/>
                </a:lnTo>
                <a:lnTo>
                  <a:pt x="6630" y="114"/>
                </a:lnTo>
                <a:lnTo>
                  <a:pt x="6664" y="101"/>
                </a:lnTo>
                <a:lnTo>
                  <a:pt x="6698" y="88"/>
                </a:lnTo>
                <a:lnTo>
                  <a:pt x="6732" y="76"/>
                </a:lnTo>
                <a:lnTo>
                  <a:pt x="6767" y="66"/>
                </a:lnTo>
                <a:lnTo>
                  <a:pt x="6803" y="56"/>
                </a:lnTo>
                <a:lnTo>
                  <a:pt x="6838" y="45"/>
                </a:lnTo>
                <a:lnTo>
                  <a:pt x="6874" y="37"/>
                </a:lnTo>
                <a:lnTo>
                  <a:pt x="6910" y="30"/>
                </a:lnTo>
                <a:lnTo>
                  <a:pt x="6947" y="23"/>
                </a:lnTo>
                <a:lnTo>
                  <a:pt x="6984" y="16"/>
                </a:lnTo>
                <a:lnTo>
                  <a:pt x="7021" y="11"/>
                </a:lnTo>
                <a:lnTo>
                  <a:pt x="7058" y="7"/>
                </a:lnTo>
                <a:lnTo>
                  <a:pt x="7096" y="4"/>
                </a:lnTo>
                <a:lnTo>
                  <a:pt x="7135" y="2"/>
                </a:lnTo>
                <a:lnTo>
                  <a:pt x="7173" y="0"/>
                </a:lnTo>
                <a:lnTo>
                  <a:pt x="7211" y="0"/>
                </a:lnTo>
                <a:lnTo>
                  <a:pt x="7249" y="0"/>
                </a:lnTo>
                <a:lnTo>
                  <a:pt x="7287" y="2"/>
                </a:lnTo>
                <a:lnTo>
                  <a:pt x="7325" y="4"/>
                </a:lnTo>
                <a:lnTo>
                  <a:pt x="7363" y="7"/>
                </a:lnTo>
                <a:lnTo>
                  <a:pt x="7400" y="11"/>
                </a:lnTo>
                <a:lnTo>
                  <a:pt x="7437" y="16"/>
                </a:lnTo>
                <a:lnTo>
                  <a:pt x="7474" y="23"/>
                </a:lnTo>
                <a:lnTo>
                  <a:pt x="7511" y="30"/>
                </a:lnTo>
                <a:lnTo>
                  <a:pt x="7547" y="37"/>
                </a:lnTo>
                <a:lnTo>
                  <a:pt x="7583" y="45"/>
                </a:lnTo>
                <a:lnTo>
                  <a:pt x="7619" y="56"/>
                </a:lnTo>
                <a:lnTo>
                  <a:pt x="7654" y="66"/>
                </a:lnTo>
                <a:lnTo>
                  <a:pt x="7689" y="76"/>
                </a:lnTo>
                <a:lnTo>
                  <a:pt x="7723" y="88"/>
                </a:lnTo>
                <a:lnTo>
                  <a:pt x="7758" y="101"/>
                </a:lnTo>
                <a:lnTo>
                  <a:pt x="7791" y="114"/>
                </a:lnTo>
                <a:lnTo>
                  <a:pt x="7825" y="129"/>
                </a:lnTo>
                <a:lnTo>
                  <a:pt x="7858" y="143"/>
                </a:lnTo>
                <a:lnTo>
                  <a:pt x="7891" y="159"/>
                </a:lnTo>
                <a:lnTo>
                  <a:pt x="7923" y="175"/>
                </a:lnTo>
                <a:lnTo>
                  <a:pt x="7955" y="192"/>
                </a:lnTo>
                <a:lnTo>
                  <a:pt x="7985" y="210"/>
                </a:lnTo>
                <a:lnTo>
                  <a:pt x="8016" y="228"/>
                </a:lnTo>
                <a:lnTo>
                  <a:pt x="8046" y="248"/>
                </a:lnTo>
                <a:lnTo>
                  <a:pt x="8076" y="267"/>
                </a:lnTo>
                <a:lnTo>
                  <a:pt x="8105" y="288"/>
                </a:lnTo>
                <a:lnTo>
                  <a:pt x="8134" y="309"/>
                </a:lnTo>
                <a:lnTo>
                  <a:pt x="8162" y="331"/>
                </a:lnTo>
                <a:lnTo>
                  <a:pt x="8190" y="354"/>
                </a:lnTo>
                <a:lnTo>
                  <a:pt x="8217" y="376"/>
                </a:lnTo>
                <a:lnTo>
                  <a:pt x="8244" y="401"/>
                </a:lnTo>
                <a:lnTo>
                  <a:pt x="8269" y="425"/>
                </a:lnTo>
                <a:lnTo>
                  <a:pt x="8295" y="450"/>
                </a:lnTo>
                <a:lnTo>
                  <a:pt x="8320" y="476"/>
                </a:lnTo>
                <a:lnTo>
                  <a:pt x="8345" y="503"/>
                </a:lnTo>
                <a:lnTo>
                  <a:pt x="8368" y="529"/>
                </a:lnTo>
                <a:lnTo>
                  <a:pt x="8392" y="557"/>
                </a:lnTo>
                <a:lnTo>
                  <a:pt x="8414" y="585"/>
                </a:lnTo>
                <a:lnTo>
                  <a:pt x="8436" y="614"/>
                </a:lnTo>
                <a:lnTo>
                  <a:pt x="8457" y="643"/>
                </a:lnTo>
                <a:lnTo>
                  <a:pt x="8477" y="672"/>
                </a:lnTo>
                <a:lnTo>
                  <a:pt x="8497" y="702"/>
                </a:lnTo>
                <a:lnTo>
                  <a:pt x="8516" y="733"/>
                </a:lnTo>
                <a:lnTo>
                  <a:pt x="8534" y="764"/>
                </a:lnTo>
                <a:lnTo>
                  <a:pt x="8551" y="796"/>
                </a:lnTo>
                <a:lnTo>
                  <a:pt x="8568" y="828"/>
                </a:lnTo>
                <a:lnTo>
                  <a:pt x="8584" y="861"/>
                </a:lnTo>
                <a:lnTo>
                  <a:pt x="8599" y="893"/>
                </a:lnTo>
                <a:lnTo>
                  <a:pt x="8613" y="926"/>
                </a:lnTo>
                <a:lnTo>
                  <a:pt x="8626" y="960"/>
                </a:lnTo>
                <a:lnTo>
                  <a:pt x="8639" y="994"/>
                </a:lnTo>
                <a:lnTo>
                  <a:pt x="8651" y="1028"/>
                </a:lnTo>
                <a:lnTo>
                  <a:pt x="8661" y="1063"/>
                </a:lnTo>
                <a:lnTo>
                  <a:pt x="8672" y="1098"/>
                </a:lnTo>
                <a:lnTo>
                  <a:pt x="8681" y="1134"/>
                </a:lnTo>
                <a:lnTo>
                  <a:pt x="8688" y="1170"/>
                </a:lnTo>
                <a:lnTo>
                  <a:pt x="8695" y="1206"/>
                </a:lnTo>
                <a:lnTo>
                  <a:pt x="8703" y="1242"/>
                </a:lnTo>
                <a:lnTo>
                  <a:pt x="8708" y="1279"/>
                </a:lnTo>
                <a:lnTo>
                  <a:pt x="8712" y="1316"/>
                </a:lnTo>
                <a:lnTo>
                  <a:pt x="8715" y="1353"/>
                </a:lnTo>
                <a:lnTo>
                  <a:pt x="8718" y="1391"/>
                </a:lnTo>
                <a:lnTo>
                  <a:pt x="8719" y="1428"/>
                </a:lnTo>
                <a:lnTo>
                  <a:pt x="8720" y="1466"/>
                </a:lnTo>
                <a:lnTo>
                  <a:pt x="8716" y="6156"/>
                </a:lnTo>
                <a:lnTo>
                  <a:pt x="8785" y="6119"/>
                </a:lnTo>
                <a:lnTo>
                  <a:pt x="8854" y="6083"/>
                </a:lnTo>
                <a:lnTo>
                  <a:pt x="8923" y="6049"/>
                </a:lnTo>
                <a:lnTo>
                  <a:pt x="8991" y="6018"/>
                </a:lnTo>
                <a:lnTo>
                  <a:pt x="9059" y="5989"/>
                </a:lnTo>
                <a:lnTo>
                  <a:pt x="9125" y="5961"/>
                </a:lnTo>
                <a:lnTo>
                  <a:pt x="9193" y="5935"/>
                </a:lnTo>
                <a:lnTo>
                  <a:pt x="9260" y="5911"/>
                </a:lnTo>
                <a:lnTo>
                  <a:pt x="9326" y="5889"/>
                </a:lnTo>
                <a:lnTo>
                  <a:pt x="9393" y="5870"/>
                </a:lnTo>
                <a:lnTo>
                  <a:pt x="9459" y="5851"/>
                </a:lnTo>
                <a:lnTo>
                  <a:pt x="9524" y="5836"/>
                </a:lnTo>
                <a:lnTo>
                  <a:pt x="9588" y="5820"/>
                </a:lnTo>
                <a:lnTo>
                  <a:pt x="9653" y="5808"/>
                </a:lnTo>
                <a:lnTo>
                  <a:pt x="9718" y="5798"/>
                </a:lnTo>
                <a:lnTo>
                  <a:pt x="9782" y="5788"/>
                </a:lnTo>
                <a:lnTo>
                  <a:pt x="9846" y="5781"/>
                </a:lnTo>
                <a:lnTo>
                  <a:pt x="9908" y="5776"/>
                </a:lnTo>
                <a:lnTo>
                  <a:pt x="9971" y="5772"/>
                </a:lnTo>
                <a:lnTo>
                  <a:pt x="10033" y="5770"/>
                </a:lnTo>
                <a:lnTo>
                  <a:pt x="10095" y="5769"/>
                </a:lnTo>
                <a:lnTo>
                  <a:pt x="10156" y="5771"/>
                </a:lnTo>
                <a:lnTo>
                  <a:pt x="10217" y="5773"/>
                </a:lnTo>
                <a:lnTo>
                  <a:pt x="10278" y="5778"/>
                </a:lnTo>
                <a:lnTo>
                  <a:pt x="10338" y="5784"/>
                </a:lnTo>
                <a:lnTo>
                  <a:pt x="10397" y="5791"/>
                </a:lnTo>
                <a:lnTo>
                  <a:pt x="10456" y="5801"/>
                </a:lnTo>
                <a:lnTo>
                  <a:pt x="10515" y="5811"/>
                </a:lnTo>
                <a:lnTo>
                  <a:pt x="10572" y="5823"/>
                </a:lnTo>
                <a:lnTo>
                  <a:pt x="10630" y="5837"/>
                </a:lnTo>
                <a:lnTo>
                  <a:pt x="10687" y="5852"/>
                </a:lnTo>
                <a:lnTo>
                  <a:pt x="10744" y="5869"/>
                </a:lnTo>
                <a:lnTo>
                  <a:pt x="10745" y="11093"/>
                </a:lnTo>
                <a:lnTo>
                  <a:pt x="10743" y="11231"/>
                </a:lnTo>
                <a:lnTo>
                  <a:pt x="10738" y="11368"/>
                </a:lnTo>
                <a:lnTo>
                  <a:pt x="10730" y="11504"/>
                </a:lnTo>
                <a:lnTo>
                  <a:pt x="10717" y="11639"/>
                </a:lnTo>
                <a:lnTo>
                  <a:pt x="10701" y="11773"/>
                </a:lnTo>
                <a:lnTo>
                  <a:pt x="10682" y="11907"/>
                </a:lnTo>
                <a:lnTo>
                  <a:pt x="10660" y="12038"/>
                </a:lnTo>
                <a:lnTo>
                  <a:pt x="10634" y="12170"/>
                </a:lnTo>
                <a:lnTo>
                  <a:pt x="10605" y="12299"/>
                </a:lnTo>
                <a:lnTo>
                  <a:pt x="10573" y="12428"/>
                </a:lnTo>
                <a:lnTo>
                  <a:pt x="10538" y="12555"/>
                </a:lnTo>
                <a:lnTo>
                  <a:pt x="10500" y="12682"/>
                </a:lnTo>
                <a:lnTo>
                  <a:pt x="10459" y="12806"/>
                </a:lnTo>
                <a:lnTo>
                  <a:pt x="10415" y="12930"/>
                </a:lnTo>
                <a:lnTo>
                  <a:pt x="10367" y="13052"/>
                </a:lnTo>
                <a:lnTo>
                  <a:pt x="10318" y="13172"/>
                </a:lnTo>
                <a:lnTo>
                  <a:pt x="10264" y="13292"/>
                </a:lnTo>
                <a:lnTo>
                  <a:pt x="10209" y="13410"/>
                </a:lnTo>
                <a:lnTo>
                  <a:pt x="10150" y="13525"/>
                </a:lnTo>
                <a:lnTo>
                  <a:pt x="10090" y="13640"/>
                </a:lnTo>
                <a:lnTo>
                  <a:pt x="10026" y="13753"/>
                </a:lnTo>
                <a:lnTo>
                  <a:pt x="9959" y="13864"/>
                </a:lnTo>
                <a:lnTo>
                  <a:pt x="9890" y="13973"/>
                </a:lnTo>
                <a:lnTo>
                  <a:pt x="9819" y="14081"/>
                </a:lnTo>
                <a:lnTo>
                  <a:pt x="9745" y="14187"/>
                </a:lnTo>
                <a:lnTo>
                  <a:pt x="9668" y="14291"/>
                </a:lnTo>
                <a:lnTo>
                  <a:pt x="9590" y="14393"/>
                </a:lnTo>
                <a:lnTo>
                  <a:pt x="9508" y="14493"/>
                </a:lnTo>
                <a:lnTo>
                  <a:pt x="9425" y="14592"/>
                </a:lnTo>
                <a:lnTo>
                  <a:pt x="9338" y="14688"/>
                </a:lnTo>
                <a:lnTo>
                  <a:pt x="9251" y="14782"/>
                </a:lnTo>
                <a:lnTo>
                  <a:pt x="9160" y="14875"/>
                </a:lnTo>
                <a:lnTo>
                  <a:pt x="9068" y="14964"/>
                </a:lnTo>
                <a:lnTo>
                  <a:pt x="8974" y="15053"/>
                </a:lnTo>
                <a:lnTo>
                  <a:pt x="8878" y="15138"/>
                </a:lnTo>
                <a:lnTo>
                  <a:pt x="8779" y="15221"/>
                </a:lnTo>
                <a:lnTo>
                  <a:pt x="8679" y="15303"/>
                </a:lnTo>
                <a:lnTo>
                  <a:pt x="8576" y="15381"/>
                </a:lnTo>
                <a:lnTo>
                  <a:pt x="8472" y="15457"/>
                </a:lnTo>
                <a:lnTo>
                  <a:pt x="8365" y="15531"/>
                </a:lnTo>
                <a:lnTo>
                  <a:pt x="8257" y="15602"/>
                </a:lnTo>
                <a:lnTo>
                  <a:pt x="8148" y="15671"/>
                </a:lnTo>
                <a:lnTo>
                  <a:pt x="8036" y="15736"/>
                </a:lnTo>
                <a:lnTo>
                  <a:pt x="7923" y="15800"/>
                </a:lnTo>
                <a:lnTo>
                  <a:pt x="7807" y="15861"/>
                </a:lnTo>
                <a:lnTo>
                  <a:pt x="7691" y="15919"/>
                </a:lnTo>
                <a:lnTo>
                  <a:pt x="7573" y="15974"/>
                </a:lnTo>
                <a:lnTo>
                  <a:pt x="7453" y="16026"/>
                </a:lnTo>
                <a:lnTo>
                  <a:pt x="7333" y="16077"/>
                </a:lnTo>
                <a:lnTo>
                  <a:pt x="7210" y="16123"/>
                </a:lnTo>
                <a:lnTo>
                  <a:pt x="7086" y="16167"/>
                </a:lnTo>
                <a:lnTo>
                  <a:pt x="6961" y="16207"/>
                </a:lnTo>
                <a:lnTo>
                  <a:pt x="6834" y="16245"/>
                </a:lnTo>
                <a:lnTo>
                  <a:pt x="6706" y="16280"/>
                </a:lnTo>
                <a:lnTo>
                  <a:pt x="6578" y="16312"/>
                </a:lnTo>
                <a:lnTo>
                  <a:pt x="6447" y="16341"/>
                </a:lnTo>
                <a:lnTo>
                  <a:pt x="6317" y="16366"/>
                </a:lnTo>
                <a:lnTo>
                  <a:pt x="6184" y="16388"/>
                </a:lnTo>
                <a:lnTo>
                  <a:pt x="6050" y="16407"/>
                </a:lnTo>
                <a:lnTo>
                  <a:pt x="5915" y="16422"/>
                </a:lnTo>
                <a:lnTo>
                  <a:pt x="5780" y="16435"/>
                </a:lnTo>
                <a:lnTo>
                  <a:pt x="5644" y="16443"/>
                </a:lnTo>
                <a:lnTo>
                  <a:pt x="5507" y="16448"/>
                </a:lnTo>
                <a:lnTo>
                  <a:pt x="5369" y="16450"/>
                </a:lnTo>
                <a:lnTo>
                  <a:pt x="5231" y="16448"/>
                </a:lnTo>
                <a:lnTo>
                  <a:pt x="5093" y="16443"/>
                </a:lnTo>
                <a:lnTo>
                  <a:pt x="4957" y="16435"/>
                </a:lnTo>
                <a:lnTo>
                  <a:pt x="4822" y="16422"/>
                </a:lnTo>
                <a:lnTo>
                  <a:pt x="4687" y="16407"/>
                </a:lnTo>
                <a:lnTo>
                  <a:pt x="4554" y="16388"/>
                </a:lnTo>
                <a:lnTo>
                  <a:pt x="4421" y="16366"/>
                </a:lnTo>
                <a:lnTo>
                  <a:pt x="4290" y="16341"/>
                </a:lnTo>
                <a:lnTo>
                  <a:pt x="4160" y="16312"/>
                </a:lnTo>
                <a:lnTo>
                  <a:pt x="4030" y="16280"/>
                </a:lnTo>
                <a:lnTo>
                  <a:pt x="3903" y="16245"/>
                </a:lnTo>
                <a:lnTo>
                  <a:pt x="3776" y="16207"/>
                </a:lnTo>
                <a:lnTo>
                  <a:pt x="3651" y="16167"/>
                </a:lnTo>
                <a:lnTo>
                  <a:pt x="3527" y="16123"/>
                </a:lnTo>
                <a:lnTo>
                  <a:pt x="3405" y="16077"/>
                </a:lnTo>
                <a:lnTo>
                  <a:pt x="3283" y="16026"/>
                </a:lnTo>
                <a:lnTo>
                  <a:pt x="3164" y="15974"/>
                </a:lnTo>
                <a:lnTo>
                  <a:pt x="3046" y="15919"/>
                </a:lnTo>
                <a:lnTo>
                  <a:pt x="2929" y="15861"/>
                </a:lnTo>
                <a:lnTo>
                  <a:pt x="2814" y="15800"/>
                </a:lnTo>
                <a:lnTo>
                  <a:pt x="2701" y="15736"/>
                </a:lnTo>
                <a:lnTo>
                  <a:pt x="2590" y="15671"/>
                </a:lnTo>
                <a:lnTo>
                  <a:pt x="2480" y="15602"/>
                </a:lnTo>
                <a:lnTo>
                  <a:pt x="2372" y="15531"/>
                </a:lnTo>
                <a:lnTo>
                  <a:pt x="2266" y="15457"/>
                </a:lnTo>
                <a:lnTo>
                  <a:pt x="2162" y="15381"/>
                </a:lnTo>
                <a:lnTo>
                  <a:pt x="2059" y="15303"/>
                </a:lnTo>
                <a:lnTo>
                  <a:pt x="1958" y="15221"/>
                </a:lnTo>
                <a:lnTo>
                  <a:pt x="1860" y="15138"/>
                </a:lnTo>
                <a:lnTo>
                  <a:pt x="1764" y="15053"/>
                </a:lnTo>
                <a:lnTo>
                  <a:pt x="1669" y="14964"/>
                </a:lnTo>
                <a:lnTo>
                  <a:pt x="1576" y="14875"/>
                </a:lnTo>
                <a:lnTo>
                  <a:pt x="1487" y="14782"/>
                </a:lnTo>
                <a:lnTo>
                  <a:pt x="1398" y="14688"/>
                </a:lnTo>
                <a:lnTo>
                  <a:pt x="1313" y="14591"/>
                </a:lnTo>
                <a:lnTo>
                  <a:pt x="1230" y="14493"/>
                </a:lnTo>
                <a:lnTo>
                  <a:pt x="1148" y="14393"/>
                </a:lnTo>
                <a:lnTo>
                  <a:pt x="1070" y="14290"/>
                </a:lnTo>
                <a:lnTo>
                  <a:pt x="994" y="14186"/>
                </a:lnTo>
                <a:lnTo>
                  <a:pt x="920" y="14080"/>
                </a:lnTo>
                <a:lnTo>
                  <a:pt x="849" y="13972"/>
                </a:lnTo>
                <a:lnTo>
                  <a:pt x="780" y="13862"/>
                </a:lnTo>
                <a:lnTo>
                  <a:pt x="714" y="13751"/>
                </a:lnTo>
                <a:lnTo>
                  <a:pt x="650" y="13637"/>
                </a:lnTo>
                <a:lnTo>
                  <a:pt x="590" y="13523"/>
                </a:lnTo>
                <a:lnTo>
                  <a:pt x="531" y="13406"/>
                </a:lnTo>
                <a:lnTo>
                  <a:pt x="476" y="13289"/>
                </a:lnTo>
                <a:lnTo>
                  <a:pt x="424" y="13169"/>
                </a:lnTo>
                <a:lnTo>
                  <a:pt x="373" y="13048"/>
                </a:lnTo>
                <a:lnTo>
                  <a:pt x="327" y="12926"/>
                </a:lnTo>
                <a:lnTo>
                  <a:pt x="283" y="12801"/>
                </a:lnTo>
                <a:lnTo>
                  <a:pt x="243" y="12677"/>
                </a:lnTo>
                <a:lnTo>
                  <a:pt x="205" y="12550"/>
                </a:lnTo>
                <a:lnTo>
                  <a:pt x="170" y="12422"/>
                </a:lnTo>
                <a:lnTo>
                  <a:pt x="138" y="12293"/>
                </a:lnTo>
                <a:lnTo>
                  <a:pt x="109" y="12163"/>
                </a:lnTo>
                <a:lnTo>
                  <a:pt x="84" y="12032"/>
                </a:lnTo>
                <a:lnTo>
                  <a:pt x="62" y="11900"/>
                </a:lnTo>
                <a:lnTo>
                  <a:pt x="43" y="11766"/>
                </a:lnTo>
                <a:lnTo>
                  <a:pt x="28" y="11632"/>
                </a:lnTo>
                <a:lnTo>
                  <a:pt x="15" y="11496"/>
                </a:lnTo>
                <a:lnTo>
                  <a:pt x="7" y="11361"/>
                </a:lnTo>
                <a:lnTo>
                  <a:pt x="2" y="11223"/>
                </a:lnTo>
                <a:lnTo>
                  <a:pt x="0" y="11085"/>
                </a:lnTo>
                <a:lnTo>
                  <a:pt x="0" y="10774"/>
                </a:lnTo>
                <a:lnTo>
                  <a:pt x="0" y="10462"/>
                </a:lnTo>
                <a:lnTo>
                  <a:pt x="0" y="10151"/>
                </a:lnTo>
                <a:lnTo>
                  <a:pt x="0" y="9838"/>
                </a:lnTo>
                <a:lnTo>
                  <a:pt x="0" y="9527"/>
                </a:lnTo>
                <a:lnTo>
                  <a:pt x="0" y="9215"/>
                </a:lnTo>
                <a:lnTo>
                  <a:pt x="0" y="8904"/>
                </a:lnTo>
                <a:lnTo>
                  <a:pt x="0" y="8592"/>
                </a:lnTo>
                <a:lnTo>
                  <a:pt x="0" y="8281"/>
                </a:lnTo>
                <a:lnTo>
                  <a:pt x="0" y="7969"/>
                </a:lnTo>
                <a:lnTo>
                  <a:pt x="0" y="7657"/>
                </a:lnTo>
                <a:lnTo>
                  <a:pt x="0" y="7345"/>
                </a:lnTo>
                <a:lnTo>
                  <a:pt x="0" y="7033"/>
                </a:lnTo>
                <a:lnTo>
                  <a:pt x="0" y="6722"/>
                </a:lnTo>
                <a:lnTo>
                  <a:pt x="0" y="6410"/>
                </a:lnTo>
                <a:lnTo>
                  <a:pt x="0" y="6099"/>
                </a:lnTo>
                <a:lnTo>
                  <a:pt x="2" y="6025"/>
                </a:lnTo>
                <a:lnTo>
                  <a:pt x="7" y="5953"/>
                </a:lnTo>
                <a:lnTo>
                  <a:pt x="16" y="5881"/>
                </a:lnTo>
                <a:lnTo>
                  <a:pt x="29" y="5811"/>
                </a:lnTo>
                <a:lnTo>
                  <a:pt x="45" y="5741"/>
                </a:lnTo>
                <a:lnTo>
                  <a:pt x="65" y="5673"/>
                </a:lnTo>
                <a:lnTo>
                  <a:pt x="87" y="5606"/>
                </a:lnTo>
                <a:lnTo>
                  <a:pt x="113" y="5542"/>
                </a:lnTo>
                <a:lnTo>
                  <a:pt x="142" y="5478"/>
                </a:lnTo>
                <a:lnTo>
                  <a:pt x="174" y="5416"/>
                </a:lnTo>
                <a:lnTo>
                  <a:pt x="209" y="5357"/>
                </a:lnTo>
                <a:lnTo>
                  <a:pt x="246" y="5298"/>
                </a:lnTo>
                <a:lnTo>
                  <a:pt x="286" y="5241"/>
                </a:lnTo>
                <a:lnTo>
                  <a:pt x="329" y="5188"/>
                </a:lnTo>
                <a:lnTo>
                  <a:pt x="375" y="5135"/>
                </a:lnTo>
                <a:lnTo>
                  <a:pt x="422" y="5085"/>
                </a:lnTo>
                <a:lnTo>
                  <a:pt x="472" y="5038"/>
                </a:lnTo>
                <a:lnTo>
                  <a:pt x="524" y="4993"/>
                </a:lnTo>
                <a:lnTo>
                  <a:pt x="578" y="4949"/>
                </a:lnTo>
                <a:lnTo>
                  <a:pt x="635" y="4909"/>
                </a:lnTo>
                <a:lnTo>
                  <a:pt x="692" y="4872"/>
                </a:lnTo>
                <a:lnTo>
                  <a:pt x="753" y="4837"/>
                </a:lnTo>
                <a:lnTo>
                  <a:pt x="815" y="4805"/>
                </a:lnTo>
                <a:lnTo>
                  <a:pt x="879" y="4777"/>
                </a:lnTo>
                <a:lnTo>
                  <a:pt x="944" y="4751"/>
                </a:lnTo>
                <a:lnTo>
                  <a:pt x="1010" y="4728"/>
                </a:lnTo>
                <a:lnTo>
                  <a:pt x="1078" y="4709"/>
                </a:lnTo>
                <a:lnTo>
                  <a:pt x="1147" y="4692"/>
                </a:lnTo>
                <a:lnTo>
                  <a:pt x="1218" y="4680"/>
                </a:lnTo>
                <a:lnTo>
                  <a:pt x="1290" y="4671"/>
                </a:lnTo>
                <a:lnTo>
                  <a:pt x="1362" y="4666"/>
                </a:lnTo>
                <a:lnTo>
                  <a:pt x="1436" y="4664"/>
                </a:lnTo>
                <a:lnTo>
                  <a:pt x="1471" y="4664"/>
                </a:lnTo>
                <a:lnTo>
                  <a:pt x="1506" y="4666"/>
                </a:lnTo>
                <a:lnTo>
                  <a:pt x="1540" y="4668"/>
                </a:lnTo>
                <a:lnTo>
                  <a:pt x="1575" y="4671"/>
                </a:lnTo>
                <a:lnTo>
                  <a:pt x="1609" y="4674"/>
                </a:lnTo>
                <a:lnTo>
                  <a:pt x="1643" y="4679"/>
                </a:lnTo>
                <a:lnTo>
                  <a:pt x="1677" y="4684"/>
                </a:lnTo>
                <a:lnTo>
                  <a:pt x="1710" y="4690"/>
                </a:lnTo>
                <a:lnTo>
                  <a:pt x="1744" y="4698"/>
                </a:lnTo>
                <a:lnTo>
                  <a:pt x="1777" y="4705"/>
                </a:lnTo>
                <a:lnTo>
                  <a:pt x="1809" y="4713"/>
                </a:lnTo>
                <a:lnTo>
                  <a:pt x="1842" y="4722"/>
                </a:lnTo>
                <a:lnTo>
                  <a:pt x="1874" y="4732"/>
                </a:lnTo>
                <a:lnTo>
                  <a:pt x="1906" y="4743"/>
                </a:lnTo>
                <a:lnTo>
                  <a:pt x="1936" y="4754"/>
                </a:lnTo>
                <a:lnTo>
                  <a:pt x="1968" y="4766"/>
                </a:lnTo>
                <a:lnTo>
                  <a:pt x="1982" y="4724"/>
                </a:lnTo>
                <a:lnTo>
                  <a:pt x="1996" y="4682"/>
                </a:lnTo>
                <a:lnTo>
                  <a:pt x="2013" y="4641"/>
                </a:lnTo>
                <a:lnTo>
                  <a:pt x="2030" y="4600"/>
                </a:lnTo>
                <a:lnTo>
                  <a:pt x="2049" y="4560"/>
                </a:lnTo>
                <a:lnTo>
                  <a:pt x="2069" y="4521"/>
                </a:lnTo>
                <a:lnTo>
                  <a:pt x="2090" y="4482"/>
                </a:lnTo>
                <a:lnTo>
                  <a:pt x="2112" y="4444"/>
                </a:lnTo>
                <a:lnTo>
                  <a:pt x="2135" y="4407"/>
                </a:lnTo>
                <a:lnTo>
                  <a:pt x="2160" y="4370"/>
                </a:lnTo>
                <a:lnTo>
                  <a:pt x="2185" y="4335"/>
                </a:lnTo>
                <a:lnTo>
                  <a:pt x="2211" y="4300"/>
                </a:lnTo>
                <a:lnTo>
                  <a:pt x="2239" y="4266"/>
                </a:lnTo>
                <a:lnTo>
                  <a:pt x="2268" y="4232"/>
                </a:lnTo>
                <a:lnTo>
                  <a:pt x="2298" y="4200"/>
                </a:lnTo>
                <a:lnTo>
                  <a:pt x="2327" y="4169"/>
                </a:lnTo>
                <a:lnTo>
                  <a:pt x="2372" y="4126"/>
                </a:lnTo>
                <a:lnTo>
                  <a:pt x="2417" y="4087"/>
                </a:lnTo>
                <a:lnTo>
                  <a:pt x="2464" y="4049"/>
                </a:lnTo>
                <a:lnTo>
                  <a:pt x="2512" y="4013"/>
                </a:lnTo>
                <a:lnTo>
                  <a:pt x="2561" y="3980"/>
                </a:lnTo>
                <a:lnTo>
                  <a:pt x="2610" y="3949"/>
                </a:lnTo>
                <a:lnTo>
                  <a:pt x="2662" y="3920"/>
                </a:lnTo>
                <a:lnTo>
                  <a:pt x="2714" y="3894"/>
                </a:lnTo>
                <a:lnTo>
                  <a:pt x="2767" y="3870"/>
                </a:lnTo>
                <a:lnTo>
                  <a:pt x="2820" y="3847"/>
                </a:lnTo>
                <a:lnTo>
                  <a:pt x="2875" y="3828"/>
                </a:lnTo>
                <a:lnTo>
                  <a:pt x="2929" y="3810"/>
                </a:lnTo>
                <a:lnTo>
                  <a:pt x="2985" y="3795"/>
                </a:lnTo>
                <a:lnTo>
                  <a:pt x="3040" y="3781"/>
                </a:lnTo>
                <a:lnTo>
                  <a:pt x="3097" y="3771"/>
                </a:lnTo>
                <a:lnTo>
                  <a:pt x="3154" y="3762"/>
                </a:lnTo>
                <a:lnTo>
                  <a:pt x="3210" y="3756"/>
                </a:lnTo>
                <a:lnTo>
                  <a:pt x="3267" y="3752"/>
                </a:lnTo>
                <a:lnTo>
                  <a:pt x="3324" y="3750"/>
                </a:lnTo>
                <a:lnTo>
                  <a:pt x="3381" y="3751"/>
                </a:lnTo>
                <a:lnTo>
                  <a:pt x="3439" y="3753"/>
                </a:lnTo>
                <a:lnTo>
                  <a:pt x="3495" y="3758"/>
                </a:lnTo>
                <a:lnTo>
                  <a:pt x="3552" y="3765"/>
                </a:lnTo>
                <a:lnTo>
                  <a:pt x="3608" y="3774"/>
                </a:lnTo>
                <a:lnTo>
                  <a:pt x="3665" y="3787"/>
                </a:lnTo>
                <a:lnTo>
                  <a:pt x="3721" y="3800"/>
                </a:lnTo>
                <a:lnTo>
                  <a:pt x="3775" y="3816"/>
                </a:lnTo>
                <a:lnTo>
                  <a:pt x="3830" y="3834"/>
                </a:lnTo>
                <a:lnTo>
                  <a:pt x="3884" y="3854"/>
                </a:lnTo>
                <a:lnTo>
                  <a:pt x="3938" y="3878"/>
                </a:lnTo>
                <a:lnTo>
                  <a:pt x="3990" y="3903"/>
                </a:lnTo>
                <a:lnTo>
                  <a:pt x="4042" y="3931"/>
                </a:lnTo>
                <a:lnTo>
                  <a:pt x="4062" y="3900"/>
                </a:lnTo>
                <a:lnTo>
                  <a:pt x="4084" y="3870"/>
                </a:lnTo>
                <a:lnTo>
                  <a:pt x="4106" y="3840"/>
                </a:lnTo>
                <a:lnTo>
                  <a:pt x="4129" y="3811"/>
                </a:lnTo>
                <a:lnTo>
                  <a:pt x="4153" y="3782"/>
                </a:lnTo>
                <a:lnTo>
                  <a:pt x="4177" y="3755"/>
                </a:lnTo>
                <a:lnTo>
                  <a:pt x="4202" y="3728"/>
                </a:lnTo>
                <a:lnTo>
                  <a:pt x="4228" y="3701"/>
                </a:lnTo>
                <a:lnTo>
                  <a:pt x="4266" y="3665"/>
                </a:lnTo>
                <a:lnTo>
                  <a:pt x="4304" y="3630"/>
                </a:lnTo>
                <a:lnTo>
                  <a:pt x="4344" y="3597"/>
                </a:lnTo>
                <a:lnTo>
                  <a:pt x="4384" y="3566"/>
                </a:lnTo>
                <a:lnTo>
                  <a:pt x="4426" y="3536"/>
                </a:lnTo>
                <a:lnTo>
                  <a:pt x="4469" y="3508"/>
                </a:lnTo>
                <a:lnTo>
                  <a:pt x="4512" y="3481"/>
                </a:lnTo>
                <a:lnTo>
                  <a:pt x="4555" y="3457"/>
                </a:lnTo>
                <a:lnTo>
                  <a:pt x="4600" y="3434"/>
                </a:lnTo>
                <a:lnTo>
                  <a:pt x="4645" y="3412"/>
                </a:lnTo>
                <a:lnTo>
                  <a:pt x="4691" y="3392"/>
                </a:lnTo>
                <a:lnTo>
                  <a:pt x="4737" y="3374"/>
                </a:lnTo>
                <a:lnTo>
                  <a:pt x="4783" y="3358"/>
                </a:lnTo>
                <a:lnTo>
                  <a:pt x="4831" y="3342"/>
                </a:lnTo>
                <a:lnTo>
                  <a:pt x="4878" y="3329"/>
                </a:lnTo>
                <a:lnTo>
                  <a:pt x="4926" y="3318"/>
                </a:lnTo>
                <a:lnTo>
                  <a:pt x="4974" y="3307"/>
                </a:lnTo>
                <a:lnTo>
                  <a:pt x="5022" y="3299"/>
                </a:lnTo>
                <a:lnTo>
                  <a:pt x="5072" y="3293"/>
                </a:lnTo>
                <a:lnTo>
                  <a:pt x="5120" y="3288"/>
                </a:lnTo>
                <a:lnTo>
                  <a:pt x="5169" y="3285"/>
                </a:lnTo>
                <a:lnTo>
                  <a:pt x="5218" y="3283"/>
                </a:lnTo>
                <a:lnTo>
                  <a:pt x="5267" y="3283"/>
                </a:lnTo>
                <a:lnTo>
                  <a:pt x="5316" y="3285"/>
                </a:lnTo>
                <a:lnTo>
                  <a:pt x="5365" y="3288"/>
                </a:lnTo>
                <a:lnTo>
                  <a:pt x="5414" y="3293"/>
                </a:lnTo>
                <a:lnTo>
                  <a:pt x="5463" y="3299"/>
                </a:lnTo>
                <a:lnTo>
                  <a:pt x="5511" y="3307"/>
                </a:lnTo>
                <a:lnTo>
                  <a:pt x="5559" y="3318"/>
                </a:lnTo>
                <a:lnTo>
                  <a:pt x="5607" y="3329"/>
                </a:lnTo>
                <a:lnTo>
                  <a:pt x="5655" y="3342"/>
                </a:lnTo>
                <a:lnTo>
                  <a:pt x="5701" y="3358"/>
                </a:lnTo>
                <a:close/>
                <a:moveTo>
                  <a:pt x="8715" y="10154"/>
                </a:moveTo>
                <a:lnTo>
                  <a:pt x="8264" y="10187"/>
                </a:lnTo>
                <a:lnTo>
                  <a:pt x="8193" y="10193"/>
                </a:lnTo>
                <a:lnTo>
                  <a:pt x="8122" y="10200"/>
                </a:lnTo>
                <a:lnTo>
                  <a:pt x="8052" y="10209"/>
                </a:lnTo>
                <a:lnTo>
                  <a:pt x="7983" y="10221"/>
                </a:lnTo>
                <a:lnTo>
                  <a:pt x="7914" y="10233"/>
                </a:lnTo>
                <a:lnTo>
                  <a:pt x="7847" y="10247"/>
                </a:lnTo>
                <a:lnTo>
                  <a:pt x="7779" y="10263"/>
                </a:lnTo>
                <a:lnTo>
                  <a:pt x="7712" y="10280"/>
                </a:lnTo>
                <a:lnTo>
                  <a:pt x="7645" y="10299"/>
                </a:lnTo>
                <a:lnTo>
                  <a:pt x="7579" y="10319"/>
                </a:lnTo>
                <a:lnTo>
                  <a:pt x="7514" y="10341"/>
                </a:lnTo>
                <a:lnTo>
                  <a:pt x="7449" y="10365"/>
                </a:lnTo>
                <a:lnTo>
                  <a:pt x="7387" y="10389"/>
                </a:lnTo>
                <a:lnTo>
                  <a:pt x="7323" y="10416"/>
                </a:lnTo>
                <a:lnTo>
                  <a:pt x="7261" y="10444"/>
                </a:lnTo>
                <a:lnTo>
                  <a:pt x="7199" y="10472"/>
                </a:lnTo>
                <a:lnTo>
                  <a:pt x="7139" y="10502"/>
                </a:lnTo>
                <a:lnTo>
                  <a:pt x="7079" y="10534"/>
                </a:lnTo>
                <a:lnTo>
                  <a:pt x="7020" y="10568"/>
                </a:lnTo>
                <a:lnTo>
                  <a:pt x="6962" y="10602"/>
                </a:lnTo>
                <a:lnTo>
                  <a:pt x="6905" y="10638"/>
                </a:lnTo>
                <a:lnTo>
                  <a:pt x="6848" y="10675"/>
                </a:lnTo>
                <a:lnTo>
                  <a:pt x="6793" y="10713"/>
                </a:lnTo>
                <a:lnTo>
                  <a:pt x="6738" y="10753"/>
                </a:lnTo>
                <a:lnTo>
                  <a:pt x="6685" y="10793"/>
                </a:lnTo>
                <a:lnTo>
                  <a:pt x="6632" y="10835"/>
                </a:lnTo>
                <a:lnTo>
                  <a:pt x="6581" y="10879"/>
                </a:lnTo>
                <a:lnTo>
                  <a:pt x="6531" y="10923"/>
                </a:lnTo>
                <a:lnTo>
                  <a:pt x="6481" y="10968"/>
                </a:lnTo>
                <a:lnTo>
                  <a:pt x="6433" y="11014"/>
                </a:lnTo>
                <a:lnTo>
                  <a:pt x="6385" y="11063"/>
                </a:lnTo>
                <a:lnTo>
                  <a:pt x="6339" y="11111"/>
                </a:lnTo>
                <a:lnTo>
                  <a:pt x="6294" y="11160"/>
                </a:lnTo>
                <a:lnTo>
                  <a:pt x="6251" y="11211"/>
                </a:lnTo>
                <a:lnTo>
                  <a:pt x="6208" y="11262"/>
                </a:lnTo>
                <a:lnTo>
                  <a:pt x="6166" y="11315"/>
                </a:lnTo>
                <a:lnTo>
                  <a:pt x="6126" y="11367"/>
                </a:lnTo>
                <a:lnTo>
                  <a:pt x="6088" y="11421"/>
                </a:lnTo>
                <a:lnTo>
                  <a:pt x="6050" y="11477"/>
                </a:lnTo>
                <a:lnTo>
                  <a:pt x="6013" y="11532"/>
                </a:lnTo>
                <a:lnTo>
                  <a:pt x="5978" y="11590"/>
                </a:lnTo>
                <a:lnTo>
                  <a:pt x="5944" y="11648"/>
                </a:lnTo>
                <a:lnTo>
                  <a:pt x="5911" y="11706"/>
                </a:lnTo>
                <a:lnTo>
                  <a:pt x="5880" y="11766"/>
                </a:lnTo>
                <a:lnTo>
                  <a:pt x="5850" y="11827"/>
                </a:lnTo>
                <a:lnTo>
                  <a:pt x="5822" y="11887"/>
                </a:lnTo>
                <a:lnTo>
                  <a:pt x="5794" y="11949"/>
                </a:lnTo>
                <a:lnTo>
                  <a:pt x="5768" y="12012"/>
                </a:lnTo>
                <a:lnTo>
                  <a:pt x="5743" y="12075"/>
                </a:lnTo>
                <a:lnTo>
                  <a:pt x="5721" y="12139"/>
                </a:lnTo>
                <a:lnTo>
                  <a:pt x="5699" y="12204"/>
                </a:lnTo>
                <a:lnTo>
                  <a:pt x="5680" y="12270"/>
                </a:lnTo>
                <a:lnTo>
                  <a:pt x="5660" y="12335"/>
                </a:lnTo>
                <a:lnTo>
                  <a:pt x="5644" y="12402"/>
                </a:lnTo>
                <a:lnTo>
                  <a:pt x="5628" y="12469"/>
                </a:lnTo>
                <a:lnTo>
                  <a:pt x="5614" y="12538"/>
                </a:lnTo>
                <a:lnTo>
                  <a:pt x="5601" y="12606"/>
                </a:lnTo>
                <a:lnTo>
                  <a:pt x="5590" y="12675"/>
                </a:lnTo>
                <a:lnTo>
                  <a:pt x="5581" y="12745"/>
                </a:lnTo>
                <a:lnTo>
                  <a:pt x="5574" y="12815"/>
                </a:lnTo>
                <a:lnTo>
                  <a:pt x="5567" y="12885"/>
                </a:lnTo>
                <a:lnTo>
                  <a:pt x="5563" y="12956"/>
                </a:lnTo>
                <a:lnTo>
                  <a:pt x="5561" y="13027"/>
                </a:lnTo>
                <a:lnTo>
                  <a:pt x="5560" y="13099"/>
                </a:lnTo>
                <a:lnTo>
                  <a:pt x="4586" y="13099"/>
                </a:lnTo>
                <a:lnTo>
                  <a:pt x="4587" y="13004"/>
                </a:lnTo>
                <a:lnTo>
                  <a:pt x="4590" y="12909"/>
                </a:lnTo>
                <a:lnTo>
                  <a:pt x="4596" y="12815"/>
                </a:lnTo>
                <a:lnTo>
                  <a:pt x="4603" y="12720"/>
                </a:lnTo>
                <a:lnTo>
                  <a:pt x="4614" y="12627"/>
                </a:lnTo>
                <a:lnTo>
                  <a:pt x="4626" y="12535"/>
                </a:lnTo>
                <a:lnTo>
                  <a:pt x="4640" y="12443"/>
                </a:lnTo>
                <a:lnTo>
                  <a:pt x="4657" y="12352"/>
                </a:lnTo>
                <a:lnTo>
                  <a:pt x="4676" y="12261"/>
                </a:lnTo>
                <a:lnTo>
                  <a:pt x="4697" y="12172"/>
                </a:lnTo>
                <a:lnTo>
                  <a:pt x="4720" y="12083"/>
                </a:lnTo>
                <a:lnTo>
                  <a:pt x="4744" y="11995"/>
                </a:lnTo>
                <a:lnTo>
                  <a:pt x="4771" y="11908"/>
                </a:lnTo>
                <a:lnTo>
                  <a:pt x="4800" y="11821"/>
                </a:lnTo>
                <a:lnTo>
                  <a:pt x="4831" y="11736"/>
                </a:lnTo>
                <a:lnTo>
                  <a:pt x="4864" y="11652"/>
                </a:lnTo>
                <a:lnTo>
                  <a:pt x="4899" y="11568"/>
                </a:lnTo>
                <a:lnTo>
                  <a:pt x="4935" y="11485"/>
                </a:lnTo>
                <a:lnTo>
                  <a:pt x="4973" y="11404"/>
                </a:lnTo>
                <a:lnTo>
                  <a:pt x="5014" y="11324"/>
                </a:lnTo>
                <a:lnTo>
                  <a:pt x="5055" y="11245"/>
                </a:lnTo>
                <a:lnTo>
                  <a:pt x="5099" y="11166"/>
                </a:lnTo>
                <a:lnTo>
                  <a:pt x="5145" y="11089"/>
                </a:lnTo>
                <a:lnTo>
                  <a:pt x="5192" y="11013"/>
                </a:lnTo>
                <a:lnTo>
                  <a:pt x="5240" y="10938"/>
                </a:lnTo>
                <a:lnTo>
                  <a:pt x="5291" y="10864"/>
                </a:lnTo>
                <a:lnTo>
                  <a:pt x="5343" y="10792"/>
                </a:lnTo>
                <a:lnTo>
                  <a:pt x="5397" y="10720"/>
                </a:lnTo>
                <a:lnTo>
                  <a:pt x="5452" y="10650"/>
                </a:lnTo>
                <a:lnTo>
                  <a:pt x="5509" y="10582"/>
                </a:lnTo>
                <a:lnTo>
                  <a:pt x="5567" y="10515"/>
                </a:lnTo>
                <a:lnTo>
                  <a:pt x="5627" y="10449"/>
                </a:lnTo>
                <a:lnTo>
                  <a:pt x="5680" y="10393"/>
                </a:lnTo>
                <a:lnTo>
                  <a:pt x="5733" y="10340"/>
                </a:lnTo>
                <a:lnTo>
                  <a:pt x="5787" y="10286"/>
                </a:lnTo>
                <a:lnTo>
                  <a:pt x="5842" y="10234"/>
                </a:lnTo>
                <a:lnTo>
                  <a:pt x="5899" y="10184"/>
                </a:lnTo>
                <a:lnTo>
                  <a:pt x="5956" y="10133"/>
                </a:lnTo>
                <a:lnTo>
                  <a:pt x="6015" y="10085"/>
                </a:lnTo>
                <a:lnTo>
                  <a:pt x="6074" y="10038"/>
                </a:lnTo>
                <a:lnTo>
                  <a:pt x="6134" y="9990"/>
                </a:lnTo>
                <a:lnTo>
                  <a:pt x="6195" y="9945"/>
                </a:lnTo>
                <a:lnTo>
                  <a:pt x="6258" y="9901"/>
                </a:lnTo>
                <a:lnTo>
                  <a:pt x="6321" y="9859"/>
                </a:lnTo>
                <a:lnTo>
                  <a:pt x="6384" y="9817"/>
                </a:lnTo>
                <a:lnTo>
                  <a:pt x="6449" y="9776"/>
                </a:lnTo>
                <a:lnTo>
                  <a:pt x="6515" y="9737"/>
                </a:lnTo>
                <a:lnTo>
                  <a:pt x="6581" y="9699"/>
                </a:lnTo>
                <a:lnTo>
                  <a:pt x="6649" y="9662"/>
                </a:lnTo>
                <a:lnTo>
                  <a:pt x="6717" y="9626"/>
                </a:lnTo>
                <a:lnTo>
                  <a:pt x="6786" y="9592"/>
                </a:lnTo>
                <a:lnTo>
                  <a:pt x="6856" y="9560"/>
                </a:lnTo>
                <a:lnTo>
                  <a:pt x="6926" y="9529"/>
                </a:lnTo>
                <a:lnTo>
                  <a:pt x="6997" y="9498"/>
                </a:lnTo>
                <a:lnTo>
                  <a:pt x="7069" y="9469"/>
                </a:lnTo>
                <a:lnTo>
                  <a:pt x="7141" y="9442"/>
                </a:lnTo>
                <a:lnTo>
                  <a:pt x="7215" y="9417"/>
                </a:lnTo>
                <a:lnTo>
                  <a:pt x="7288" y="9392"/>
                </a:lnTo>
                <a:lnTo>
                  <a:pt x="7363" y="9368"/>
                </a:lnTo>
                <a:lnTo>
                  <a:pt x="7438" y="9347"/>
                </a:lnTo>
                <a:lnTo>
                  <a:pt x="7513" y="9327"/>
                </a:lnTo>
                <a:lnTo>
                  <a:pt x="7590" y="9309"/>
                </a:lnTo>
                <a:lnTo>
                  <a:pt x="7666" y="9291"/>
                </a:lnTo>
                <a:lnTo>
                  <a:pt x="7745" y="9276"/>
                </a:lnTo>
                <a:lnTo>
                  <a:pt x="7746" y="1466"/>
                </a:lnTo>
                <a:lnTo>
                  <a:pt x="7745" y="1439"/>
                </a:lnTo>
                <a:lnTo>
                  <a:pt x="7743" y="1414"/>
                </a:lnTo>
                <a:lnTo>
                  <a:pt x="7738" y="1388"/>
                </a:lnTo>
                <a:lnTo>
                  <a:pt x="7733" y="1362"/>
                </a:lnTo>
                <a:lnTo>
                  <a:pt x="7727" y="1338"/>
                </a:lnTo>
                <a:lnTo>
                  <a:pt x="7720" y="1314"/>
                </a:lnTo>
                <a:lnTo>
                  <a:pt x="7711" y="1290"/>
                </a:lnTo>
                <a:lnTo>
                  <a:pt x="7700" y="1268"/>
                </a:lnTo>
                <a:lnTo>
                  <a:pt x="7689" y="1246"/>
                </a:lnTo>
                <a:lnTo>
                  <a:pt x="7677" y="1224"/>
                </a:lnTo>
                <a:lnTo>
                  <a:pt x="7663" y="1204"/>
                </a:lnTo>
                <a:lnTo>
                  <a:pt x="7649" y="1184"/>
                </a:lnTo>
                <a:lnTo>
                  <a:pt x="7634" y="1165"/>
                </a:lnTo>
                <a:lnTo>
                  <a:pt x="7617" y="1146"/>
                </a:lnTo>
                <a:lnTo>
                  <a:pt x="7600" y="1129"/>
                </a:lnTo>
                <a:lnTo>
                  <a:pt x="7582" y="1112"/>
                </a:lnTo>
                <a:lnTo>
                  <a:pt x="7563" y="1096"/>
                </a:lnTo>
                <a:lnTo>
                  <a:pt x="7543" y="1082"/>
                </a:lnTo>
                <a:lnTo>
                  <a:pt x="7522" y="1067"/>
                </a:lnTo>
                <a:lnTo>
                  <a:pt x="7502" y="1054"/>
                </a:lnTo>
                <a:lnTo>
                  <a:pt x="7480" y="1041"/>
                </a:lnTo>
                <a:lnTo>
                  <a:pt x="7458" y="1030"/>
                </a:lnTo>
                <a:lnTo>
                  <a:pt x="7435" y="1020"/>
                </a:lnTo>
                <a:lnTo>
                  <a:pt x="7411" y="1011"/>
                </a:lnTo>
                <a:lnTo>
                  <a:pt x="7388" y="1002"/>
                </a:lnTo>
                <a:lnTo>
                  <a:pt x="7363" y="995"/>
                </a:lnTo>
                <a:lnTo>
                  <a:pt x="7338" y="988"/>
                </a:lnTo>
                <a:lnTo>
                  <a:pt x="7314" y="983"/>
                </a:lnTo>
                <a:lnTo>
                  <a:pt x="7288" y="979"/>
                </a:lnTo>
                <a:lnTo>
                  <a:pt x="7262" y="977"/>
                </a:lnTo>
                <a:lnTo>
                  <a:pt x="7236" y="975"/>
                </a:lnTo>
                <a:lnTo>
                  <a:pt x="7211" y="974"/>
                </a:lnTo>
                <a:lnTo>
                  <a:pt x="7185" y="975"/>
                </a:lnTo>
                <a:lnTo>
                  <a:pt x="7159" y="977"/>
                </a:lnTo>
                <a:lnTo>
                  <a:pt x="7133" y="979"/>
                </a:lnTo>
                <a:lnTo>
                  <a:pt x="7109" y="983"/>
                </a:lnTo>
                <a:lnTo>
                  <a:pt x="7083" y="988"/>
                </a:lnTo>
                <a:lnTo>
                  <a:pt x="7058" y="995"/>
                </a:lnTo>
                <a:lnTo>
                  <a:pt x="7035" y="1002"/>
                </a:lnTo>
                <a:lnTo>
                  <a:pt x="7011" y="1011"/>
                </a:lnTo>
                <a:lnTo>
                  <a:pt x="6987" y="1020"/>
                </a:lnTo>
                <a:lnTo>
                  <a:pt x="6964" y="1030"/>
                </a:lnTo>
                <a:lnTo>
                  <a:pt x="6942" y="1041"/>
                </a:lnTo>
                <a:lnTo>
                  <a:pt x="6921" y="1054"/>
                </a:lnTo>
                <a:lnTo>
                  <a:pt x="6899" y="1067"/>
                </a:lnTo>
                <a:lnTo>
                  <a:pt x="6878" y="1082"/>
                </a:lnTo>
                <a:lnTo>
                  <a:pt x="6859" y="1096"/>
                </a:lnTo>
                <a:lnTo>
                  <a:pt x="6840" y="1112"/>
                </a:lnTo>
                <a:lnTo>
                  <a:pt x="6822" y="1129"/>
                </a:lnTo>
                <a:lnTo>
                  <a:pt x="6804" y="1146"/>
                </a:lnTo>
                <a:lnTo>
                  <a:pt x="6788" y="1165"/>
                </a:lnTo>
                <a:lnTo>
                  <a:pt x="6772" y="1183"/>
                </a:lnTo>
                <a:lnTo>
                  <a:pt x="6758" y="1204"/>
                </a:lnTo>
                <a:lnTo>
                  <a:pt x="6745" y="1224"/>
                </a:lnTo>
                <a:lnTo>
                  <a:pt x="6732" y="1246"/>
                </a:lnTo>
                <a:lnTo>
                  <a:pt x="6721" y="1268"/>
                </a:lnTo>
                <a:lnTo>
                  <a:pt x="6711" y="1290"/>
                </a:lnTo>
                <a:lnTo>
                  <a:pt x="6702" y="1314"/>
                </a:lnTo>
                <a:lnTo>
                  <a:pt x="6694" y="1338"/>
                </a:lnTo>
                <a:lnTo>
                  <a:pt x="6688" y="1362"/>
                </a:lnTo>
                <a:lnTo>
                  <a:pt x="6683" y="1388"/>
                </a:lnTo>
                <a:lnTo>
                  <a:pt x="6680" y="1414"/>
                </a:lnTo>
                <a:lnTo>
                  <a:pt x="6677" y="1439"/>
                </a:lnTo>
                <a:lnTo>
                  <a:pt x="6677" y="1466"/>
                </a:lnTo>
                <a:lnTo>
                  <a:pt x="6677" y="1861"/>
                </a:lnTo>
                <a:lnTo>
                  <a:pt x="6677" y="2255"/>
                </a:lnTo>
                <a:lnTo>
                  <a:pt x="6677" y="2649"/>
                </a:lnTo>
                <a:lnTo>
                  <a:pt x="6677" y="3044"/>
                </a:lnTo>
                <a:lnTo>
                  <a:pt x="6677" y="3438"/>
                </a:lnTo>
                <a:lnTo>
                  <a:pt x="6677" y="3833"/>
                </a:lnTo>
                <a:lnTo>
                  <a:pt x="6678" y="4227"/>
                </a:lnTo>
                <a:lnTo>
                  <a:pt x="6678" y="4621"/>
                </a:lnTo>
                <a:lnTo>
                  <a:pt x="6678" y="5015"/>
                </a:lnTo>
                <a:lnTo>
                  <a:pt x="6678" y="5410"/>
                </a:lnTo>
                <a:lnTo>
                  <a:pt x="6679" y="5805"/>
                </a:lnTo>
                <a:lnTo>
                  <a:pt x="6679" y="6199"/>
                </a:lnTo>
                <a:lnTo>
                  <a:pt x="6679" y="6593"/>
                </a:lnTo>
                <a:lnTo>
                  <a:pt x="6679" y="6987"/>
                </a:lnTo>
                <a:lnTo>
                  <a:pt x="6679" y="7382"/>
                </a:lnTo>
                <a:lnTo>
                  <a:pt x="6679" y="7776"/>
                </a:lnTo>
                <a:lnTo>
                  <a:pt x="6675" y="7891"/>
                </a:lnTo>
                <a:lnTo>
                  <a:pt x="6662" y="8003"/>
                </a:lnTo>
                <a:lnTo>
                  <a:pt x="6642" y="8110"/>
                </a:lnTo>
                <a:lnTo>
                  <a:pt x="6614" y="8214"/>
                </a:lnTo>
                <a:lnTo>
                  <a:pt x="6578" y="8312"/>
                </a:lnTo>
                <a:lnTo>
                  <a:pt x="6537" y="8408"/>
                </a:lnTo>
                <a:lnTo>
                  <a:pt x="6487" y="8498"/>
                </a:lnTo>
                <a:lnTo>
                  <a:pt x="6433" y="8584"/>
                </a:lnTo>
                <a:lnTo>
                  <a:pt x="6373" y="8665"/>
                </a:lnTo>
                <a:lnTo>
                  <a:pt x="6307" y="8741"/>
                </a:lnTo>
                <a:lnTo>
                  <a:pt x="6237" y="8812"/>
                </a:lnTo>
                <a:lnTo>
                  <a:pt x="6162" y="8878"/>
                </a:lnTo>
                <a:lnTo>
                  <a:pt x="6083" y="8937"/>
                </a:lnTo>
                <a:lnTo>
                  <a:pt x="6000" y="8992"/>
                </a:lnTo>
                <a:lnTo>
                  <a:pt x="5913" y="9041"/>
                </a:lnTo>
                <a:lnTo>
                  <a:pt x="5824" y="9085"/>
                </a:lnTo>
                <a:lnTo>
                  <a:pt x="5732" y="9122"/>
                </a:lnTo>
                <a:lnTo>
                  <a:pt x="5637" y="9152"/>
                </a:lnTo>
                <a:lnTo>
                  <a:pt x="5542" y="9177"/>
                </a:lnTo>
                <a:lnTo>
                  <a:pt x="5443" y="9195"/>
                </a:lnTo>
                <a:lnTo>
                  <a:pt x="5344" y="9206"/>
                </a:lnTo>
                <a:lnTo>
                  <a:pt x="5244" y="9210"/>
                </a:lnTo>
                <a:lnTo>
                  <a:pt x="5145" y="9208"/>
                </a:lnTo>
                <a:lnTo>
                  <a:pt x="5044" y="9198"/>
                </a:lnTo>
                <a:lnTo>
                  <a:pt x="4944" y="9181"/>
                </a:lnTo>
                <a:lnTo>
                  <a:pt x="4845" y="9156"/>
                </a:lnTo>
                <a:lnTo>
                  <a:pt x="4746" y="9125"/>
                </a:lnTo>
                <a:lnTo>
                  <a:pt x="4650" y="9085"/>
                </a:lnTo>
                <a:lnTo>
                  <a:pt x="4555" y="9036"/>
                </a:lnTo>
                <a:lnTo>
                  <a:pt x="4462" y="8981"/>
                </a:lnTo>
                <a:lnTo>
                  <a:pt x="4372" y="8916"/>
                </a:lnTo>
                <a:lnTo>
                  <a:pt x="4284" y="8844"/>
                </a:lnTo>
                <a:lnTo>
                  <a:pt x="4233" y="8886"/>
                </a:lnTo>
                <a:lnTo>
                  <a:pt x="4180" y="8926"/>
                </a:lnTo>
                <a:lnTo>
                  <a:pt x="4126" y="8963"/>
                </a:lnTo>
                <a:lnTo>
                  <a:pt x="4070" y="8998"/>
                </a:lnTo>
                <a:lnTo>
                  <a:pt x="4014" y="9029"/>
                </a:lnTo>
                <a:lnTo>
                  <a:pt x="3956" y="9058"/>
                </a:lnTo>
                <a:lnTo>
                  <a:pt x="3897" y="9085"/>
                </a:lnTo>
                <a:lnTo>
                  <a:pt x="3837" y="9108"/>
                </a:lnTo>
                <a:lnTo>
                  <a:pt x="3776" y="9129"/>
                </a:lnTo>
                <a:lnTo>
                  <a:pt x="3714" y="9146"/>
                </a:lnTo>
                <a:lnTo>
                  <a:pt x="3653" y="9162"/>
                </a:lnTo>
                <a:lnTo>
                  <a:pt x="3590" y="9174"/>
                </a:lnTo>
                <a:lnTo>
                  <a:pt x="3527" y="9183"/>
                </a:lnTo>
                <a:lnTo>
                  <a:pt x="3464" y="9190"/>
                </a:lnTo>
                <a:lnTo>
                  <a:pt x="3401" y="9193"/>
                </a:lnTo>
                <a:lnTo>
                  <a:pt x="3337" y="9196"/>
                </a:lnTo>
                <a:lnTo>
                  <a:pt x="3273" y="9193"/>
                </a:lnTo>
                <a:lnTo>
                  <a:pt x="3210" y="9189"/>
                </a:lnTo>
                <a:lnTo>
                  <a:pt x="3146" y="9182"/>
                </a:lnTo>
                <a:lnTo>
                  <a:pt x="3084" y="9172"/>
                </a:lnTo>
                <a:lnTo>
                  <a:pt x="3021" y="9160"/>
                </a:lnTo>
                <a:lnTo>
                  <a:pt x="2959" y="9144"/>
                </a:lnTo>
                <a:lnTo>
                  <a:pt x="2897" y="9126"/>
                </a:lnTo>
                <a:lnTo>
                  <a:pt x="2837" y="9104"/>
                </a:lnTo>
                <a:lnTo>
                  <a:pt x="2777" y="9080"/>
                </a:lnTo>
                <a:lnTo>
                  <a:pt x="2717" y="9054"/>
                </a:lnTo>
                <a:lnTo>
                  <a:pt x="2660" y="9024"/>
                </a:lnTo>
                <a:lnTo>
                  <a:pt x="2603" y="8991"/>
                </a:lnTo>
                <a:lnTo>
                  <a:pt x="2548" y="8956"/>
                </a:lnTo>
                <a:lnTo>
                  <a:pt x="2493" y="8918"/>
                </a:lnTo>
                <a:lnTo>
                  <a:pt x="2440" y="8877"/>
                </a:lnTo>
                <a:lnTo>
                  <a:pt x="2388" y="8834"/>
                </a:lnTo>
                <a:lnTo>
                  <a:pt x="2352" y="8864"/>
                </a:lnTo>
                <a:lnTo>
                  <a:pt x="2314" y="8895"/>
                </a:lnTo>
                <a:lnTo>
                  <a:pt x="2276" y="8924"/>
                </a:lnTo>
                <a:lnTo>
                  <a:pt x="2237" y="8951"/>
                </a:lnTo>
                <a:lnTo>
                  <a:pt x="2197" y="8978"/>
                </a:lnTo>
                <a:lnTo>
                  <a:pt x="2157" y="9001"/>
                </a:lnTo>
                <a:lnTo>
                  <a:pt x="2115" y="9025"/>
                </a:lnTo>
                <a:lnTo>
                  <a:pt x="2073" y="9046"/>
                </a:lnTo>
                <a:lnTo>
                  <a:pt x="2031" y="9067"/>
                </a:lnTo>
                <a:lnTo>
                  <a:pt x="1988" y="9086"/>
                </a:lnTo>
                <a:lnTo>
                  <a:pt x="1944" y="9103"/>
                </a:lnTo>
                <a:lnTo>
                  <a:pt x="1899" y="9119"/>
                </a:lnTo>
                <a:lnTo>
                  <a:pt x="1855" y="9134"/>
                </a:lnTo>
                <a:lnTo>
                  <a:pt x="1811" y="9147"/>
                </a:lnTo>
                <a:lnTo>
                  <a:pt x="1766" y="9159"/>
                </a:lnTo>
                <a:lnTo>
                  <a:pt x="1719" y="9169"/>
                </a:lnTo>
                <a:lnTo>
                  <a:pt x="1674" y="9177"/>
                </a:lnTo>
                <a:lnTo>
                  <a:pt x="1628" y="9184"/>
                </a:lnTo>
                <a:lnTo>
                  <a:pt x="1581" y="9189"/>
                </a:lnTo>
                <a:lnTo>
                  <a:pt x="1534" y="9193"/>
                </a:lnTo>
                <a:lnTo>
                  <a:pt x="1488" y="9197"/>
                </a:lnTo>
                <a:lnTo>
                  <a:pt x="1440" y="9198"/>
                </a:lnTo>
                <a:lnTo>
                  <a:pt x="1394" y="9197"/>
                </a:lnTo>
                <a:lnTo>
                  <a:pt x="1347" y="9195"/>
                </a:lnTo>
                <a:lnTo>
                  <a:pt x="1301" y="9191"/>
                </a:lnTo>
                <a:lnTo>
                  <a:pt x="1253" y="9185"/>
                </a:lnTo>
                <a:lnTo>
                  <a:pt x="1207" y="9179"/>
                </a:lnTo>
                <a:lnTo>
                  <a:pt x="1160" y="9171"/>
                </a:lnTo>
                <a:lnTo>
                  <a:pt x="1113" y="9161"/>
                </a:lnTo>
                <a:lnTo>
                  <a:pt x="1067" y="9148"/>
                </a:lnTo>
                <a:lnTo>
                  <a:pt x="1021" y="9136"/>
                </a:lnTo>
                <a:lnTo>
                  <a:pt x="974" y="9120"/>
                </a:lnTo>
                <a:lnTo>
                  <a:pt x="974" y="11085"/>
                </a:lnTo>
                <a:lnTo>
                  <a:pt x="976" y="11198"/>
                </a:lnTo>
                <a:lnTo>
                  <a:pt x="981" y="11310"/>
                </a:lnTo>
                <a:lnTo>
                  <a:pt x="988" y="11421"/>
                </a:lnTo>
                <a:lnTo>
                  <a:pt x="997" y="11532"/>
                </a:lnTo>
                <a:lnTo>
                  <a:pt x="1010" y="11642"/>
                </a:lnTo>
                <a:lnTo>
                  <a:pt x="1026" y="11751"/>
                </a:lnTo>
                <a:lnTo>
                  <a:pt x="1043" y="11859"/>
                </a:lnTo>
                <a:lnTo>
                  <a:pt x="1065" y="11967"/>
                </a:lnTo>
                <a:lnTo>
                  <a:pt x="1088" y="12073"/>
                </a:lnTo>
                <a:lnTo>
                  <a:pt x="1113" y="12179"/>
                </a:lnTo>
                <a:lnTo>
                  <a:pt x="1142" y="12283"/>
                </a:lnTo>
                <a:lnTo>
                  <a:pt x="1173" y="12387"/>
                </a:lnTo>
                <a:lnTo>
                  <a:pt x="1207" y="12490"/>
                </a:lnTo>
                <a:lnTo>
                  <a:pt x="1243" y="12590"/>
                </a:lnTo>
                <a:lnTo>
                  <a:pt x="1281" y="12691"/>
                </a:lnTo>
                <a:lnTo>
                  <a:pt x="1321" y="12790"/>
                </a:lnTo>
                <a:lnTo>
                  <a:pt x="1364" y="12888"/>
                </a:lnTo>
                <a:lnTo>
                  <a:pt x="1410" y="12984"/>
                </a:lnTo>
                <a:lnTo>
                  <a:pt x="1457" y="13079"/>
                </a:lnTo>
                <a:lnTo>
                  <a:pt x="1507" y="13173"/>
                </a:lnTo>
                <a:lnTo>
                  <a:pt x="1559" y="13266"/>
                </a:lnTo>
                <a:lnTo>
                  <a:pt x="1613" y="13357"/>
                </a:lnTo>
                <a:lnTo>
                  <a:pt x="1670" y="13447"/>
                </a:lnTo>
                <a:lnTo>
                  <a:pt x="1728" y="13535"/>
                </a:lnTo>
                <a:lnTo>
                  <a:pt x="1788" y="13623"/>
                </a:lnTo>
                <a:lnTo>
                  <a:pt x="1851" y="13708"/>
                </a:lnTo>
                <a:lnTo>
                  <a:pt x="1915" y="13791"/>
                </a:lnTo>
                <a:lnTo>
                  <a:pt x="1982" y="13874"/>
                </a:lnTo>
                <a:lnTo>
                  <a:pt x="2050" y="13954"/>
                </a:lnTo>
                <a:lnTo>
                  <a:pt x="2120" y="14033"/>
                </a:lnTo>
                <a:lnTo>
                  <a:pt x="2192" y="14110"/>
                </a:lnTo>
                <a:lnTo>
                  <a:pt x="2266" y="14186"/>
                </a:lnTo>
                <a:lnTo>
                  <a:pt x="2342" y="14260"/>
                </a:lnTo>
                <a:lnTo>
                  <a:pt x="2419" y="14331"/>
                </a:lnTo>
                <a:lnTo>
                  <a:pt x="2497" y="14402"/>
                </a:lnTo>
                <a:lnTo>
                  <a:pt x="2578" y="14470"/>
                </a:lnTo>
                <a:lnTo>
                  <a:pt x="2661" y="14536"/>
                </a:lnTo>
                <a:lnTo>
                  <a:pt x="2744" y="14600"/>
                </a:lnTo>
                <a:lnTo>
                  <a:pt x="2830" y="14663"/>
                </a:lnTo>
                <a:lnTo>
                  <a:pt x="2917" y="14723"/>
                </a:lnTo>
                <a:lnTo>
                  <a:pt x="3005" y="14781"/>
                </a:lnTo>
                <a:lnTo>
                  <a:pt x="3095" y="14838"/>
                </a:lnTo>
                <a:lnTo>
                  <a:pt x="3187" y="14892"/>
                </a:lnTo>
                <a:lnTo>
                  <a:pt x="3279" y="14944"/>
                </a:lnTo>
                <a:lnTo>
                  <a:pt x="3373" y="14993"/>
                </a:lnTo>
                <a:lnTo>
                  <a:pt x="3468" y="15041"/>
                </a:lnTo>
                <a:lnTo>
                  <a:pt x="3565" y="15087"/>
                </a:lnTo>
                <a:lnTo>
                  <a:pt x="3663" y="15130"/>
                </a:lnTo>
                <a:lnTo>
                  <a:pt x="3762" y="15170"/>
                </a:lnTo>
                <a:lnTo>
                  <a:pt x="3863" y="15208"/>
                </a:lnTo>
                <a:lnTo>
                  <a:pt x="3963" y="15244"/>
                </a:lnTo>
                <a:lnTo>
                  <a:pt x="4066" y="15278"/>
                </a:lnTo>
                <a:lnTo>
                  <a:pt x="4169" y="15309"/>
                </a:lnTo>
                <a:lnTo>
                  <a:pt x="4274" y="15338"/>
                </a:lnTo>
                <a:lnTo>
                  <a:pt x="4380" y="15363"/>
                </a:lnTo>
                <a:lnTo>
                  <a:pt x="4486" y="15386"/>
                </a:lnTo>
                <a:lnTo>
                  <a:pt x="4594" y="15407"/>
                </a:lnTo>
                <a:lnTo>
                  <a:pt x="4702" y="15425"/>
                </a:lnTo>
                <a:lnTo>
                  <a:pt x="4811" y="15440"/>
                </a:lnTo>
                <a:lnTo>
                  <a:pt x="4921" y="15454"/>
                </a:lnTo>
                <a:lnTo>
                  <a:pt x="5032" y="15463"/>
                </a:lnTo>
                <a:lnTo>
                  <a:pt x="5144" y="15470"/>
                </a:lnTo>
                <a:lnTo>
                  <a:pt x="5256" y="15474"/>
                </a:lnTo>
                <a:lnTo>
                  <a:pt x="5369" y="15476"/>
                </a:lnTo>
                <a:lnTo>
                  <a:pt x="5481" y="15474"/>
                </a:lnTo>
                <a:lnTo>
                  <a:pt x="5594" y="15470"/>
                </a:lnTo>
                <a:lnTo>
                  <a:pt x="5705" y="15463"/>
                </a:lnTo>
                <a:lnTo>
                  <a:pt x="5816" y="15454"/>
                </a:lnTo>
                <a:lnTo>
                  <a:pt x="5927" y="15440"/>
                </a:lnTo>
                <a:lnTo>
                  <a:pt x="6036" y="15425"/>
                </a:lnTo>
                <a:lnTo>
                  <a:pt x="6144" y="15407"/>
                </a:lnTo>
                <a:lnTo>
                  <a:pt x="6251" y="15386"/>
                </a:lnTo>
                <a:lnTo>
                  <a:pt x="6358" y="15363"/>
                </a:lnTo>
                <a:lnTo>
                  <a:pt x="6463" y="15338"/>
                </a:lnTo>
                <a:lnTo>
                  <a:pt x="6568" y="15309"/>
                </a:lnTo>
                <a:lnTo>
                  <a:pt x="6672" y="15278"/>
                </a:lnTo>
                <a:lnTo>
                  <a:pt x="6773" y="15244"/>
                </a:lnTo>
                <a:lnTo>
                  <a:pt x="6875" y="15208"/>
                </a:lnTo>
                <a:lnTo>
                  <a:pt x="6975" y="15170"/>
                </a:lnTo>
                <a:lnTo>
                  <a:pt x="7074" y="15130"/>
                </a:lnTo>
                <a:lnTo>
                  <a:pt x="7173" y="15087"/>
                </a:lnTo>
                <a:lnTo>
                  <a:pt x="7268" y="15041"/>
                </a:lnTo>
                <a:lnTo>
                  <a:pt x="7364" y="14993"/>
                </a:lnTo>
                <a:lnTo>
                  <a:pt x="7459" y="14944"/>
                </a:lnTo>
                <a:lnTo>
                  <a:pt x="7551" y="14892"/>
                </a:lnTo>
                <a:lnTo>
                  <a:pt x="7642" y="14838"/>
                </a:lnTo>
                <a:lnTo>
                  <a:pt x="7732" y="14781"/>
                </a:lnTo>
                <a:lnTo>
                  <a:pt x="7821" y="14723"/>
                </a:lnTo>
                <a:lnTo>
                  <a:pt x="7907" y="14663"/>
                </a:lnTo>
                <a:lnTo>
                  <a:pt x="7993" y="14600"/>
                </a:lnTo>
                <a:lnTo>
                  <a:pt x="8077" y="14536"/>
                </a:lnTo>
                <a:lnTo>
                  <a:pt x="8159" y="14470"/>
                </a:lnTo>
                <a:lnTo>
                  <a:pt x="8240" y="14402"/>
                </a:lnTo>
                <a:lnTo>
                  <a:pt x="8319" y="14331"/>
                </a:lnTo>
                <a:lnTo>
                  <a:pt x="8396" y="14260"/>
                </a:lnTo>
                <a:lnTo>
                  <a:pt x="8471" y="14186"/>
                </a:lnTo>
                <a:lnTo>
                  <a:pt x="8545" y="14110"/>
                </a:lnTo>
                <a:lnTo>
                  <a:pt x="8617" y="14033"/>
                </a:lnTo>
                <a:lnTo>
                  <a:pt x="8687" y="13954"/>
                </a:lnTo>
                <a:lnTo>
                  <a:pt x="8756" y="13874"/>
                </a:lnTo>
                <a:lnTo>
                  <a:pt x="8823" y="13791"/>
                </a:lnTo>
                <a:lnTo>
                  <a:pt x="8887" y="13707"/>
                </a:lnTo>
                <a:lnTo>
                  <a:pt x="8950" y="13622"/>
                </a:lnTo>
                <a:lnTo>
                  <a:pt x="9010" y="13534"/>
                </a:lnTo>
                <a:lnTo>
                  <a:pt x="9069" y="13446"/>
                </a:lnTo>
                <a:lnTo>
                  <a:pt x="9125" y="13355"/>
                </a:lnTo>
                <a:lnTo>
                  <a:pt x="9180" y="13264"/>
                </a:lnTo>
                <a:lnTo>
                  <a:pt x="9232" y="13171"/>
                </a:lnTo>
                <a:lnTo>
                  <a:pt x="9283" y="13077"/>
                </a:lnTo>
                <a:lnTo>
                  <a:pt x="9330" y="12981"/>
                </a:lnTo>
                <a:lnTo>
                  <a:pt x="9377" y="12884"/>
                </a:lnTo>
                <a:lnTo>
                  <a:pt x="9420" y="12786"/>
                </a:lnTo>
                <a:lnTo>
                  <a:pt x="9461" y="12687"/>
                </a:lnTo>
                <a:lnTo>
                  <a:pt x="9499" y="12586"/>
                </a:lnTo>
                <a:lnTo>
                  <a:pt x="9536" y="12485"/>
                </a:lnTo>
                <a:lnTo>
                  <a:pt x="9569" y="12382"/>
                </a:lnTo>
                <a:lnTo>
                  <a:pt x="9601" y="12278"/>
                </a:lnTo>
                <a:lnTo>
                  <a:pt x="9630" y="12173"/>
                </a:lnTo>
                <a:lnTo>
                  <a:pt x="9655" y="12067"/>
                </a:lnTo>
                <a:lnTo>
                  <a:pt x="9679" y="11960"/>
                </a:lnTo>
                <a:lnTo>
                  <a:pt x="9701" y="11853"/>
                </a:lnTo>
                <a:lnTo>
                  <a:pt x="9719" y="11744"/>
                </a:lnTo>
                <a:lnTo>
                  <a:pt x="9735" y="11635"/>
                </a:lnTo>
                <a:lnTo>
                  <a:pt x="9747" y="11525"/>
                </a:lnTo>
                <a:lnTo>
                  <a:pt x="9757" y="11414"/>
                </a:lnTo>
                <a:lnTo>
                  <a:pt x="9764" y="11302"/>
                </a:lnTo>
                <a:lnTo>
                  <a:pt x="9769" y="11190"/>
                </a:lnTo>
                <a:lnTo>
                  <a:pt x="9771" y="11078"/>
                </a:lnTo>
                <a:lnTo>
                  <a:pt x="9772" y="6787"/>
                </a:lnTo>
                <a:lnTo>
                  <a:pt x="9717" y="6794"/>
                </a:lnTo>
                <a:lnTo>
                  <a:pt x="9664" y="6803"/>
                </a:lnTo>
                <a:lnTo>
                  <a:pt x="9610" y="6814"/>
                </a:lnTo>
                <a:lnTo>
                  <a:pt x="9559" y="6829"/>
                </a:lnTo>
                <a:lnTo>
                  <a:pt x="9507" y="6845"/>
                </a:lnTo>
                <a:lnTo>
                  <a:pt x="9457" y="6865"/>
                </a:lnTo>
                <a:lnTo>
                  <a:pt x="9408" y="6885"/>
                </a:lnTo>
                <a:lnTo>
                  <a:pt x="9360" y="6909"/>
                </a:lnTo>
                <a:lnTo>
                  <a:pt x="9314" y="6935"/>
                </a:lnTo>
                <a:lnTo>
                  <a:pt x="9267" y="6962"/>
                </a:lnTo>
                <a:lnTo>
                  <a:pt x="9223" y="6991"/>
                </a:lnTo>
                <a:lnTo>
                  <a:pt x="9181" y="7023"/>
                </a:lnTo>
                <a:lnTo>
                  <a:pt x="9139" y="7056"/>
                </a:lnTo>
                <a:lnTo>
                  <a:pt x="9100" y="7091"/>
                </a:lnTo>
                <a:lnTo>
                  <a:pt x="9062" y="7128"/>
                </a:lnTo>
                <a:lnTo>
                  <a:pt x="9025" y="7166"/>
                </a:lnTo>
                <a:lnTo>
                  <a:pt x="8990" y="7206"/>
                </a:lnTo>
                <a:lnTo>
                  <a:pt x="8957" y="7247"/>
                </a:lnTo>
                <a:lnTo>
                  <a:pt x="8925" y="7290"/>
                </a:lnTo>
                <a:lnTo>
                  <a:pt x="8896" y="7334"/>
                </a:lnTo>
                <a:lnTo>
                  <a:pt x="8868" y="7380"/>
                </a:lnTo>
                <a:lnTo>
                  <a:pt x="8843" y="7426"/>
                </a:lnTo>
                <a:lnTo>
                  <a:pt x="8820" y="7473"/>
                </a:lnTo>
                <a:lnTo>
                  <a:pt x="8798" y="7523"/>
                </a:lnTo>
                <a:lnTo>
                  <a:pt x="8780" y="7572"/>
                </a:lnTo>
                <a:lnTo>
                  <a:pt x="8763" y="7624"/>
                </a:lnTo>
                <a:lnTo>
                  <a:pt x="8749" y="7675"/>
                </a:lnTo>
                <a:lnTo>
                  <a:pt x="8737" y="7727"/>
                </a:lnTo>
                <a:lnTo>
                  <a:pt x="8727" y="7780"/>
                </a:lnTo>
                <a:lnTo>
                  <a:pt x="8721" y="7834"/>
                </a:lnTo>
                <a:lnTo>
                  <a:pt x="8717" y="7889"/>
                </a:lnTo>
                <a:lnTo>
                  <a:pt x="8716" y="7943"/>
                </a:lnTo>
                <a:lnTo>
                  <a:pt x="8715" y="10154"/>
                </a:lnTo>
                <a:close/>
                <a:moveTo>
                  <a:pt x="974" y="6099"/>
                </a:moveTo>
                <a:lnTo>
                  <a:pt x="974" y="7769"/>
                </a:lnTo>
                <a:lnTo>
                  <a:pt x="979" y="7823"/>
                </a:lnTo>
                <a:lnTo>
                  <a:pt x="987" y="7873"/>
                </a:lnTo>
                <a:lnTo>
                  <a:pt x="999" y="7921"/>
                </a:lnTo>
                <a:lnTo>
                  <a:pt x="1017" y="7965"/>
                </a:lnTo>
                <a:lnTo>
                  <a:pt x="1038" y="8005"/>
                </a:lnTo>
                <a:lnTo>
                  <a:pt x="1063" y="8042"/>
                </a:lnTo>
                <a:lnTo>
                  <a:pt x="1091" y="8075"/>
                </a:lnTo>
                <a:lnTo>
                  <a:pt x="1123" y="8105"/>
                </a:lnTo>
                <a:lnTo>
                  <a:pt x="1157" y="8131"/>
                </a:lnTo>
                <a:lnTo>
                  <a:pt x="1193" y="8154"/>
                </a:lnTo>
                <a:lnTo>
                  <a:pt x="1231" y="8173"/>
                </a:lnTo>
                <a:lnTo>
                  <a:pt x="1271" y="8188"/>
                </a:lnTo>
                <a:lnTo>
                  <a:pt x="1312" y="8200"/>
                </a:lnTo>
                <a:lnTo>
                  <a:pt x="1353" y="8209"/>
                </a:lnTo>
                <a:lnTo>
                  <a:pt x="1396" y="8214"/>
                </a:lnTo>
                <a:lnTo>
                  <a:pt x="1439" y="8216"/>
                </a:lnTo>
                <a:lnTo>
                  <a:pt x="1483" y="8214"/>
                </a:lnTo>
                <a:lnTo>
                  <a:pt x="1525" y="8208"/>
                </a:lnTo>
                <a:lnTo>
                  <a:pt x="1567" y="8199"/>
                </a:lnTo>
                <a:lnTo>
                  <a:pt x="1608" y="8186"/>
                </a:lnTo>
                <a:lnTo>
                  <a:pt x="1647" y="8171"/>
                </a:lnTo>
                <a:lnTo>
                  <a:pt x="1685" y="8151"/>
                </a:lnTo>
                <a:lnTo>
                  <a:pt x="1721" y="8127"/>
                </a:lnTo>
                <a:lnTo>
                  <a:pt x="1754" y="8101"/>
                </a:lnTo>
                <a:lnTo>
                  <a:pt x="1785" y="8071"/>
                </a:lnTo>
                <a:lnTo>
                  <a:pt x="1813" y="8037"/>
                </a:lnTo>
                <a:lnTo>
                  <a:pt x="1838" y="8000"/>
                </a:lnTo>
                <a:lnTo>
                  <a:pt x="1858" y="7960"/>
                </a:lnTo>
                <a:lnTo>
                  <a:pt x="1875" y="7916"/>
                </a:lnTo>
                <a:lnTo>
                  <a:pt x="1888" y="7868"/>
                </a:lnTo>
                <a:lnTo>
                  <a:pt x="1895" y="7817"/>
                </a:lnTo>
                <a:lnTo>
                  <a:pt x="1897" y="7762"/>
                </a:lnTo>
                <a:lnTo>
                  <a:pt x="1897" y="6099"/>
                </a:lnTo>
                <a:lnTo>
                  <a:pt x="1895" y="6045"/>
                </a:lnTo>
                <a:lnTo>
                  <a:pt x="1887" y="5996"/>
                </a:lnTo>
                <a:lnTo>
                  <a:pt x="1875" y="5950"/>
                </a:lnTo>
                <a:lnTo>
                  <a:pt x="1858" y="5907"/>
                </a:lnTo>
                <a:lnTo>
                  <a:pt x="1838" y="5868"/>
                </a:lnTo>
                <a:lnTo>
                  <a:pt x="1813" y="5830"/>
                </a:lnTo>
                <a:lnTo>
                  <a:pt x="1784" y="5798"/>
                </a:lnTo>
                <a:lnTo>
                  <a:pt x="1753" y="5769"/>
                </a:lnTo>
                <a:lnTo>
                  <a:pt x="1719" y="5742"/>
                </a:lnTo>
                <a:lnTo>
                  <a:pt x="1683" y="5719"/>
                </a:lnTo>
                <a:lnTo>
                  <a:pt x="1645" y="5700"/>
                </a:lnTo>
                <a:lnTo>
                  <a:pt x="1606" y="5685"/>
                </a:lnTo>
                <a:lnTo>
                  <a:pt x="1565" y="5671"/>
                </a:lnTo>
                <a:lnTo>
                  <a:pt x="1523" y="5663"/>
                </a:lnTo>
                <a:lnTo>
                  <a:pt x="1480" y="5657"/>
                </a:lnTo>
                <a:lnTo>
                  <a:pt x="1436" y="5655"/>
                </a:lnTo>
                <a:lnTo>
                  <a:pt x="1393" y="5656"/>
                </a:lnTo>
                <a:lnTo>
                  <a:pt x="1350" y="5661"/>
                </a:lnTo>
                <a:lnTo>
                  <a:pt x="1308" y="5669"/>
                </a:lnTo>
                <a:lnTo>
                  <a:pt x="1267" y="5680"/>
                </a:lnTo>
                <a:lnTo>
                  <a:pt x="1226" y="5696"/>
                </a:lnTo>
                <a:lnTo>
                  <a:pt x="1188" y="5715"/>
                </a:lnTo>
                <a:lnTo>
                  <a:pt x="1152" y="5737"/>
                </a:lnTo>
                <a:lnTo>
                  <a:pt x="1118" y="5763"/>
                </a:lnTo>
                <a:lnTo>
                  <a:pt x="1088" y="5792"/>
                </a:lnTo>
                <a:lnTo>
                  <a:pt x="1060" y="5825"/>
                </a:lnTo>
                <a:lnTo>
                  <a:pt x="1035" y="5862"/>
                </a:lnTo>
                <a:lnTo>
                  <a:pt x="1015" y="5902"/>
                </a:lnTo>
                <a:lnTo>
                  <a:pt x="997" y="5946"/>
                </a:lnTo>
                <a:lnTo>
                  <a:pt x="985" y="5993"/>
                </a:lnTo>
                <a:lnTo>
                  <a:pt x="977" y="6044"/>
                </a:lnTo>
                <a:lnTo>
                  <a:pt x="974" y="6099"/>
                </a:lnTo>
                <a:close/>
                <a:moveTo>
                  <a:pt x="2881" y="5183"/>
                </a:moveTo>
                <a:lnTo>
                  <a:pt x="2881" y="7762"/>
                </a:lnTo>
                <a:lnTo>
                  <a:pt x="2884" y="7817"/>
                </a:lnTo>
                <a:lnTo>
                  <a:pt x="2891" y="7869"/>
                </a:lnTo>
                <a:lnTo>
                  <a:pt x="2904" y="7917"/>
                </a:lnTo>
                <a:lnTo>
                  <a:pt x="2920" y="7961"/>
                </a:lnTo>
                <a:lnTo>
                  <a:pt x="2942" y="8002"/>
                </a:lnTo>
                <a:lnTo>
                  <a:pt x="2966" y="8039"/>
                </a:lnTo>
                <a:lnTo>
                  <a:pt x="2994" y="8073"/>
                </a:lnTo>
                <a:lnTo>
                  <a:pt x="3025" y="8104"/>
                </a:lnTo>
                <a:lnTo>
                  <a:pt x="3059" y="8130"/>
                </a:lnTo>
                <a:lnTo>
                  <a:pt x="3095" y="8153"/>
                </a:lnTo>
                <a:lnTo>
                  <a:pt x="3133" y="8173"/>
                </a:lnTo>
                <a:lnTo>
                  <a:pt x="3173" y="8189"/>
                </a:lnTo>
                <a:lnTo>
                  <a:pt x="3214" y="8201"/>
                </a:lnTo>
                <a:lnTo>
                  <a:pt x="3257" y="8210"/>
                </a:lnTo>
                <a:lnTo>
                  <a:pt x="3299" y="8216"/>
                </a:lnTo>
                <a:lnTo>
                  <a:pt x="3343" y="8217"/>
                </a:lnTo>
                <a:lnTo>
                  <a:pt x="3386" y="8216"/>
                </a:lnTo>
                <a:lnTo>
                  <a:pt x="3428" y="8210"/>
                </a:lnTo>
                <a:lnTo>
                  <a:pt x="3471" y="8201"/>
                </a:lnTo>
                <a:lnTo>
                  <a:pt x="3512" y="8189"/>
                </a:lnTo>
                <a:lnTo>
                  <a:pt x="3552" y="8173"/>
                </a:lnTo>
                <a:lnTo>
                  <a:pt x="3590" y="8153"/>
                </a:lnTo>
                <a:lnTo>
                  <a:pt x="3626" y="8130"/>
                </a:lnTo>
                <a:lnTo>
                  <a:pt x="3660" y="8104"/>
                </a:lnTo>
                <a:lnTo>
                  <a:pt x="3691" y="8073"/>
                </a:lnTo>
                <a:lnTo>
                  <a:pt x="3719" y="8039"/>
                </a:lnTo>
                <a:lnTo>
                  <a:pt x="3743" y="8002"/>
                </a:lnTo>
                <a:lnTo>
                  <a:pt x="3765" y="7961"/>
                </a:lnTo>
                <a:lnTo>
                  <a:pt x="3781" y="7917"/>
                </a:lnTo>
                <a:lnTo>
                  <a:pt x="3794" y="7869"/>
                </a:lnTo>
                <a:lnTo>
                  <a:pt x="3802" y="7817"/>
                </a:lnTo>
                <a:lnTo>
                  <a:pt x="3804" y="7762"/>
                </a:lnTo>
                <a:lnTo>
                  <a:pt x="3804" y="5183"/>
                </a:lnTo>
                <a:lnTo>
                  <a:pt x="3802" y="5127"/>
                </a:lnTo>
                <a:lnTo>
                  <a:pt x="3794" y="5076"/>
                </a:lnTo>
                <a:lnTo>
                  <a:pt x="3781" y="5028"/>
                </a:lnTo>
                <a:lnTo>
                  <a:pt x="3765" y="4983"/>
                </a:lnTo>
                <a:lnTo>
                  <a:pt x="3743" y="4943"/>
                </a:lnTo>
                <a:lnTo>
                  <a:pt x="3719" y="4905"/>
                </a:lnTo>
                <a:lnTo>
                  <a:pt x="3691" y="4871"/>
                </a:lnTo>
                <a:lnTo>
                  <a:pt x="3660" y="4841"/>
                </a:lnTo>
                <a:lnTo>
                  <a:pt x="3626" y="4815"/>
                </a:lnTo>
                <a:lnTo>
                  <a:pt x="3590" y="4792"/>
                </a:lnTo>
                <a:lnTo>
                  <a:pt x="3552" y="4773"/>
                </a:lnTo>
                <a:lnTo>
                  <a:pt x="3512" y="4756"/>
                </a:lnTo>
                <a:lnTo>
                  <a:pt x="3471" y="4744"/>
                </a:lnTo>
                <a:lnTo>
                  <a:pt x="3428" y="4735"/>
                </a:lnTo>
                <a:lnTo>
                  <a:pt x="3386" y="4729"/>
                </a:lnTo>
                <a:lnTo>
                  <a:pt x="3343" y="4727"/>
                </a:lnTo>
                <a:lnTo>
                  <a:pt x="3299" y="4729"/>
                </a:lnTo>
                <a:lnTo>
                  <a:pt x="3257" y="4735"/>
                </a:lnTo>
                <a:lnTo>
                  <a:pt x="3214" y="4744"/>
                </a:lnTo>
                <a:lnTo>
                  <a:pt x="3173" y="4756"/>
                </a:lnTo>
                <a:lnTo>
                  <a:pt x="3133" y="4773"/>
                </a:lnTo>
                <a:lnTo>
                  <a:pt x="3095" y="4792"/>
                </a:lnTo>
                <a:lnTo>
                  <a:pt x="3059" y="4815"/>
                </a:lnTo>
                <a:lnTo>
                  <a:pt x="3025" y="4841"/>
                </a:lnTo>
                <a:lnTo>
                  <a:pt x="2994" y="4871"/>
                </a:lnTo>
                <a:lnTo>
                  <a:pt x="2966" y="4905"/>
                </a:lnTo>
                <a:lnTo>
                  <a:pt x="2942" y="4943"/>
                </a:lnTo>
                <a:lnTo>
                  <a:pt x="2920" y="4983"/>
                </a:lnTo>
                <a:lnTo>
                  <a:pt x="2904" y="5028"/>
                </a:lnTo>
                <a:lnTo>
                  <a:pt x="2891" y="5076"/>
                </a:lnTo>
                <a:lnTo>
                  <a:pt x="2884" y="5127"/>
                </a:lnTo>
                <a:lnTo>
                  <a:pt x="2881" y="5183"/>
                </a:lnTo>
                <a:close/>
              </a:path>
            </a:pathLst>
          </a:custGeom>
          <a:solidFill>
            <a:srgbClr val="3734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82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A15ECEA7-14C2-48D2-AC9C-848899B351A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8754" y="1771951"/>
            <a:ext cx="10583133" cy="4530725"/>
          </a:xfrm>
        </p:spPr>
        <p:txBody>
          <a:bodyPr>
            <a:normAutofit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altLang="cs-CZ" sz="2400" b="1" dirty="0"/>
              <a:t>Prověřování </a:t>
            </a:r>
            <a:r>
              <a:rPr lang="cs-CZ" altLang="cs-CZ" sz="2400" dirty="0"/>
              <a:t>je proces zjišťování výkonů žáka za účelem diagnostickým, kontrolním a nápravným. Probíhá před výkladem nové látky, během výkladu a ihned po něm.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cs-CZ" altLang="cs-CZ" sz="2400" b="1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altLang="cs-CZ" sz="2400" b="1" dirty="0"/>
              <a:t>Hodnocení</a:t>
            </a:r>
            <a:r>
              <a:rPr lang="cs-CZ" altLang="cs-CZ" sz="2400" dirty="0"/>
              <a:t> je proces neustálého poznávání a posuzování žáka, jeho vědomostí, dovedností, projevů a výkonů, schopností, předpokladů, zájmů, motivů a dalších vlastností osobnosti.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AF7A54C4-2972-4D2F-94C7-71F13250A0A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1424" y="2663157"/>
            <a:ext cx="10801200" cy="15316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3"/>
              </a:buClr>
              <a:buAutoNum type="arabicPeriod"/>
              <a:defRPr/>
            </a:pPr>
            <a:r>
              <a:rPr lang="cs-CZ" altLang="cs-CZ" sz="2400" dirty="0"/>
              <a:t>Diagnostika v průběhu výuky</a:t>
            </a:r>
          </a:p>
          <a:p>
            <a:pPr marL="457200" indent="-457200">
              <a:buClr>
                <a:schemeClr val="accent3"/>
              </a:buClr>
              <a:buAutoNum type="arabicPeriod"/>
              <a:defRPr/>
            </a:pPr>
            <a:r>
              <a:rPr lang="cs-CZ" altLang="cs-CZ" sz="2400" dirty="0"/>
              <a:t>Diagnostika školní třídy jako sociální skupiny</a:t>
            </a:r>
          </a:p>
          <a:p>
            <a:pPr marL="457200" indent="-457200">
              <a:buClr>
                <a:schemeClr val="accent3"/>
              </a:buClr>
              <a:buAutoNum type="arabicPeriod"/>
              <a:defRPr/>
            </a:pPr>
            <a:r>
              <a:rPr lang="cs-CZ" altLang="cs-CZ" sz="2400" dirty="0"/>
              <a:t>Diagnostika vědomostí a dovedností žáků - zkoušení</a:t>
            </a:r>
          </a:p>
          <a:p>
            <a:pPr marL="457200" indent="-457200">
              <a:buClr>
                <a:schemeClr val="accent3"/>
              </a:buClr>
              <a:buAutoNum type="arabicPeriod"/>
              <a:defRPr/>
            </a:pPr>
            <a:endParaRPr lang="cs-CZ" altLang="cs-CZ" sz="2400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cs-CZ" alt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B92E5304-7880-A520-4D5A-536B60525896}"/>
              </a:ext>
            </a:extLst>
          </p:cNvPr>
          <p:cNvSpPr txBox="1">
            <a:spLocks/>
          </p:cNvSpPr>
          <p:nvPr/>
        </p:nvSpPr>
        <p:spPr>
          <a:xfrm>
            <a:off x="4574696" y="330944"/>
            <a:ext cx="5418656" cy="1731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74320"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r>
              <a:rPr lang="cs-CZ" altLang="cs-CZ" sz="3200" b="1" dirty="0">
                <a:solidFill>
                  <a:schemeClr val="accent4"/>
                </a:solidFill>
              </a:rPr>
              <a:t>Řízení a kontrola výchovně-vzdělávacího procesu:</a:t>
            </a:r>
            <a:endParaRPr lang="cs-CZ" altLang="cs-CZ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17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AF7A54C4-2972-4D2F-94C7-71F13250A0A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83432" y="1196753"/>
            <a:ext cx="10801200" cy="4594204"/>
          </a:xfrm>
        </p:spPr>
        <p:txBody>
          <a:bodyPr>
            <a:normAutofit lnSpcReduction="10000"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endParaRPr lang="cs-CZ" altLang="cs-CZ" sz="2400" b="1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altLang="cs-CZ" sz="2400" b="1" dirty="0"/>
              <a:t>Funkce zkoušení:</a:t>
            </a:r>
            <a:r>
              <a:rPr lang="cs-CZ" altLang="cs-CZ" sz="2400" i="1" dirty="0"/>
              <a:t> </a:t>
            </a:r>
            <a:r>
              <a:rPr lang="cs-CZ" altLang="cs-CZ" sz="2400" dirty="0"/>
              <a:t>kontrolní, informační, diagnostická, prognostická, selektivní,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altLang="cs-CZ" sz="2400" dirty="0"/>
              <a:t>motivační aj.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cs-CZ" altLang="cs-CZ" sz="2400" b="1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altLang="cs-CZ" sz="2400" b="1" dirty="0"/>
              <a:t>Metody zkoušení</a:t>
            </a:r>
            <a:endParaRPr lang="cs-CZ" altLang="cs-CZ" sz="2400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altLang="cs-CZ" sz="2400" dirty="0"/>
              <a:t>Zkoušky můžeme rozlišit podle různých hledisek:</a:t>
            </a:r>
          </a:p>
          <a:p>
            <a:pPr lvl="1"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cs-CZ" altLang="cs-CZ" sz="2000" dirty="0"/>
              <a:t>podle pramene získaných informací: </a:t>
            </a:r>
            <a:r>
              <a:rPr lang="cs-CZ" altLang="cs-CZ" sz="2000" b="1" dirty="0"/>
              <a:t>ústní, písemné, praktické, didaktické testy</a:t>
            </a:r>
            <a:endParaRPr lang="cs-CZ" altLang="cs-CZ" sz="2000" dirty="0"/>
          </a:p>
          <a:p>
            <a:pPr lvl="1">
              <a:buClr>
                <a:schemeClr val="accent3"/>
              </a:buClr>
              <a:buFont typeface="Courier New" panose="02070309020205020404" pitchFamily="49" charset="0"/>
              <a:buChar char="o"/>
              <a:defRPr/>
            </a:pPr>
            <a:r>
              <a:rPr lang="cs-CZ" altLang="cs-CZ" sz="2000" dirty="0"/>
              <a:t>podle funkce, kterou plní: </a:t>
            </a:r>
            <a:r>
              <a:rPr lang="cs-CZ" altLang="cs-CZ" sz="2000" b="1" dirty="0"/>
              <a:t>průběžné</a:t>
            </a:r>
            <a:r>
              <a:rPr lang="cs-CZ" altLang="cs-CZ" sz="2000" dirty="0"/>
              <a:t>, </a:t>
            </a:r>
            <a:r>
              <a:rPr lang="cs-CZ" altLang="cs-CZ" sz="2000" b="1" dirty="0"/>
              <a:t>orientační</a:t>
            </a:r>
            <a:r>
              <a:rPr lang="cs-CZ" altLang="cs-CZ" sz="2000" dirty="0"/>
              <a:t>, </a:t>
            </a:r>
            <a:r>
              <a:rPr lang="cs-CZ" altLang="cs-CZ" sz="2000" b="1" dirty="0"/>
              <a:t>tematické </a:t>
            </a:r>
            <a:r>
              <a:rPr lang="cs-CZ" altLang="cs-CZ" sz="2000" dirty="0"/>
              <a:t>(prospěchové), </a:t>
            </a:r>
            <a:r>
              <a:rPr lang="cs-CZ" altLang="cs-CZ" sz="2000" b="1" dirty="0"/>
              <a:t>závěrečné, přijímací apod.</a:t>
            </a:r>
            <a:endParaRPr lang="cs-CZ" altLang="cs-CZ" sz="2000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altLang="cs-CZ" sz="2400" dirty="0"/>
              <a:t>Z hlediska forem zkoušení rozlišujeme </a:t>
            </a:r>
            <a:r>
              <a:rPr lang="cs-CZ" altLang="cs-CZ" sz="2400" b="1" dirty="0"/>
              <a:t>zkoušky individuální, skupinové a hromadné.</a:t>
            </a:r>
            <a:endParaRPr lang="cs-CZ" altLang="cs-CZ" sz="2400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cs-CZ" alt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9DED268-C06D-48AD-3570-B80BD56BAA88}"/>
              </a:ext>
            </a:extLst>
          </p:cNvPr>
          <p:cNvSpPr txBox="1"/>
          <p:nvPr/>
        </p:nvSpPr>
        <p:spPr>
          <a:xfrm>
            <a:off x="4799856" y="381400"/>
            <a:ext cx="60983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altLang="cs-CZ" sz="3600" b="1" dirty="0">
                <a:solidFill>
                  <a:schemeClr val="accent4"/>
                </a:solidFill>
              </a:rPr>
              <a:t>Zkoušení:</a:t>
            </a:r>
          </a:p>
        </p:txBody>
      </p:sp>
    </p:spTree>
    <p:extLst>
      <p:ext uri="{BB962C8B-B14F-4D97-AF65-F5344CB8AC3E}">
        <p14:creationId xmlns:p14="http://schemas.microsoft.com/office/powerpoint/2010/main" val="2539241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1E45206-A43E-F28D-A6EC-13D1420D318F}"/>
              </a:ext>
            </a:extLst>
          </p:cNvPr>
          <p:cNvGrpSpPr/>
          <p:nvPr/>
        </p:nvGrpSpPr>
        <p:grpSpPr>
          <a:xfrm>
            <a:off x="240136" y="3845714"/>
            <a:ext cx="5495304" cy="2426893"/>
            <a:chOff x="240136" y="3845714"/>
            <a:chExt cx="5495304" cy="2426893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941EB7D-77D0-0D56-5C3B-22E30516D84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359425" y="465313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922C0F6-944B-88B1-5E76-D69FEF454329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40136" y="465313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516FA67-4F06-28A6-AE96-19990DB2980E}"/>
                </a:ext>
              </a:extLst>
            </p:cNvPr>
            <p:cNvGrpSpPr/>
            <p:nvPr/>
          </p:nvGrpSpPr>
          <p:grpSpPr>
            <a:xfrm rot="5400000">
              <a:off x="3122488" y="4686399"/>
              <a:ext cx="972000" cy="2200415"/>
              <a:chOff x="1238034" y="1941554"/>
              <a:chExt cx="972000" cy="2200415"/>
            </a:xfrm>
            <a:solidFill>
              <a:srgbClr val="513F95"/>
            </a:solidFill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FBE7E7FE-2678-7CDC-16C6-66CA018DC9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3656340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033A40F6-5739-AA44-F294-8CA312D19D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6D473F7-A482-0261-21BA-6F231AE49B3A}"/>
                </a:ext>
              </a:extLst>
            </p:cNvPr>
            <p:cNvSpPr>
              <a:spLocks noChangeAspect="1"/>
            </p:cNvSpPr>
            <p:nvPr/>
          </p:nvSpPr>
          <p:spPr>
            <a:xfrm rot="5400000" flipV="1">
              <a:off x="4439705" y="3521978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08BBE6C-2DDB-0A1A-FDDA-6D51A02C1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181" y="943678"/>
            <a:ext cx="4559828" cy="757130"/>
          </a:xfrm>
        </p:spPr>
        <p:txBody>
          <a:bodyPr wrap="square">
            <a:spAutoFit/>
          </a:bodyPr>
          <a:lstStyle/>
          <a:p>
            <a:r>
              <a:rPr lang="cs-CZ" dirty="0"/>
              <a:t>Pokuste se charakterizovat a uvést výhody metod zkoušení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37EE0EE-C157-3990-6B7E-FCC0DBB8E7E5}"/>
              </a:ext>
            </a:extLst>
          </p:cNvPr>
          <p:cNvSpPr>
            <a:spLocks noChangeAspect="1"/>
          </p:cNvSpPr>
          <p:nvPr/>
        </p:nvSpPr>
        <p:spPr>
          <a:xfrm flipV="1">
            <a:off x="5412032" y="0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525E780-F8A7-2D54-2F16-9CBCD63AA03F}"/>
              </a:ext>
            </a:extLst>
          </p:cNvPr>
          <p:cNvSpPr>
            <a:spLocks noChangeAspect="1"/>
          </p:cNvSpPr>
          <p:nvPr/>
        </p:nvSpPr>
        <p:spPr>
          <a:xfrm>
            <a:off x="10140000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9" name="Zástupný symbol pro obsah 2">
            <a:extLst>
              <a:ext uri="{FF2B5EF4-FFF2-40B4-BE49-F238E27FC236}">
                <a16:creationId xmlns:a16="http://schemas.microsoft.com/office/drawing/2014/main" id="{87881A28-AD3D-4914-B5A1-BCA2CB8B6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425" y="1700808"/>
            <a:ext cx="2315895" cy="2262158"/>
          </a:xfrm>
        </p:spPr>
        <p:txBody>
          <a:bodyPr/>
          <a:lstStyle/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Ústní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endParaRPr lang="cs-CZ" altLang="cs-CZ" dirty="0">
              <a:solidFill>
                <a:schemeClr val="tx1"/>
              </a:solidFill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Písemné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endParaRPr lang="cs-CZ" altLang="cs-CZ" dirty="0">
              <a:solidFill>
                <a:schemeClr val="tx1"/>
              </a:solidFill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Praktické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endParaRPr lang="cs-CZ" altLang="cs-CZ" dirty="0">
              <a:solidFill>
                <a:schemeClr val="tx1"/>
              </a:solidFill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Didaktický test</a:t>
            </a:r>
          </a:p>
        </p:txBody>
      </p:sp>
    </p:spTree>
    <p:extLst>
      <p:ext uri="{BB962C8B-B14F-4D97-AF65-F5344CB8AC3E}">
        <p14:creationId xmlns:p14="http://schemas.microsoft.com/office/powerpoint/2010/main" val="914171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D7FDC2A-44DC-4385-9F55-81003C39AF5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1424" y="993531"/>
            <a:ext cx="5951773" cy="5064125"/>
          </a:xfrm>
        </p:spPr>
        <p:txBody>
          <a:bodyPr>
            <a:normAutofit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altLang="cs-CZ" sz="2000" b="1" dirty="0"/>
              <a:t>Obsah zkoušení: </a:t>
            </a:r>
            <a:r>
              <a:rPr lang="cs-CZ" altLang="cs-CZ" sz="2000" dirty="0"/>
              <a:t>Někdy jde o pouhé reprodukování určité části učiva, jindy jde o to zjistit, jak žák dovede aplikovat osvojené poznatky při řešení úkolu apod.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cs-CZ" altLang="cs-CZ" sz="2000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altLang="cs-CZ" sz="2000" b="1" dirty="0"/>
              <a:t>Charakter zkouškové situace</a:t>
            </a:r>
            <a:r>
              <a:rPr lang="cs-CZ" altLang="cs-CZ" sz="2000" dirty="0"/>
              <a:t>: záleží nejen na obsahu otázky, ale i na způsobu, jakým se otázka klade, na vztazích učitel - žák a na řadě dalších činitelů.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cs-CZ" altLang="cs-CZ" sz="2000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altLang="cs-CZ" sz="2000" b="1" dirty="0"/>
              <a:t>Formulace otázek: </a:t>
            </a:r>
            <a:r>
              <a:rPr lang="cs-CZ" altLang="cs-CZ" sz="2000" dirty="0"/>
              <a:t>srozumitelné, jednoznačné a přiměřené věku žáka, vyvarovat se jednoduchých alternativních otázek, kdy žák může odpověď hádat (např. dýchá žába plícemi nebo žábrami), nevhodné jsou tzv. chytáky, které matou.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cs-CZ" alt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367DC8E5-2B86-4F4F-BE6C-CD1D0C998071}"/>
              </a:ext>
            </a:extLst>
          </p:cNvPr>
          <p:cNvSpPr txBox="1">
            <a:spLocks/>
          </p:cNvSpPr>
          <p:nvPr/>
        </p:nvSpPr>
        <p:spPr>
          <a:xfrm>
            <a:off x="6863197" y="993531"/>
            <a:ext cx="4960716" cy="36157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Zásady zkoušení: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zásada systematičnosti, cílevědomosti, aktivity žáků, náročnosti na žáky, zásada individuálního přístupu, objektivity zkoušení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Faktory zvyšující napětí žáků: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 dlouhé přestávky před vyvoláním, přítomnost cizích osob, nezvyklost zkouškové situace, nezvyklá rychlost zkoušení, nevhodné zásahy do průběhu zkoušení, ironické poznámky učitele, přílišné zdůrazňování významu zkoušky aj. </a:t>
            </a:r>
          </a:p>
        </p:txBody>
      </p:sp>
    </p:spTree>
    <p:extLst>
      <p:ext uri="{BB962C8B-B14F-4D97-AF65-F5344CB8AC3E}">
        <p14:creationId xmlns:p14="http://schemas.microsoft.com/office/powerpoint/2010/main" val="1511587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7D28A4F-C407-180A-3180-0548FA041C9B}"/>
              </a:ext>
            </a:extLst>
          </p:cNvPr>
          <p:cNvGrpSpPr/>
          <p:nvPr/>
        </p:nvGrpSpPr>
        <p:grpSpPr>
          <a:xfrm>
            <a:off x="0" y="0"/>
            <a:ext cx="4544760" cy="6858000"/>
            <a:chOff x="0" y="0"/>
            <a:chExt cx="4544760" cy="685800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3D8D1AB-9BE7-818A-9CCA-88C8E6F0AEF1}"/>
                </a:ext>
              </a:extLst>
            </p:cNvPr>
            <p:cNvSpPr>
              <a:spLocks noChangeAspect="1"/>
            </p:cNvSpPr>
            <p:nvPr/>
          </p:nvSpPr>
          <p:spPr>
            <a:xfrm rot="5400000" flipV="1">
              <a:off x="1360746" y="533400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0558887-4D62-6EB6-14F7-42D24A50935B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976563" y="5238529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EA8F1F2-022D-937B-3D43-DCA7F1BB87D9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684482" y="3848652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1C9A919-A69F-C826-D1CD-9792EC8A374C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52034" y="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61D9B01-850F-63BF-8743-C8DD108445DC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323736" y="398277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9121BEF-D6ED-4FA6-62FF-66A6E920D9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38034" y="194155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43B88AB-B245-9AD9-E72A-4532E14CD0B6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32456" y="194155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4697E4AB-4369-B746-9620-AB226D955ED4}"/>
                </a:ext>
              </a:extLst>
            </p:cNvPr>
            <p:cNvGrpSpPr/>
            <p:nvPr/>
          </p:nvGrpSpPr>
          <p:grpSpPr>
            <a:xfrm>
              <a:off x="2344345" y="2283443"/>
              <a:ext cx="2200415" cy="972000"/>
              <a:chOff x="4128821" y="2265290"/>
              <a:chExt cx="2200415" cy="972000"/>
            </a:xfrm>
            <a:solidFill>
              <a:srgbClr val="FFF358"/>
            </a:solidFill>
          </p:grpSpPr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03134DCA-0C5B-880D-B963-0B54BEB6BF1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3885636" y="2508475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>
                  <a:solidFill>
                    <a:srgbClr val="E5AA2D"/>
                  </a:solidFill>
                </a:endParaRPr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366B0E1-23CC-5E96-45AB-3A10D5BA204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5033501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>
                  <a:solidFill>
                    <a:srgbClr val="E5AA2D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C68959-7BF4-1A34-B3BD-993EFEBB5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6631" y="3715580"/>
            <a:ext cx="7348708" cy="590931"/>
          </a:xfrm>
        </p:spPr>
        <p:txBody>
          <a:bodyPr wrap="square">
            <a:spAutoFit/>
          </a:bodyPr>
          <a:lstStyle/>
          <a:p>
            <a:r>
              <a:rPr lang="cs-CZ" dirty="0"/>
              <a:t>Hodnocení ve vyučování</a:t>
            </a:r>
            <a:endParaRPr lang="cs-CZ" dirty="0">
              <a:solidFill>
                <a:srgbClr val="E5AA2D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1CD67-1DAE-6908-F2D0-BBDE8D2B3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8525" y="3417872"/>
            <a:ext cx="242374" cy="215444"/>
          </a:xfrm>
        </p:spPr>
        <p:txBody>
          <a:bodyPr/>
          <a:lstStyle/>
          <a:p>
            <a:fld id="{2D7B0951-E7FB-4CA7-B4B9-AB2701F4DE6C}" type="slidenum">
              <a:rPr lang="cs-CZ" smtClean="0">
                <a:solidFill>
                  <a:srgbClr val="E5AA2D"/>
                </a:solidFill>
              </a:rPr>
              <a:pPr/>
              <a:t>7</a:t>
            </a:fld>
            <a:endParaRPr lang="cs-CZ" dirty="0">
              <a:solidFill>
                <a:srgbClr val="E5AA2D"/>
              </a:solidFill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D07E78E9-E456-509B-57BA-E0AAB8CBB3CF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1134600" y="4732315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357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83431" y="1524000"/>
            <a:ext cx="10678455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altLang="cs-CZ" sz="2400"/>
              <a:t>Významně ovlivňuje kvalitu výchovně vzdělávacího procesu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400"/>
          </a:p>
          <a:p>
            <a:pPr>
              <a:lnSpc>
                <a:spcPct val="80000"/>
              </a:lnSpc>
            </a:pPr>
            <a:r>
              <a:rPr lang="cs-CZ" altLang="cs-CZ" sz="2400"/>
              <a:t>Učiteli umožňuje posuzovat úspěšnost vyučování a plánovat další cíle vyučování i prostředky jejich naplnění, </a:t>
            </a:r>
            <a:r>
              <a:rPr lang="cs-CZ" altLang="cs-CZ" sz="2000"/>
              <a:t>(tedy především obsah vyučování, volbu metod a organizačních forem)</a:t>
            </a:r>
            <a:r>
              <a:rPr lang="cs-CZ" altLang="cs-CZ" sz="2400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400"/>
          </a:p>
          <a:p>
            <a:pPr>
              <a:lnSpc>
                <a:spcPct val="80000"/>
              </a:lnSpc>
            </a:pPr>
            <a:r>
              <a:rPr lang="cs-CZ" altLang="cs-CZ" sz="2400"/>
              <a:t>Žákovi poskytuje důležité informace o vlastním postupu v učení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400"/>
          </a:p>
          <a:p>
            <a:pPr>
              <a:lnSpc>
                <a:spcPct val="80000"/>
              </a:lnSpc>
            </a:pPr>
            <a:r>
              <a:rPr lang="cs-CZ" altLang="cs-CZ" sz="2400"/>
              <a:t>Má zásadní význam pro motivaci žáka k učení, podílí se na vytváření sebepojetí žáka, ovlivňuje jeho aspirace</a:t>
            </a: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345590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2311</TotalTime>
  <Words>1210</Words>
  <Application>Microsoft Office PowerPoint</Application>
  <PresentationFormat>Širokoúhlá obrazovka</PresentationFormat>
  <Paragraphs>168</Paragraphs>
  <Slides>19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Wingdings</vt:lpstr>
      <vt:lpstr>Wingdings 2</vt:lpstr>
      <vt:lpstr>Office Theme</vt:lpstr>
      <vt:lpstr>Okruh č. 14: Prověřování a hodnocení výchovně-vzdělávacího procesu</vt:lpstr>
      <vt:lpstr>4. ETAPA výchovně-vzdělávacího procesu -prověřování průběhu a výsledků výuky</vt:lpstr>
      <vt:lpstr>Prezentace aplikace PowerPoint</vt:lpstr>
      <vt:lpstr>Prezentace aplikace PowerPoint</vt:lpstr>
      <vt:lpstr>Prezentace aplikace PowerPoint</vt:lpstr>
      <vt:lpstr>Pokuste se charakterizovat a uvést výhody metod zkoušení</vt:lpstr>
      <vt:lpstr>Prezentace aplikace PowerPoint</vt:lpstr>
      <vt:lpstr>Hodnocení ve vyučování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Negativní atributy známky?</vt:lpstr>
      <vt:lpstr>Prezentace aplikace PowerPoint</vt:lpstr>
      <vt:lpstr>Prezentace aplikace PowerPoint</vt:lpstr>
      <vt:lpstr>Hodnocení jako strategie podpory žáka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135</cp:revision>
  <dcterms:created xsi:type="dcterms:W3CDTF">2023-04-24T08:53:15Z</dcterms:created>
  <dcterms:modified xsi:type="dcterms:W3CDTF">2023-11-20T21:44:57Z</dcterms:modified>
</cp:coreProperties>
</file>