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34"/>
  </p:notesMasterIdLst>
  <p:handoutMasterIdLst>
    <p:handoutMasterId r:id="rId135"/>
  </p:handoutMasterIdLst>
  <p:sldIdLst>
    <p:sldId id="397" r:id="rId4"/>
    <p:sldId id="418" r:id="rId5"/>
    <p:sldId id="458" r:id="rId6"/>
    <p:sldId id="459" r:id="rId7"/>
    <p:sldId id="415" r:id="rId8"/>
    <p:sldId id="407" r:id="rId9"/>
    <p:sldId id="395" r:id="rId10"/>
    <p:sldId id="406" r:id="rId11"/>
    <p:sldId id="411" r:id="rId12"/>
    <p:sldId id="408" r:id="rId13"/>
    <p:sldId id="409" r:id="rId14"/>
    <p:sldId id="460" r:id="rId15"/>
    <p:sldId id="396" r:id="rId16"/>
    <p:sldId id="413" r:id="rId17"/>
    <p:sldId id="414" r:id="rId18"/>
    <p:sldId id="442" r:id="rId19"/>
    <p:sldId id="443" r:id="rId20"/>
    <p:sldId id="444" r:id="rId21"/>
    <p:sldId id="445" r:id="rId22"/>
    <p:sldId id="454" r:id="rId23"/>
    <p:sldId id="455" r:id="rId24"/>
    <p:sldId id="456" r:id="rId25"/>
    <p:sldId id="449" r:id="rId26"/>
    <p:sldId id="446" r:id="rId27"/>
    <p:sldId id="447" r:id="rId28"/>
    <p:sldId id="448" r:id="rId29"/>
    <p:sldId id="450" r:id="rId30"/>
    <p:sldId id="452" r:id="rId31"/>
    <p:sldId id="453" r:id="rId32"/>
    <p:sldId id="393" r:id="rId33"/>
    <p:sldId id="394" r:id="rId34"/>
    <p:sldId id="373" r:id="rId35"/>
    <p:sldId id="436" r:id="rId36"/>
    <p:sldId id="288" r:id="rId37"/>
    <p:sldId id="328" r:id="rId38"/>
    <p:sldId id="362" r:id="rId39"/>
    <p:sldId id="363" r:id="rId40"/>
    <p:sldId id="371" r:id="rId41"/>
    <p:sldId id="372" r:id="rId42"/>
    <p:sldId id="359" r:id="rId43"/>
    <p:sldId id="370" r:id="rId44"/>
    <p:sldId id="334" r:id="rId45"/>
    <p:sldId id="345" r:id="rId46"/>
    <p:sldId id="335" r:id="rId47"/>
    <p:sldId id="430" r:id="rId48"/>
    <p:sldId id="354" r:id="rId49"/>
    <p:sldId id="347" r:id="rId50"/>
    <p:sldId id="351" r:id="rId51"/>
    <p:sldId id="366" r:id="rId52"/>
    <p:sldId id="427" r:id="rId53"/>
    <p:sldId id="367" r:id="rId54"/>
    <p:sldId id="346" r:id="rId55"/>
    <p:sldId id="352" r:id="rId56"/>
    <p:sldId id="348" r:id="rId57"/>
    <p:sldId id="349" r:id="rId58"/>
    <p:sldId id="344" r:id="rId59"/>
    <p:sldId id="378" r:id="rId60"/>
    <p:sldId id="404" r:id="rId61"/>
    <p:sldId id="405" r:id="rId62"/>
    <p:sldId id="431" r:id="rId63"/>
    <p:sldId id="432" r:id="rId64"/>
    <p:sldId id="380" r:id="rId65"/>
    <p:sldId id="357" r:id="rId66"/>
    <p:sldId id="361" r:id="rId67"/>
    <p:sldId id="350" r:id="rId68"/>
    <p:sldId id="364" r:id="rId69"/>
    <p:sldId id="374" r:id="rId70"/>
    <p:sldId id="421" r:id="rId71"/>
    <p:sldId id="368" r:id="rId72"/>
    <p:sldId id="369" r:id="rId73"/>
    <p:sldId id="291" r:id="rId74"/>
    <p:sldId id="324" r:id="rId75"/>
    <p:sldId id="325" r:id="rId76"/>
    <p:sldId id="326" r:id="rId77"/>
    <p:sldId id="323" r:id="rId78"/>
    <p:sldId id="295" r:id="rId79"/>
    <p:sldId id="332" r:id="rId80"/>
    <p:sldId id="333" r:id="rId81"/>
    <p:sldId id="356" r:id="rId82"/>
    <p:sldId id="355" r:id="rId83"/>
    <p:sldId id="353" r:id="rId84"/>
    <p:sldId id="439" r:id="rId85"/>
    <p:sldId id="440" r:id="rId86"/>
    <p:sldId id="329" r:id="rId87"/>
    <p:sldId id="330" r:id="rId88"/>
    <p:sldId id="336" r:id="rId89"/>
    <p:sldId id="337" r:id="rId90"/>
    <p:sldId id="338" r:id="rId91"/>
    <p:sldId id="339" r:id="rId92"/>
    <p:sldId id="341" r:id="rId93"/>
    <p:sldId id="342" r:id="rId94"/>
    <p:sldId id="419" r:id="rId95"/>
    <p:sldId id="420" r:id="rId96"/>
    <p:sldId id="343" r:id="rId97"/>
    <p:sldId id="399" r:id="rId98"/>
    <p:sldId id="400" r:id="rId99"/>
    <p:sldId id="401" r:id="rId100"/>
    <p:sldId id="358" r:id="rId101"/>
    <p:sldId id="416" r:id="rId102"/>
    <p:sldId id="457" r:id="rId103"/>
    <p:sldId id="382" r:id="rId104"/>
    <p:sldId id="441" r:id="rId105"/>
    <p:sldId id="391" r:id="rId106"/>
    <p:sldId id="423" r:id="rId107"/>
    <p:sldId id="424" r:id="rId108"/>
    <p:sldId id="426" r:id="rId109"/>
    <p:sldId id="425" r:id="rId110"/>
    <p:sldId id="422" r:id="rId111"/>
    <p:sldId id="389" r:id="rId112"/>
    <p:sldId id="331" r:id="rId113"/>
    <p:sldId id="392" r:id="rId114"/>
    <p:sldId id="398" r:id="rId115"/>
    <p:sldId id="376" r:id="rId116"/>
    <p:sldId id="379" r:id="rId117"/>
    <p:sldId id="377" r:id="rId118"/>
    <p:sldId id="437" r:id="rId119"/>
    <p:sldId id="387" r:id="rId120"/>
    <p:sldId id="438" r:id="rId121"/>
    <p:sldId id="312" r:id="rId122"/>
    <p:sldId id="417" r:id="rId123"/>
    <p:sldId id="340" r:id="rId124"/>
    <p:sldId id="386" r:id="rId125"/>
    <p:sldId id="327" r:id="rId126"/>
    <p:sldId id="429" r:id="rId127"/>
    <p:sldId id="433" r:id="rId128"/>
    <p:sldId id="434" r:id="rId129"/>
    <p:sldId id="428" r:id="rId130"/>
    <p:sldId id="381" r:id="rId131"/>
    <p:sldId id="360" r:id="rId132"/>
    <p:sldId id="388" r:id="rId13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6" autoAdjust="0"/>
    <p:restoredTop sz="94624" autoAdjust="0"/>
  </p:normalViewPr>
  <p:slideViewPr>
    <p:cSldViewPr>
      <p:cViewPr varScale="1">
        <p:scale>
          <a:sx n="73" d="100"/>
          <a:sy n="73" d="100"/>
        </p:scale>
        <p:origin x="107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52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483F66-3B44-478B-9477-C00678CA11BC}" type="datetimeFigureOut">
              <a:rPr lang="cs-CZ" smtClean="0"/>
              <a:t>19.08.2025</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93DE0C-0E6D-4264-8320-40EE1EBFC49A}" type="slidenum">
              <a:rPr lang="cs-CZ" smtClean="0"/>
              <a:t>‹#›</a:t>
            </a:fld>
            <a:endParaRPr lang="cs-CZ"/>
          </a:p>
        </p:txBody>
      </p:sp>
    </p:spTree>
    <p:extLst>
      <p:ext uri="{BB962C8B-B14F-4D97-AF65-F5344CB8AC3E}">
        <p14:creationId xmlns:p14="http://schemas.microsoft.com/office/powerpoint/2010/main" val="97535405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400BEE-B72E-4C7A-B6C3-177C751B04D1}" type="datetimeFigureOut">
              <a:rPr lang="cs-CZ" smtClean="0"/>
              <a:t>19.08.2025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FC150C-271B-48D2-8F7C-67A274DAF0D5}" type="slidenum">
              <a:rPr lang="cs-CZ" smtClean="0"/>
              <a:t>‹#›</a:t>
            </a:fld>
            <a:endParaRPr lang="cs-CZ"/>
          </a:p>
        </p:txBody>
      </p:sp>
    </p:spTree>
    <p:extLst>
      <p:ext uri="{BB962C8B-B14F-4D97-AF65-F5344CB8AC3E}">
        <p14:creationId xmlns:p14="http://schemas.microsoft.com/office/powerpoint/2010/main" val="112713720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datum 3"/>
          <p:cNvSpPr>
            <a:spLocks noGrp="1"/>
          </p:cNvSpPr>
          <p:nvPr>
            <p:ph type="dt" idx="10"/>
          </p:nvPr>
        </p:nvSpPr>
        <p:spPr/>
        <p:txBody>
          <a:bodyPr/>
          <a:lstStyle/>
          <a:p>
            <a:fld id="{8E0FA846-D5C3-4C22-910B-8507E1ED93F9}" type="datetime1">
              <a:rPr lang="cs-CZ" smtClean="0"/>
              <a:t>19.08.2025</a:t>
            </a:fld>
            <a:endParaRPr lang="cs-CZ"/>
          </a:p>
        </p:txBody>
      </p:sp>
      <p:sp>
        <p:nvSpPr>
          <p:cNvPr id="5" name="Zástupný symbol pro číslo snímku 4"/>
          <p:cNvSpPr>
            <a:spLocks noGrp="1"/>
          </p:cNvSpPr>
          <p:nvPr>
            <p:ph type="sldNum" sz="quarter" idx="11"/>
          </p:nvPr>
        </p:nvSpPr>
        <p:spPr/>
        <p:txBody>
          <a:bodyPr/>
          <a:lstStyle/>
          <a:p>
            <a:fld id="{DEFC150C-271B-48D2-8F7C-67A274DAF0D5}" type="slidenum">
              <a:rPr lang="cs-CZ" smtClean="0"/>
              <a:t>1</a:t>
            </a:fld>
            <a:endParaRPr lang="cs-CZ"/>
          </a:p>
        </p:txBody>
      </p:sp>
    </p:spTree>
    <p:extLst>
      <p:ext uri="{BB962C8B-B14F-4D97-AF65-F5344CB8AC3E}">
        <p14:creationId xmlns:p14="http://schemas.microsoft.com/office/powerpoint/2010/main" val="197920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lvl1pPr>
              <a:defRPr>
                <a:solidFill>
                  <a:srgbClr val="C00000"/>
                </a:solidFill>
              </a:defRPr>
            </a:lvl1pPr>
          </a:lstStyle>
          <a:p>
            <a:r>
              <a:rPr lang="cs-CZ" dirty="0" smtClean="0"/>
              <a:t>Kliknutím lze upravit styl.</a:t>
            </a:r>
            <a:endParaRPr lang="cs-CZ" dirty="0"/>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endParaRPr lang="cs-CZ" dirty="0"/>
          </a:p>
        </p:txBody>
      </p:sp>
      <p:sp>
        <p:nvSpPr>
          <p:cNvPr id="5" name="Zástupný symbol pro zápatí 4"/>
          <p:cNvSpPr>
            <a:spLocks noGrp="1"/>
          </p:cNvSpPr>
          <p:nvPr>
            <p:ph type="ftr" sz="quarter" idx="11"/>
          </p:nvPr>
        </p:nvSpPr>
        <p:spPr/>
        <p:txBody>
          <a:bodyPr/>
          <a:lstStyle/>
          <a:p>
            <a:endParaRPr lang="cs-CZ"/>
          </a:p>
        </p:txBody>
      </p:sp>
      <p:sp>
        <p:nvSpPr>
          <p:cNvPr id="7" name="Obdélník 6"/>
          <p:cNvSpPr/>
          <p:nvPr userDrawn="1"/>
        </p:nvSpPr>
        <p:spPr>
          <a:xfrm>
            <a:off x="-19050" y="0"/>
            <a:ext cx="9161462" cy="404664"/>
          </a:xfrm>
          <a:prstGeom prst="rect">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userDrawn="1"/>
        </p:nvSpPr>
        <p:spPr>
          <a:xfrm>
            <a:off x="2555776" y="0"/>
            <a:ext cx="4032448" cy="404664"/>
          </a:xfrm>
          <a:prstGeom prst="rect">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Knihy</a:t>
            </a:r>
            <a:endParaRPr lang="cs-CZ" dirty="0">
              <a:solidFill>
                <a:schemeClr val="tx1"/>
              </a:solidFill>
            </a:endParaRPr>
          </a:p>
        </p:txBody>
      </p:sp>
      <p:sp>
        <p:nvSpPr>
          <p:cNvPr id="13" name="Zástupný symbol pro číslo snímku 5"/>
          <p:cNvSpPr txBox="1">
            <a:spLocks/>
          </p:cNvSpPr>
          <p:nvPr userDrawn="1"/>
        </p:nvSpPr>
        <p:spPr>
          <a:xfrm>
            <a:off x="6588224" y="6492875"/>
            <a:ext cx="2133600" cy="365125"/>
          </a:xfrm>
          <a:prstGeom prst="rect">
            <a:avLst/>
          </a:prstGeom>
        </p:spPr>
        <p:txBody>
          <a:bodyPr vert="horz" lIns="91440" tIns="45720" rIns="91440" bIns="45720" rtlCol="0" anchor="ctr"/>
          <a:lstStyle>
            <a:defPPr>
              <a:defRPr lang="cs-CZ"/>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cs-CZ" dirty="0"/>
          </a:p>
        </p:txBody>
      </p:sp>
    </p:spTree>
    <p:extLst>
      <p:ext uri="{BB962C8B-B14F-4D97-AF65-F5344CB8AC3E}">
        <p14:creationId xmlns:p14="http://schemas.microsoft.com/office/powerpoint/2010/main" val="3913433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C7E41FE-B797-4042-B63D-1D20B46461A6}" type="datetimeFigureOut">
              <a:rPr lang="cs-CZ" smtClean="0"/>
              <a:t>19.08.2025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125D2E6-5B21-4415-9E16-B0809A8CFC09}" type="slidenum">
              <a:rPr lang="cs-CZ" smtClean="0"/>
              <a:t>‹#›</a:t>
            </a:fld>
            <a:endParaRPr lang="cs-CZ"/>
          </a:p>
        </p:txBody>
      </p:sp>
    </p:spTree>
    <p:extLst>
      <p:ext uri="{BB962C8B-B14F-4D97-AF65-F5344CB8AC3E}">
        <p14:creationId xmlns:p14="http://schemas.microsoft.com/office/powerpoint/2010/main" val="1863171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C7E41FE-B797-4042-B63D-1D20B46461A6}" type="datetimeFigureOut">
              <a:rPr lang="cs-CZ" smtClean="0"/>
              <a:t>19.08.2025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125D2E6-5B21-4415-9E16-B0809A8CFC09}" type="slidenum">
              <a:rPr lang="cs-CZ" smtClean="0"/>
              <a:t>‹#›</a:t>
            </a:fld>
            <a:endParaRPr lang="cs-CZ"/>
          </a:p>
        </p:txBody>
      </p:sp>
    </p:spTree>
    <p:extLst>
      <p:ext uri="{BB962C8B-B14F-4D97-AF65-F5344CB8AC3E}">
        <p14:creationId xmlns:p14="http://schemas.microsoft.com/office/powerpoint/2010/main" val="2342962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DD1087E-93FF-4B23-AE78-773BE96828A9}" type="datetimeFigureOut">
              <a:rPr lang="cs-CZ" smtClean="0"/>
              <a:t>19.08.2025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A24A75-9DEE-44B0-B5E0-24546D18435E}" type="slidenum">
              <a:rPr lang="cs-CZ" smtClean="0"/>
              <a:t>‹#›</a:t>
            </a:fld>
            <a:endParaRPr lang="cs-CZ"/>
          </a:p>
        </p:txBody>
      </p:sp>
    </p:spTree>
    <p:extLst>
      <p:ext uri="{BB962C8B-B14F-4D97-AF65-F5344CB8AC3E}">
        <p14:creationId xmlns:p14="http://schemas.microsoft.com/office/powerpoint/2010/main" val="270714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DD1087E-93FF-4B23-AE78-773BE96828A9}" type="datetimeFigureOut">
              <a:rPr lang="cs-CZ" smtClean="0"/>
              <a:t>19.08.2025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A24A75-9DEE-44B0-B5E0-24546D18435E}" type="slidenum">
              <a:rPr lang="cs-CZ" smtClean="0"/>
              <a:t>‹#›</a:t>
            </a:fld>
            <a:endParaRPr lang="cs-CZ"/>
          </a:p>
        </p:txBody>
      </p:sp>
    </p:spTree>
    <p:extLst>
      <p:ext uri="{BB962C8B-B14F-4D97-AF65-F5344CB8AC3E}">
        <p14:creationId xmlns:p14="http://schemas.microsoft.com/office/powerpoint/2010/main" val="3123944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DD1087E-93FF-4B23-AE78-773BE96828A9}" type="datetimeFigureOut">
              <a:rPr lang="cs-CZ" smtClean="0"/>
              <a:t>19.08.2025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A24A75-9DEE-44B0-B5E0-24546D18435E}" type="slidenum">
              <a:rPr lang="cs-CZ" smtClean="0"/>
              <a:t>‹#›</a:t>
            </a:fld>
            <a:endParaRPr lang="cs-CZ"/>
          </a:p>
        </p:txBody>
      </p:sp>
    </p:spTree>
    <p:extLst>
      <p:ext uri="{BB962C8B-B14F-4D97-AF65-F5344CB8AC3E}">
        <p14:creationId xmlns:p14="http://schemas.microsoft.com/office/powerpoint/2010/main" val="420003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DD1087E-93FF-4B23-AE78-773BE96828A9}" type="datetimeFigureOut">
              <a:rPr lang="cs-CZ" smtClean="0"/>
              <a:t>19.08.2025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A24A75-9DEE-44B0-B5E0-24546D18435E}" type="slidenum">
              <a:rPr lang="cs-CZ" smtClean="0"/>
              <a:t>‹#›</a:t>
            </a:fld>
            <a:endParaRPr lang="cs-CZ"/>
          </a:p>
        </p:txBody>
      </p:sp>
    </p:spTree>
    <p:extLst>
      <p:ext uri="{BB962C8B-B14F-4D97-AF65-F5344CB8AC3E}">
        <p14:creationId xmlns:p14="http://schemas.microsoft.com/office/powerpoint/2010/main" val="1774552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DD1087E-93FF-4B23-AE78-773BE96828A9}" type="datetimeFigureOut">
              <a:rPr lang="cs-CZ" smtClean="0"/>
              <a:t>19.08.2025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3A24A75-9DEE-44B0-B5E0-24546D18435E}" type="slidenum">
              <a:rPr lang="cs-CZ" smtClean="0"/>
              <a:t>‹#›</a:t>
            </a:fld>
            <a:endParaRPr lang="cs-CZ"/>
          </a:p>
        </p:txBody>
      </p:sp>
    </p:spTree>
    <p:extLst>
      <p:ext uri="{BB962C8B-B14F-4D97-AF65-F5344CB8AC3E}">
        <p14:creationId xmlns:p14="http://schemas.microsoft.com/office/powerpoint/2010/main" val="2945558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DD1087E-93FF-4B23-AE78-773BE96828A9}" type="datetimeFigureOut">
              <a:rPr lang="cs-CZ" smtClean="0"/>
              <a:t>19.08.2025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3A24A75-9DEE-44B0-B5E0-24546D18435E}" type="slidenum">
              <a:rPr lang="cs-CZ" smtClean="0"/>
              <a:t>‹#›</a:t>
            </a:fld>
            <a:endParaRPr lang="cs-CZ"/>
          </a:p>
        </p:txBody>
      </p:sp>
    </p:spTree>
    <p:extLst>
      <p:ext uri="{BB962C8B-B14F-4D97-AF65-F5344CB8AC3E}">
        <p14:creationId xmlns:p14="http://schemas.microsoft.com/office/powerpoint/2010/main" val="440163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DD1087E-93FF-4B23-AE78-773BE96828A9}" type="datetimeFigureOut">
              <a:rPr lang="cs-CZ" smtClean="0"/>
              <a:t>19.08.2025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3A24A75-9DEE-44B0-B5E0-24546D18435E}" type="slidenum">
              <a:rPr lang="cs-CZ" smtClean="0"/>
              <a:t>‹#›</a:t>
            </a:fld>
            <a:endParaRPr lang="cs-CZ"/>
          </a:p>
        </p:txBody>
      </p:sp>
    </p:spTree>
    <p:extLst>
      <p:ext uri="{BB962C8B-B14F-4D97-AF65-F5344CB8AC3E}">
        <p14:creationId xmlns:p14="http://schemas.microsoft.com/office/powerpoint/2010/main" val="2729037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DD1087E-93FF-4B23-AE78-773BE96828A9}" type="datetimeFigureOut">
              <a:rPr lang="cs-CZ" smtClean="0"/>
              <a:t>19.08.2025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A24A75-9DEE-44B0-B5E0-24546D18435E}" type="slidenum">
              <a:rPr lang="cs-CZ" smtClean="0"/>
              <a:t>‹#›</a:t>
            </a:fld>
            <a:endParaRPr lang="cs-CZ"/>
          </a:p>
        </p:txBody>
      </p:sp>
    </p:spTree>
    <p:extLst>
      <p:ext uri="{BB962C8B-B14F-4D97-AF65-F5344CB8AC3E}">
        <p14:creationId xmlns:p14="http://schemas.microsoft.com/office/powerpoint/2010/main" val="1862570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lvl1pPr>
              <a:defRPr>
                <a:solidFill>
                  <a:schemeClr val="tx1"/>
                </a:solidFill>
              </a:defRPr>
            </a:lvl1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datum 3"/>
          <p:cNvSpPr>
            <a:spLocks noGrp="1"/>
          </p:cNvSpPr>
          <p:nvPr>
            <p:ph type="dt" sz="half" idx="10"/>
          </p:nvPr>
        </p:nvSpPr>
        <p:spPr>
          <a:xfrm>
            <a:off x="323528" y="6492875"/>
            <a:ext cx="2133600" cy="365125"/>
          </a:xfrm>
          <a:solidFill>
            <a:schemeClr val="tx2">
              <a:lumMod val="40000"/>
              <a:lumOff val="60000"/>
            </a:schemeClr>
          </a:solidFill>
        </p:spPr>
        <p:txBody>
          <a:bodyPr/>
          <a:lstStyle>
            <a:lvl1pPr>
              <a:defRPr>
                <a:solidFill>
                  <a:schemeClr val="tx1"/>
                </a:solidFill>
              </a:defRPr>
            </a:lvl1pPr>
          </a:lstStyle>
          <a:p>
            <a:fld id="{7C7E41FE-B797-4042-B63D-1D20B46461A6}" type="datetimeFigureOut">
              <a:rPr lang="cs-CZ" smtClean="0"/>
              <a:pPr/>
              <a:t>19.08.2025</a:t>
            </a:fld>
            <a:endParaRPr lang="cs-CZ" dirty="0"/>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125D2E6-5B21-4415-9E16-B0809A8CFC09}" type="slidenum">
              <a:rPr lang="cs-CZ" smtClean="0"/>
              <a:t>‹#›</a:t>
            </a:fld>
            <a:endParaRPr lang="cs-CZ"/>
          </a:p>
        </p:txBody>
      </p:sp>
    </p:spTree>
    <p:extLst>
      <p:ext uri="{BB962C8B-B14F-4D97-AF65-F5344CB8AC3E}">
        <p14:creationId xmlns:p14="http://schemas.microsoft.com/office/powerpoint/2010/main" val="543696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DD1087E-93FF-4B23-AE78-773BE96828A9}" type="datetimeFigureOut">
              <a:rPr lang="cs-CZ" smtClean="0"/>
              <a:t>19.08.2025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A24A75-9DEE-44B0-B5E0-24546D18435E}" type="slidenum">
              <a:rPr lang="cs-CZ" smtClean="0"/>
              <a:t>‹#›</a:t>
            </a:fld>
            <a:endParaRPr lang="cs-CZ"/>
          </a:p>
        </p:txBody>
      </p:sp>
    </p:spTree>
    <p:extLst>
      <p:ext uri="{BB962C8B-B14F-4D97-AF65-F5344CB8AC3E}">
        <p14:creationId xmlns:p14="http://schemas.microsoft.com/office/powerpoint/2010/main" val="4027505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DD1087E-93FF-4B23-AE78-773BE96828A9}" type="datetimeFigureOut">
              <a:rPr lang="cs-CZ" smtClean="0"/>
              <a:t>19.08.2025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A24A75-9DEE-44B0-B5E0-24546D18435E}" type="slidenum">
              <a:rPr lang="cs-CZ" smtClean="0"/>
              <a:t>‹#›</a:t>
            </a:fld>
            <a:endParaRPr lang="cs-CZ"/>
          </a:p>
        </p:txBody>
      </p:sp>
    </p:spTree>
    <p:extLst>
      <p:ext uri="{BB962C8B-B14F-4D97-AF65-F5344CB8AC3E}">
        <p14:creationId xmlns:p14="http://schemas.microsoft.com/office/powerpoint/2010/main" val="2483391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DD1087E-93FF-4B23-AE78-773BE96828A9}" type="datetimeFigureOut">
              <a:rPr lang="cs-CZ" smtClean="0"/>
              <a:t>19.08.2025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A24A75-9DEE-44B0-B5E0-24546D18435E}" type="slidenum">
              <a:rPr lang="cs-CZ" smtClean="0"/>
              <a:t>‹#›</a:t>
            </a:fld>
            <a:endParaRPr lang="cs-CZ"/>
          </a:p>
        </p:txBody>
      </p:sp>
    </p:spTree>
    <p:extLst>
      <p:ext uri="{BB962C8B-B14F-4D97-AF65-F5344CB8AC3E}">
        <p14:creationId xmlns:p14="http://schemas.microsoft.com/office/powerpoint/2010/main" val="3646136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A85577D9-EC9A-47C1-B023-133FDBA2537F}" type="datetimeFigureOut">
              <a:rPr lang="cs-CZ" smtClean="0"/>
              <a:t>19.08.2025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21FB221-4848-445D-90CA-796230699558}" type="slidenum">
              <a:rPr lang="cs-CZ" smtClean="0"/>
              <a:t>‹#›</a:t>
            </a:fld>
            <a:endParaRPr lang="cs-CZ"/>
          </a:p>
        </p:txBody>
      </p:sp>
    </p:spTree>
    <p:extLst>
      <p:ext uri="{BB962C8B-B14F-4D97-AF65-F5344CB8AC3E}">
        <p14:creationId xmlns:p14="http://schemas.microsoft.com/office/powerpoint/2010/main" val="1051810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85577D9-EC9A-47C1-B023-133FDBA2537F}" type="datetimeFigureOut">
              <a:rPr lang="cs-CZ" smtClean="0"/>
              <a:t>19.08.2025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21FB221-4848-445D-90CA-796230699558}" type="slidenum">
              <a:rPr lang="cs-CZ" smtClean="0"/>
              <a:t>‹#›</a:t>
            </a:fld>
            <a:endParaRPr lang="cs-CZ"/>
          </a:p>
        </p:txBody>
      </p:sp>
    </p:spTree>
    <p:extLst>
      <p:ext uri="{BB962C8B-B14F-4D97-AF65-F5344CB8AC3E}">
        <p14:creationId xmlns:p14="http://schemas.microsoft.com/office/powerpoint/2010/main" val="2672192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A85577D9-EC9A-47C1-B023-133FDBA2537F}" type="datetimeFigureOut">
              <a:rPr lang="cs-CZ" smtClean="0"/>
              <a:t>19.08.2025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21FB221-4848-445D-90CA-796230699558}" type="slidenum">
              <a:rPr lang="cs-CZ" smtClean="0"/>
              <a:t>‹#›</a:t>
            </a:fld>
            <a:endParaRPr lang="cs-CZ"/>
          </a:p>
        </p:txBody>
      </p:sp>
    </p:spTree>
    <p:extLst>
      <p:ext uri="{BB962C8B-B14F-4D97-AF65-F5344CB8AC3E}">
        <p14:creationId xmlns:p14="http://schemas.microsoft.com/office/powerpoint/2010/main" val="1427762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A85577D9-EC9A-47C1-B023-133FDBA2537F}" type="datetimeFigureOut">
              <a:rPr lang="cs-CZ" smtClean="0"/>
              <a:t>19.08.2025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21FB221-4848-445D-90CA-796230699558}" type="slidenum">
              <a:rPr lang="cs-CZ" smtClean="0"/>
              <a:t>‹#›</a:t>
            </a:fld>
            <a:endParaRPr lang="cs-CZ"/>
          </a:p>
        </p:txBody>
      </p:sp>
    </p:spTree>
    <p:extLst>
      <p:ext uri="{BB962C8B-B14F-4D97-AF65-F5344CB8AC3E}">
        <p14:creationId xmlns:p14="http://schemas.microsoft.com/office/powerpoint/2010/main" val="920241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A85577D9-EC9A-47C1-B023-133FDBA2537F}" type="datetimeFigureOut">
              <a:rPr lang="cs-CZ" smtClean="0"/>
              <a:t>19.08.2025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121FB221-4848-445D-90CA-796230699558}" type="slidenum">
              <a:rPr lang="cs-CZ" smtClean="0"/>
              <a:t>‹#›</a:t>
            </a:fld>
            <a:endParaRPr lang="cs-CZ"/>
          </a:p>
        </p:txBody>
      </p:sp>
    </p:spTree>
    <p:extLst>
      <p:ext uri="{BB962C8B-B14F-4D97-AF65-F5344CB8AC3E}">
        <p14:creationId xmlns:p14="http://schemas.microsoft.com/office/powerpoint/2010/main" val="2190248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A85577D9-EC9A-47C1-B023-133FDBA2537F}" type="datetimeFigureOut">
              <a:rPr lang="cs-CZ" smtClean="0"/>
              <a:t>19.08.2025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21FB221-4848-445D-90CA-796230699558}" type="slidenum">
              <a:rPr lang="cs-CZ" smtClean="0"/>
              <a:t>‹#›</a:t>
            </a:fld>
            <a:endParaRPr lang="cs-CZ"/>
          </a:p>
        </p:txBody>
      </p:sp>
    </p:spTree>
    <p:extLst>
      <p:ext uri="{BB962C8B-B14F-4D97-AF65-F5344CB8AC3E}">
        <p14:creationId xmlns:p14="http://schemas.microsoft.com/office/powerpoint/2010/main" val="1465369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85577D9-EC9A-47C1-B023-133FDBA2537F}" type="datetimeFigureOut">
              <a:rPr lang="cs-CZ" smtClean="0"/>
              <a:t>19.08.2025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21FB221-4848-445D-90CA-796230699558}" type="slidenum">
              <a:rPr lang="cs-CZ" smtClean="0"/>
              <a:t>‹#›</a:t>
            </a:fld>
            <a:endParaRPr lang="cs-CZ"/>
          </a:p>
        </p:txBody>
      </p:sp>
    </p:spTree>
    <p:extLst>
      <p:ext uri="{BB962C8B-B14F-4D97-AF65-F5344CB8AC3E}">
        <p14:creationId xmlns:p14="http://schemas.microsoft.com/office/powerpoint/2010/main" val="610826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7C7E41FE-B797-4042-B63D-1D20B46461A6}" type="datetimeFigureOut">
              <a:rPr lang="cs-CZ" smtClean="0"/>
              <a:t>19.08.2025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125D2E6-5B21-4415-9E16-B0809A8CFC09}" type="slidenum">
              <a:rPr lang="cs-CZ" smtClean="0"/>
              <a:t>‹#›</a:t>
            </a:fld>
            <a:endParaRPr lang="cs-CZ"/>
          </a:p>
        </p:txBody>
      </p:sp>
    </p:spTree>
    <p:extLst>
      <p:ext uri="{BB962C8B-B14F-4D97-AF65-F5344CB8AC3E}">
        <p14:creationId xmlns:p14="http://schemas.microsoft.com/office/powerpoint/2010/main" val="9734247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A85577D9-EC9A-47C1-B023-133FDBA2537F}" type="datetimeFigureOut">
              <a:rPr lang="cs-CZ" smtClean="0"/>
              <a:t>19.08.2025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21FB221-4848-445D-90CA-796230699558}" type="slidenum">
              <a:rPr lang="cs-CZ" smtClean="0"/>
              <a:t>‹#›</a:t>
            </a:fld>
            <a:endParaRPr lang="cs-CZ"/>
          </a:p>
        </p:txBody>
      </p:sp>
    </p:spTree>
    <p:extLst>
      <p:ext uri="{BB962C8B-B14F-4D97-AF65-F5344CB8AC3E}">
        <p14:creationId xmlns:p14="http://schemas.microsoft.com/office/powerpoint/2010/main" val="4143010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A85577D9-EC9A-47C1-B023-133FDBA2537F}" type="datetimeFigureOut">
              <a:rPr lang="cs-CZ" smtClean="0"/>
              <a:t>19.08.2025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21FB221-4848-445D-90CA-796230699558}" type="slidenum">
              <a:rPr lang="cs-CZ" smtClean="0"/>
              <a:t>‹#›</a:t>
            </a:fld>
            <a:endParaRPr lang="cs-CZ"/>
          </a:p>
        </p:txBody>
      </p:sp>
    </p:spTree>
    <p:extLst>
      <p:ext uri="{BB962C8B-B14F-4D97-AF65-F5344CB8AC3E}">
        <p14:creationId xmlns:p14="http://schemas.microsoft.com/office/powerpoint/2010/main" val="166243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85577D9-EC9A-47C1-B023-133FDBA2537F}" type="datetimeFigureOut">
              <a:rPr lang="cs-CZ" smtClean="0"/>
              <a:t>19.08.2025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21FB221-4848-445D-90CA-796230699558}" type="slidenum">
              <a:rPr lang="cs-CZ" smtClean="0"/>
              <a:t>‹#›</a:t>
            </a:fld>
            <a:endParaRPr lang="cs-CZ"/>
          </a:p>
        </p:txBody>
      </p:sp>
    </p:spTree>
    <p:extLst>
      <p:ext uri="{BB962C8B-B14F-4D97-AF65-F5344CB8AC3E}">
        <p14:creationId xmlns:p14="http://schemas.microsoft.com/office/powerpoint/2010/main" val="2528582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85577D9-EC9A-47C1-B023-133FDBA2537F}" type="datetimeFigureOut">
              <a:rPr lang="cs-CZ" smtClean="0"/>
              <a:t>19.08.2025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21FB221-4848-445D-90CA-796230699558}" type="slidenum">
              <a:rPr lang="cs-CZ" smtClean="0"/>
              <a:t>‹#›</a:t>
            </a:fld>
            <a:endParaRPr lang="cs-CZ"/>
          </a:p>
        </p:txBody>
      </p:sp>
    </p:spTree>
    <p:extLst>
      <p:ext uri="{BB962C8B-B14F-4D97-AF65-F5344CB8AC3E}">
        <p14:creationId xmlns:p14="http://schemas.microsoft.com/office/powerpoint/2010/main" val="611006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7C7E41FE-B797-4042-B63D-1D20B46461A6}" type="datetimeFigureOut">
              <a:rPr lang="cs-CZ" smtClean="0"/>
              <a:t>19.08.2025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125D2E6-5B21-4415-9E16-B0809A8CFC09}" type="slidenum">
              <a:rPr lang="cs-CZ" smtClean="0"/>
              <a:t>‹#›</a:t>
            </a:fld>
            <a:endParaRPr lang="cs-CZ"/>
          </a:p>
        </p:txBody>
      </p:sp>
    </p:spTree>
    <p:extLst>
      <p:ext uri="{BB962C8B-B14F-4D97-AF65-F5344CB8AC3E}">
        <p14:creationId xmlns:p14="http://schemas.microsoft.com/office/powerpoint/2010/main" val="3289331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7C7E41FE-B797-4042-B63D-1D20B46461A6}" type="datetimeFigureOut">
              <a:rPr lang="cs-CZ" smtClean="0"/>
              <a:t>19.08.2025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125D2E6-5B21-4415-9E16-B0809A8CFC09}" type="slidenum">
              <a:rPr lang="cs-CZ" smtClean="0"/>
              <a:t>‹#›</a:t>
            </a:fld>
            <a:endParaRPr lang="cs-CZ"/>
          </a:p>
        </p:txBody>
      </p:sp>
    </p:spTree>
    <p:extLst>
      <p:ext uri="{BB962C8B-B14F-4D97-AF65-F5344CB8AC3E}">
        <p14:creationId xmlns:p14="http://schemas.microsoft.com/office/powerpoint/2010/main" val="1188452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7C7E41FE-B797-4042-B63D-1D20B46461A6}" type="datetimeFigureOut">
              <a:rPr lang="cs-CZ" smtClean="0"/>
              <a:t>19.08.2025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125D2E6-5B21-4415-9E16-B0809A8CFC09}" type="slidenum">
              <a:rPr lang="cs-CZ" smtClean="0"/>
              <a:t>‹#›</a:t>
            </a:fld>
            <a:endParaRPr lang="cs-CZ"/>
          </a:p>
        </p:txBody>
      </p:sp>
    </p:spTree>
    <p:extLst>
      <p:ext uri="{BB962C8B-B14F-4D97-AF65-F5344CB8AC3E}">
        <p14:creationId xmlns:p14="http://schemas.microsoft.com/office/powerpoint/2010/main" val="217493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7C7E41FE-B797-4042-B63D-1D20B46461A6}" type="datetimeFigureOut">
              <a:rPr lang="cs-CZ" smtClean="0"/>
              <a:t>19.08.2025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125D2E6-5B21-4415-9E16-B0809A8CFC09}" type="slidenum">
              <a:rPr lang="cs-CZ" smtClean="0"/>
              <a:t>‹#›</a:t>
            </a:fld>
            <a:endParaRPr lang="cs-CZ"/>
          </a:p>
        </p:txBody>
      </p:sp>
    </p:spTree>
    <p:extLst>
      <p:ext uri="{BB962C8B-B14F-4D97-AF65-F5344CB8AC3E}">
        <p14:creationId xmlns:p14="http://schemas.microsoft.com/office/powerpoint/2010/main" val="204962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7C7E41FE-B797-4042-B63D-1D20B46461A6}" type="datetimeFigureOut">
              <a:rPr lang="cs-CZ" smtClean="0"/>
              <a:t>19.08.2025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125D2E6-5B21-4415-9E16-B0809A8CFC09}" type="slidenum">
              <a:rPr lang="cs-CZ" smtClean="0"/>
              <a:t>‹#›</a:t>
            </a:fld>
            <a:endParaRPr lang="cs-CZ"/>
          </a:p>
        </p:txBody>
      </p:sp>
    </p:spTree>
    <p:extLst>
      <p:ext uri="{BB962C8B-B14F-4D97-AF65-F5344CB8AC3E}">
        <p14:creationId xmlns:p14="http://schemas.microsoft.com/office/powerpoint/2010/main" val="42982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7C7E41FE-B797-4042-B63D-1D20B46461A6}" type="datetimeFigureOut">
              <a:rPr lang="cs-CZ" smtClean="0"/>
              <a:t>19.08.2025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125D2E6-5B21-4415-9E16-B0809A8CFC09}" type="slidenum">
              <a:rPr lang="cs-CZ" smtClean="0"/>
              <a:t>‹#›</a:t>
            </a:fld>
            <a:endParaRPr lang="cs-CZ"/>
          </a:p>
        </p:txBody>
      </p:sp>
    </p:spTree>
    <p:extLst>
      <p:ext uri="{BB962C8B-B14F-4D97-AF65-F5344CB8AC3E}">
        <p14:creationId xmlns:p14="http://schemas.microsoft.com/office/powerpoint/2010/main" val="2549197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gs>
            <a:gs pos="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dirty="0" smtClean="0"/>
              <a:t>Kliknutím lze upravit styl.</a:t>
            </a:r>
            <a:endParaRPr lang="cs-CZ" dirty="0"/>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E41FE-B797-4042-B63D-1D20B46461A6}" type="datetimeFigureOut">
              <a:rPr lang="cs-CZ" smtClean="0"/>
              <a:t>19.08.2025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25D2E6-5B21-4415-9E16-B0809A8CFC09}" type="slidenum">
              <a:rPr lang="cs-CZ" smtClean="0"/>
              <a:t>‹#›</a:t>
            </a:fld>
            <a:endParaRPr lang="cs-CZ"/>
          </a:p>
        </p:txBody>
      </p:sp>
      <p:sp>
        <p:nvSpPr>
          <p:cNvPr id="7" name="Obdélník 6"/>
          <p:cNvSpPr/>
          <p:nvPr userDrawn="1"/>
        </p:nvSpPr>
        <p:spPr>
          <a:xfrm>
            <a:off x="0" y="6480720"/>
            <a:ext cx="9161462" cy="404664"/>
          </a:xfrm>
          <a:prstGeom prst="rect">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Zástupný symbol pro datum 3"/>
          <p:cNvSpPr txBox="1">
            <a:spLocks/>
          </p:cNvSpPr>
          <p:nvPr userDrawn="1"/>
        </p:nvSpPr>
        <p:spPr>
          <a:xfrm>
            <a:off x="467544" y="6491723"/>
            <a:ext cx="2133600" cy="365125"/>
          </a:xfrm>
          <a:prstGeom prst="rect">
            <a:avLst/>
          </a:prstGeom>
        </p:spPr>
        <p:txBody>
          <a:bodyPr vert="horz" lIns="91440" tIns="45720" rIns="91440" bIns="45720" rtlCol="0" anchor="ctr"/>
          <a:lstStyle>
            <a:defPPr>
              <a:defRPr lang="cs-CZ"/>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srpen 2025</a:t>
            </a:r>
          </a:p>
        </p:txBody>
      </p:sp>
      <p:sp>
        <p:nvSpPr>
          <p:cNvPr id="9" name="Zástupný symbol pro číslo snímku 5"/>
          <p:cNvSpPr txBox="1">
            <a:spLocks/>
          </p:cNvSpPr>
          <p:nvPr userDrawn="1"/>
        </p:nvSpPr>
        <p:spPr>
          <a:xfrm>
            <a:off x="6588224" y="6448251"/>
            <a:ext cx="2133600" cy="365125"/>
          </a:xfrm>
          <a:prstGeom prst="rect">
            <a:avLst/>
          </a:prstGeom>
        </p:spPr>
        <p:txBody>
          <a:bodyPr vert="horz" lIns="91440" tIns="45720" rIns="91440" bIns="45720" rtlCol="0" anchor="ctr"/>
          <a:lstStyle>
            <a:defPPr>
              <a:defRPr lang="cs-CZ"/>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B2A91E-A49C-4B77-A489-3BF86F14F142}" type="slidenum">
              <a:rPr lang="cs-CZ" smtClean="0"/>
              <a:pPr/>
              <a:t>‹#›</a:t>
            </a:fld>
            <a:endParaRPr lang="cs-CZ" dirty="0"/>
          </a:p>
        </p:txBody>
      </p:sp>
    </p:spTree>
    <p:extLst>
      <p:ext uri="{BB962C8B-B14F-4D97-AF65-F5344CB8AC3E}">
        <p14:creationId xmlns:p14="http://schemas.microsoft.com/office/powerpoint/2010/main" val="150025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C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1087E-93FF-4B23-AE78-773BE96828A9}" type="datetimeFigureOut">
              <a:rPr lang="cs-CZ" smtClean="0"/>
              <a:t>19.08.2025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A24A75-9DEE-44B0-B5E0-24546D18435E}" type="slidenum">
              <a:rPr lang="cs-CZ" smtClean="0"/>
              <a:t>‹#›</a:t>
            </a:fld>
            <a:endParaRPr lang="cs-CZ"/>
          </a:p>
        </p:txBody>
      </p:sp>
    </p:spTree>
    <p:extLst>
      <p:ext uri="{BB962C8B-B14F-4D97-AF65-F5344CB8AC3E}">
        <p14:creationId xmlns:p14="http://schemas.microsoft.com/office/powerpoint/2010/main" val="2314155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577D9-EC9A-47C1-B023-133FDBA2537F}" type="datetimeFigureOut">
              <a:rPr lang="cs-CZ" smtClean="0"/>
              <a:t>19.08.2025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FB221-4848-445D-90CA-796230699558}" type="slidenum">
              <a:rPr lang="cs-CZ" smtClean="0"/>
              <a:t>‹#›</a:t>
            </a:fld>
            <a:endParaRPr lang="cs-CZ"/>
          </a:p>
        </p:txBody>
      </p:sp>
    </p:spTree>
    <p:extLst>
      <p:ext uri="{BB962C8B-B14F-4D97-AF65-F5344CB8AC3E}">
        <p14:creationId xmlns:p14="http://schemas.microsoft.com/office/powerpoint/2010/main" val="20820145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www.statisticshowto.com/wp-content/uploads/2014/01/wonk-room-misleading-graph.jpg"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tableau.com/blog/how-spot-misleading-charts-check-axes"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tableau.com/blog/how-spot-misleading-charts-check-axes"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tableau.com/blog/how-spot-misleading-charts-check-axes"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policyviz.com/2022/10/06/avoiding-the-dual-axis-chart/"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policyviz.com/2022/10/06/avoiding-the-dual-axis-chart/"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www.statisticshowto.com/wp-content/uploads/2014/01/diminishing-return.jpg" TargetMode="Externa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youtu.be/AdRNgEktsvo" TargetMode="External"/><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hyperlink" Target="https://www.idnes.cz/technet/veda/autismus-a-biopotraviny.A130103_141747_veda_mla"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statistikaamy.csu.gov.cz/ceny-bytovych-nemovitosti-rostou" TargetMode="External"/><Relationship Id="rId2" Type="http://schemas.openxmlformats.org/officeDocument/2006/relationships/hyperlink" Target="https://www.idnes.cz/technet/veda/autismus-a-biopotraviny.A130103_141747_veda_mla" TargetMode="Externa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1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finance.yahoo.com/news/marty-makary-on-coronavirus-in-the-us-183558545.html"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www.datasciencecentral.com/the-worst-covid-19-misleading-graphs/" TargetMode="Externa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hyperlink" Target="https://www.datasciencecentral.com/the-worst-covid-19-misleading-graphs/"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vdl.sci.utah.edu/publications/2024_chi_yeah/" TargetMode="Externa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getdolphins.com/wp-content/uploads/2018/02/Americas-Homeless-Population.png" TargetMode="External"/><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www.statisticshowto.com/wp-content/uploads/2014/01/usa-today-1.png" TargetMode="External"/><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hyperlink" Target="https://www.tableau.com/blog/how-spot-misleading-charts-know-source" TargetMode="External"/><Relationship Id="rId13" Type="http://schemas.openxmlformats.org/officeDocument/2006/relationships/hyperlink" Target="https://kisk.phil.muni.cz/media/3125662/kisk.phil.muni.cz/kpi/formalni-zpracovani-textu/tvorte-dobre-grafy.html" TargetMode="External"/><Relationship Id="rId3" Type="http://schemas.openxmlformats.org/officeDocument/2006/relationships/hyperlink" Target="https://www.maartengrootendorst.com/blog/misleading/" TargetMode="External"/><Relationship Id="rId7" Type="http://schemas.openxmlformats.org/officeDocument/2006/relationships/hyperlink" Target="https://tylervigen.com/" TargetMode="External"/><Relationship Id="rId12" Type="http://schemas.openxmlformats.org/officeDocument/2006/relationships/hyperlink" Target="https://youtu.be/AdRNgEktsvo" TargetMode="External"/><Relationship Id="rId2" Type="http://schemas.openxmlformats.org/officeDocument/2006/relationships/hyperlink" Target="https://www.buzzfeednews.com/article/katienotopoulos/graphs-that-lied-to-us" TargetMode="External"/><Relationship Id="rId16" Type="http://schemas.openxmlformats.org/officeDocument/2006/relationships/hyperlink" Target="https://www.learnui.design/blog/the-hsb-color-system-practicioners-primer.html" TargetMode="External"/><Relationship Id="rId1" Type="http://schemas.openxmlformats.org/officeDocument/2006/relationships/slideLayout" Target="../slideLayouts/slideLayout2.xml"/><Relationship Id="rId6" Type="http://schemas.openxmlformats.org/officeDocument/2006/relationships/hyperlink" Target="https://medium.com/knowledgenudge/how-to-mislead-with-graphs-916f853a6e03" TargetMode="External"/><Relationship Id="rId11" Type="http://schemas.openxmlformats.org/officeDocument/2006/relationships/hyperlink" Target="https://www.idnes.cz/technet/veda/hans-rosling-statistik-test-svet.A170214_143602_veda_mla" TargetMode="External"/><Relationship Id="rId5" Type="http://schemas.openxmlformats.org/officeDocument/2006/relationships/hyperlink" Target="https://getdolphins.com/blog/the-worst-graphs-of-2017/" TargetMode="External"/><Relationship Id="rId15" Type="http://schemas.openxmlformats.org/officeDocument/2006/relationships/hyperlink" Target="https://prinfab.com/blog/how-to-create-a-colour-chart/" TargetMode="External"/><Relationship Id="rId10" Type="http://schemas.openxmlformats.org/officeDocument/2006/relationships/hyperlink" Target="https://www.idnes.cz/technet/veda/autismus-a-biopotraviny.A130103_141747_veda_mla" TargetMode="External"/><Relationship Id="rId4" Type="http://schemas.openxmlformats.org/officeDocument/2006/relationships/hyperlink" Target="https://www.statisticshowto.com/probability-and-statistics/descriptive-statistics/misleading-graphs/" TargetMode="External"/><Relationship Id="rId9" Type="http://schemas.openxmlformats.org/officeDocument/2006/relationships/hyperlink" Target="https://www.idnes.cz/technet/veda/manipulace-grafy-statistika.A151023_164547_veda_pka/foto/PKA5ecbb9_ctgrafvolby.jpg" TargetMode="External"/><Relationship Id="rId14" Type="http://schemas.openxmlformats.org/officeDocument/2006/relationships/hyperlink" Target="https://www.atlassian.com/data/charts/how-to-choose-colors-data-visualizatio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gapminder.org/ignorance/ignorance-test/results/question-8/"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apminder.org/ignorance/studies/gm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apminder.org/ignorance/studie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scholastic.com/content/dam/teachers/blogs/alycia-zimmerman/migrated-files/beware-of-bias-worksheet.pdf" TargetMode="External"/><Relationship Id="rId2" Type="http://schemas.openxmlformats.org/officeDocument/2006/relationships/hyperlink" Target="https://www.umimeinformatiku.cz/cviceni-vizualizace-dat-typy-grafu"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maartengrootendorst.com/assets/images/posts/2021-23-03-misleading/y_axes.pn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1gr.cz/fotky/idnes/15/103/cl5/PKA5ecb9e_tweetgraf1.png"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1gr.cz/fotky/idnes/15/103/cl5/PKA5ecb9d_23_10_201520_48_21.png"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statisticshowto.com/wp-content/uploads/2014/01/usa-today-2.png"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facebook.com/munzarvojtech/photos/a.126627187367582/2223950370968576/?type=3&amp;theater"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ft.com/__origami/service/image/v2/images/raw/ftcms:8597019d-978b-40cf-a2a8-fa47610e62cc?source=next-article&amp;fit=scale-down&amp;quality=highest&amp;width=700&amp;dpr=1"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flowingdata.com/2014/04/04/fox-news-bar-chart-gets-it-wrong/"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statisticshowto.com/wp-content/uploads/2014/01/misleading-graph-2.jpg"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datasciencecentral.com/the-worst-covid-19-misleading-graph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medium.com/@Ana_kin/graphs-gone-wrong-misleading-data-visualizations-d4805d1c4700"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img.buzzfeed.com/buzzfeed-static/static/2014-10/2/17/enhanced/webdr08/enhanced-buzz-21270-1412283681-17.jpg?downsize=800:*&amp;output-format=auto&amp;output-quality=auto"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statisticshowto.com/wp-content/uploads/2014/01/Fox_welfare-jobs-ff-1.jpg"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datasciencecentral.com/the-worst-covid-19-misleading-graph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apminder.org/" TargetMode="External"/><Relationship Id="rId2" Type="http://schemas.openxmlformats.org/officeDocument/2006/relationships/hyperlink" Target="https://ourworldindata.org/" TargetMode="External"/><Relationship Id="rId1" Type="http://schemas.openxmlformats.org/officeDocument/2006/relationships/slideLayout" Target="../slideLayouts/slideLayout2.xml"/><Relationship Id="rId4" Type="http://schemas.openxmlformats.org/officeDocument/2006/relationships/hyperlink" Target="https://csu.gov.cz/aktivity_csu"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1gr.cz/fotky/idnes/15/103/cl5/PKA5ecbbb_dotykzavislost.pn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idnes.cz/technet/veda/manipulace-grafy-statistika.A151023_164547_veda_pka/foto/PKA5ecbb9_ctgrafvolby.jp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img.buzzfeed.com/buzzfeed-static/static/2014-10/2/15/enhanced/webdr10/enhanced-buzz-466-1412277193-33.jpg?downsize=700:*&amp;output-quality=auto&amp;output-format=auto"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statisticshowto.com/wp-content/uploads/2014/01/unemployment-rate.jpg"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img.buzzfeed.com/buzzfeed-static/static/2014-10/2/17/enhanced/webdr09/enhanced-buzz-9702-1412284153-23.jpg?downsize=800:*&amp;output-format=auto&amp;output-quality=auto"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img.buzzfeed.com/buzzfeed-static/static/2014-10/2/17/enhanced/webdr09/enhanced-buzz-9837-1412284234-14.jpg?downsize=800:*&amp;output-format=auto&amp;output-quality=auto"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statisticshowto.com/wp-content/uploads/2014/01/pie-chart-misleading.png"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microdata.statsghana.gov.gh/index.php/catalog/110#metadata-data_appraisal"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medium.com/knowledgenudge/how-to-mislead-with-graphs-916f853a6e03"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reddit.com/r/dataisugly/comments/1b3uj1k/the_perfect_example_of_why_pie_charts_are_terrible/"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luzmo.com/blog/bad-data-visualization"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statisticshowto.com/wp-content/uploads/2014/01/wonk-room-misleading-graph.jpg"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img.buzzfeed.com/buzzfeed-static/static/2014-10/2/17/enhanced/webdr07/enhanced-buzz-8978-1412285255-28.jpg?downsize=800:*&amp;output-format=auto&amp;output-quality=auto" TargetMode="Externa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hyperlink" Target="https://1gr.cz/fotky/idnes/15/103/cl5/PKA5ecf70_instagramrustopravene.png" TargetMode="External"/><Relationship Id="rId4" Type="http://schemas.openxmlformats.org/officeDocument/2006/relationships/hyperlink" Target="https://1gr.cz/fotky/idnes/15/103/cl5/PKA5ecf70_instagramrustdotyk.p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tableau.com/blog/how-spot-misleading-charts-check-axe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s://statistikaamy.csu.gov.cz/jak-lhat-se-statistikou-jak-statistikulovat"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statistikaamy.csu.gov.cz/jak-lhat-se-statistikou-obrazkove-grafy"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statistikaamy.csu.gov.cz/jak-lhat-se-statistikou-obrazkove-grafy"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statistikaamy.csu.gov.cz/jak-lhat-se-statistikou-obrazkove-grafy"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maartengrootendorst.com/assets/images/posts/2021-23-03-misleading/misleading_pictograms.png"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10278534.weebly.com/blog/topic-1-misleading-presentation" TargetMode="Externa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medium.com/@Ana_kin/graphs-gone-wrong-misleading-data-visualizations-d4805d1c4700"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medium.com/@Ana_kin/graphs-gone-wrong-misleading-data-visualizations-d4805d1c4700" TargetMode="External"/><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bbc.co.uk/bitesize/guides/ztm4dmn/revision/1"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bbc.co.uk/bitesize/guides/ztm4dmn/revision/1"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maartengrootendorst.com/blog/misleading/" TargetMode="External"/><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hyperlink" Target="https://www.maartengrootendorst.com/assets/images/posts/2021-23-03-misleading/cherry.png"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maartengrootendorst.com/assets/images/posts/2021-23-03-misleading/accurate-climate.png"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988840"/>
            <a:ext cx="8229600" cy="1143000"/>
          </a:xfrm>
        </p:spPr>
        <p:txBody>
          <a:bodyPr>
            <a:normAutofit/>
          </a:bodyPr>
          <a:lstStyle/>
          <a:p>
            <a:r>
              <a:rPr lang="cs-CZ" dirty="0" smtClean="0"/>
              <a:t>Interpretace dat</a:t>
            </a:r>
            <a:endParaRPr lang="cs-CZ" dirty="0"/>
          </a:p>
        </p:txBody>
      </p:sp>
      <p:sp>
        <p:nvSpPr>
          <p:cNvPr id="6" name="Podnadpis 6"/>
          <p:cNvSpPr txBox="1">
            <a:spLocks/>
          </p:cNvSpPr>
          <p:nvPr/>
        </p:nvSpPr>
        <p:spPr>
          <a:xfrm>
            <a:off x="611560" y="3888223"/>
            <a:ext cx="8136904" cy="2423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cs-CZ" dirty="0" smtClean="0"/>
              <a:t>Šárka </a:t>
            </a:r>
            <a:r>
              <a:rPr lang="cs-CZ" dirty="0" err="1" smtClean="0"/>
              <a:t>Gergelitsová</a:t>
            </a:r>
            <a:endParaRPr lang="cs-CZ" dirty="0" smtClean="0"/>
          </a:p>
          <a:p>
            <a:pPr marL="0" indent="0" algn="ctr">
              <a:buNone/>
            </a:pPr>
            <a:r>
              <a:rPr lang="cs-CZ" dirty="0" smtClean="0"/>
              <a:t>Lipnice 2025</a:t>
            </a:r>
            <a:endParaRPr lang="cs-CZ" dirty="0"/>
          </a:p>
        </p:txBody>
      </p:sp>
    </p:spTree>
    <p:extLst>
      <p:ext uri="{BB962C8B-B14F-4D97-AF65-F5344CB8AC3E}">
        <p14:creationId xmlns:p14="http://schemas.microsoft.com/office/powerpoint/2010/main" val="773295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Kognitivní zkreslení</a:t>
            </a:r>
            <a:endParaRPr lang="cs-CZ" sz="3200" b="1" baseline="50000"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206"/>
          <a:stretch/>
        </p:blipFill>
        <p:spPr bwMode="auto">
          <a:xfrm>
            <a:off x="395536" y="1268761"/>
            <a:ext cx="8352928" cy="507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509120"/>
            <a:ext cx="185737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9076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err="1" smtClean="0"/>
              <a:t>Bias</a:t>
            </a:r>
            <a:r>
              <a:rPr lang="cs-CZ" dirty="0"/>
              <a:t> </a:t>
            </a:r>
            <a:r>
              <a:rPr lang="cs-CZ" dirty="0" smtClean="0"/>
              <a:t>– malý </a:t>
            </a:r>
            <a:r>
              <a:rPr lang="cs-CZ" dirty="0"/>
              <a:t>nebo ovlivněný vzorek</a:t>
            </a:r>
            <a:endParaRPr lang="cs-CZ" b="1" baseline="50000" dirty="0"/>
          </a:p>
        </p:txBody>
      </p:sp>
      <p:sp>
        <p:nvSpPr>
          <p:cNvPr id="4" name="Zástupný symbol pro obsah 2"/>
          <p:cNvSpPr>
            <a:spLocks noGrp="1"/>
          </p:cNvSpPr>
          <p:nvPr>
            <p:ph idx="1"/>
          </p:nvPr>
        </p:nvSpPr>
        <p:spPr>
          <a:xfrm>
            <a:off x="457200" y="1484784"/>
            <a:ext cx="8229600" cy="5069160"/>
          </a:xfrm>
        </p:spPr>
        <p:txBody>
          <a:bodyPr>
            <a:normAutofit/>
          </a:bodyPr>
          <a:lstStyle/>
          <a:p>
            <a:r>
              <a:rPr lang="cs-CZ" dirty="0"/>
              <a:t>33,3 procent žen na </a:t>
            </a:r>
            <a:r>
              <a:rPr lang="cs-CZ" dirty="0" err="1"/>
              <a:t>Hopkinsově</a:t>
            </a:r>
            <a:r>
              <a:rPr lang="cs-CZ" dirty="0"/>
              <a:t> univerzitě se vdalo za zdejší pedagogy! </a:t>
            </a:r>
          </a:p>
          <a:p>
            <a:pPr lvl="1">
              <a:spcAft>
                <a:spcPts val="1200"/>
              </a:spcAft>
            </a:pPr>
            <a:r>
              <a:rPr lang="cs-CZ" dirty="0" smtClean="0"/>
              <a:t>v tu dobu tam studovaly 3 ženy*</a:t>
            </a:r>
          </a:p>
          <a:p>
            <a:pPr lvl="1">
              <a:spcAft>
                <a:spcPts val="1200"/>
              </a:spcAft>
            </a:pPr>
            <a:endParaRPr lang="cs-CZ" dirty="0"/>
          </a:p>
          <a:p>
            <a:pPr marL="457200" lvl="1" indent="0">
              <a:spcAft>
                <a:spcPts val="1200"/>
              </a:spcAft>
              <a:buNone/>
            </a:pPr>
            <a:r>
              <a:rPr lang="cs-CZ" dirty="0" smtClean="0"/>
              <a:t>* (</a:t>
            </a:r>
            <a:r>
              <a:rPr lang="cs-CZ" dirty="0" err="1" smtClean="0"/>
              <a:t>Yale</a:t>
            </a:r>
            <a:r>
              <a:rPr lang="cs-CZ" dirty="0" smtClean="0"/>
              <a:t> – 1958 – opravdu 3 ženy v ročníku, </a:t>
            </a:r>
            <a:r>
              <a:rPr lang="cs-CZ" smtClean="0"/>
              <a:t/>
            </a:r>
            <a:br>
              <a:rPr lang="cs-CZ" smtClean="0"/>
            </a:br>
            <a:r>
              <a:rPr lang="cs-CZ" smtClean="0"/>
              <a:t>    kde </a:t>
            </a:r>
            <a:r>
              <a:rPr lang="cs-CZ" dirty="0" smtClean="0"/>
              <a:t>studovala 41letá </a:t>
            </a:r>
            <a:r>
              <a:rPr lang="cs-CZ" dirty="0" err="1" smtClean="0"/>
              <a:t>Marion</a:t>
            </a:r>
            <a:r>
              <a:rPr lang="cs-CZ" dirty="0" smtClean="0"/>
              <a:t> </a:t>
            </a:r>
            <a:r>
              <a:rPr lang="cs-CZ" dirty="0" err="1" smtClean="0"/>
              <a:t>Donovan</a:t>
            </a:r>
            <a:r>
              <a:rPr lang="cs-CZ" dirty="0" smtClean="0"/>
              <a:t>)</a:t>
            </a:r>
          </a:p>
        </p:txBody>
      </p:sp>
      <p:sp>
        <p:nvSpPr>
          <p:cNvPr id="5" name="TextovéPole 4"/>
          <p:cNvSpPr txBox="1"/>
          <p:nvPr/>
        </p:nvSpPr>
        <p:spPr>
          <a:xfrm>
            <a:off x="6300192" y="332656"/>
            <a:ext cx="2520280" cy="369332"/>
          </a:xfrm>
          <a:prstGeom prst="rect">
            <a:avLst/>
          </a:prstGeom>
          <a:noFill/>
        </p:spPr>
        <p:txBody>
          <a:bodyPr wrap="square" rtlCol="0">
            <a:spAutoFit/>
          </a:bodyPr>
          <a:lstStyle/>
          <a:p>
            <a:r>
              <a:rPr lang="cs-CZ" b="1" dirty="0" smtClean="0">
                <a:solidFill>
                  <a:srgbClr val="FF0000"/>
                </a:solidFill>
              </a:rPr>
              <a:t>*</a:t>
            </a:r>
            <a:r>
              <a:rPr lang="en-US" b="1" baseline="50000" dirty="0" err="1" smtClean="0"/>
              <a:t>D.Huff</a:t>
            </a:r>
            <a:r>
              <a:rPr lang="en-US" b="1" baseline="50000" dirty="0" smtClean="0"/>
              <a:t> </a:t>
            </a:r>
            <a:r>
              <a:rPr lang="cs-CZ" b="1" baseline="50000" dirty="0" smtClean="0"/>
              <a:t>	</a:t>
            </a:r>
            <a:r>
              <a:rPr lang="en-US" b="1" baseline="50000" dirty="0" err="1" smtClean="0"/>
              <a:t>Jak</a:t>
            </a:r>
            <a:r>
              <a:rPr lang="en-US" b="1" baseline="50000" dirty="0" smtClean="0"/>
              <a:t> </a:t>
            </a:r>
            <a:r>
              <a:rPr lang="en-US" b="1" baseline="50000" dirty="0" err="1" smtClean="0"/>
              <a:t>lh</a:t>
            </a:r>
            <a:r>
              <a:rPr lang="cs-CZ" b="1" baseline="50000" dirty="0" smtClean="0"/>
              <a:t>á</a:t>
            </a:r>
            <a:r>
              <a:rPr lang="en-US" b="1" baseline="50000" dirty="0" smtClean="0"/>
              <a:t>t se </a:t>
            </a:r>
            <a:r>
              <a:rPr lang="en-US" b="1" baseline="50000" dirty="0" err="1" smtClean="0"/>
              <a:t>statistikou</a:t>
            </a:r>
            <a:endParaRPr lang="cs-CZ" dirty="0"/>
          </a:p>
        </p:txBody>
      </p:sp>
    </p:spTree>
    <p:extLst>
      <p:ext uri="{BB962C8B-B14F-4D97-AF65-F5344CB8AC3E}">
        <p14:creationId xmlns:p14="http://schemas.microsoft.com/office/powerpoint/2010/main" val="90050802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Nedostatečná data</a:t>
            </a:r>
            <a:endParaRPr lang="cs-CZ" sz="3200" b="1" baseline="50000" dirty="0"/>
          </a:p>
        </p:txBody>
      </p:sp>
      <p:pic>
        <p:nvPicPr>
          <p:cNvPr id="10242" name="Picture 2" descr="C:\DATA\vyuka\dataVyuka\LipniceGrafy\Statistical Literacy_soubory\graph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772816"/>
            <a:ext cx="3240360" cy="410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58097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Osy – dvě různé osy s odlišnou nulou a měřítkem – iluze zlomu</a:t>
            </a:r>
            <a:endParaRPr lang="cs-CZ" dirty="0"/>
          </a:p>
        </p:txBody>
      </p:sp>
      <p:pic>
        <p:nvPicPr>
          <p:cNvPr id="30722" name="Picture 2" descr="C:\DATA\vyuka\data\grafy\dve_os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852612"/>
            <a:ext cx="5228409" cy="402465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971600" y="6093296"/>
            <a:ext cx="6768752" cy="253916"/>
          </a:xfrm>
          <a:prstGeom prst="rect">
            <a:avLst/>
          </a:prstGeom>
          <a:noFill/>
        </p:spPr>
        <p:txBody>
          <a:bodyPr wrap="square" rtlCol="0">
            <a:spAutoFit/>
          </a:bodyPr>
          <a:lstStyle/>
          <a:p>
            <a:r>
              <a:rPr lang="cs-CZ" sz="1050" dirty="0"/>
              <a:t>https://</a:t>
            </a:r>
            <a:r>
              <a:rPr lang="cs-CZ" sz="1050" dirty="0">
                <a:hlinkClick r:id="rId3"/>
              </a:rPr>
              <a:t>www.statisticshowto.com/wp-content/uploads/2014/01/wonk-room-misleading-graph.jpg</a:t>
            </a:r>
            <a:endParaRPr lang="cs-CZ" sz="1050" dirty="0"/>
          </a:p>
        </p:txBody>
      </p:sp>
    </p:spTree>
    <p:extLst>
      <p:ext uri="{BB962C8B-B14F-4D97-AF65-F5344CB8AC3E}">
        <p14:creationId xmlns:p14="http://schemas.microsoft.com/office/powerpoint/2010/main" val="293255716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fontScale="90000"/>
          </a:bodyPr>
          <a:lstStyle/>
          <a:p>
            <a:r>
              <a:rPr lang="cs-CZ" dirty="0" smtClean="0"/>
              <a:t>Duální svislá osa vytváří dojem korelace</a:t>
            </a:r>
            <a:endParaRPr lang="cs-CZ" sz="3200" b="1" baseline="50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873" y="1628800"/>
            <a:ext cx="7346205" cy="440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ovéPole 6"/>
          <p:cNvSpPr txBox="1"/>
          <p:nvPr/>
        </p:nvSpPr>
        <p:spPr>
          <a:xfrm>
            <a:off x="251520" y="6165304"/>
            <a:ext cx="8208912" cy="276999"/>
          </a:xfrm>
          <a:prstGeom prst="rect">
            <a:avLst/>
          </a:prstGeom>
          <a:noFill/>
        </p:spPr>
        <p:txBody>
          <a:bodyPr wrap="square" rtlCol="0">
            <a:spAutoFit/>
          </a:bodyPr>
          <a:lstStyle/>
          <a:p>
            <a:r>
              <a:rPr lang="cs-CZ" sz="1200" dirty="0">
                <a:hlinkClick r:id="rId3"/>
              </a:rPr>
              <a:t>https://www.tableau.com/blog/how-spot-misleading-charts-check-axes</a:t>
            </a:r>
            <a:endParaRPr lang="cs-CZ" sz="1200" dirty="0"/>
          </a:p>
        </p:txBody>
      </p:sp>
    </p:spTree>
    <p:extLst>
      <p:ext uri="{BB962C8B-B14F-4D97-AF65-F5344CB8AC3E}">
        <p14:creationId xmlns:p14="http://schemas.microsoft.com/office/powerpoint/2010/main" val="228982572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fontScale="90000"/>
          </a:bodyPr>
          <a:lstStyle/>
          <a:p>
            <a:r>
              <a:rPr lang="cs-CZ" dirty="0" smtClean="0"/>
              <a:t>Duální svislá osa vytváří dojem korelace</a:t>
            </a:r>
            <a:endParaRPr lang="cs-CZ" sz="3200" b="1" baseline="50000" dirty="0"/>
          </a:p>
        </p:txBody>
      </p:sp>
      <p:sp>
        <p:nvSpPr>
          <p:cNvPr id="7" name="TextovéPole 6"/>
          <p:cNvSpPr txBox="1"/>
          <p:nvPr/>
        </p:nvSpPr>
        <p:spPr>
          <a:xfrm>
            <a:off x="251520" y="6165304"/>
            <a:ext cx="8208912" cy="276999"/>
          </a:xfrm>
          <a:prstGeom prst="rect">
            <a:avLst/>
          </a:prstGeom>
          <a:noFill/>
        </p:spPr>
        <p:txBody>
          <a:bodyPr wrap="square" rtlCol="0">
            <a:spAutoFit/>
          </a:bodyPr>
          <a:lstStyle/>
          <a:p>
            <a:r>
              <a:rPr lang="cs-CZ" sz="1200" dirty="0">
                <a:hlinkClick r:id="rId2"/>
              </a:rPr>
              <a:t>https://www.tableau.com/blog/how-spot-misleading-charts-check-axes</a:t>
            </a:r>
            <a:endParaRPr lang="cs-CZ" sz="1200"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916832"/>
            <a:ext cx="8940897" cy="2748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39410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Řešení</a:t>
            </a:r>
            <a:endParaRPr lang="cs-CZ" sz="3200" b="1" baseline="50000" dirty="0"/>
          </a:p>
        </p:txBody>
      </p:sp>
      <p:sp>
        <p:nvSpPr>
          <p:cNvPr id="7" name="TextovéPole 6"/>
          <p:cNvSpPr txBox="1"/>
          <p:nvPr/>
        </p:nvSpPr>
        <p:spPr>
          <a:xfrm>
            <a:off x="251520" y="6165304"/>
            <a:ext cx="8208912" cy="276999"/>
          </a:xfrm>
          <a:prstGeom prst="rect">
            <a:avLst/>
          </a:prstGeom>
          <a:noFill/>
        </p:spPr>
        <p:txBody>
          <a:bodyPr wrap="square" rtlCol="0">
            <a:spAutoFit/>
          </a:bodyPr>
          <a:lstStyle/>
          <a:p>
            <a:r>
              <a:rPr lang="cs-CZ" sz="1200" dirty="0">
                <a:hlinkClick r:id="rId2"/>
              </a:rPr>
              <a:t>https://www.tableau.com/blog/how-spot-misleading-charts-check-axes</a:t>
            </a:r>
            <a:endParaRPr lang="cs-CZ" sz="1200" dirty="0"/>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2081213"/>
            <a:ext cx="80676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36259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pPr algn="l"/>
            <a:r>
              <a:rPr lang="cs-CZ" dirty="0" smtClean="0"/>
              <a:t>           Řešení</a:t>
            </a:r>
            <a:endParaRPr lang="cs-CZ" sz="3200" b="1" baseline="50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88640"/>
            <a:ext cx="4678461" cy="577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251520" y="6165304"/>
            <a:ext cx="8208912" cy="276999"/>
          </a:xfrm>
          <a:prstGeom prst="rect">
            <a:avLst/>
          </a:prstGeom>
          <a:noFill/>
        </p:spPr>
        <p:txBody>
          <a:bodyPr wrap="square" rtlCol="0">
            <a:spAutoFit/>
          </a:bodyPr>
          <a:lstStyle/>
          <a:p>
            <a:r>
              <a:rPr lang="cs-CZ" sz="1200" dirty="0">
                <a:hlinkClick r:id="rId3"/>
              </a:rPr>
              <a:t>https://policyviz.com/2022/10/06/avoiding-the-dual-axis-chart</a:t>
            </a:r>
            <a:r>
              <a:rPr lang="cs-CZ" sz="1200" dirty="0"/>
              <a:t>/</a:t>
            </a:r>
          </a:p>
        </p:txBody>
      </p:sp>
    </p:spTree>
    <p:extLst>
      <p:ext uri="{BB962C8B-B14F-4D97-AF65-F5344CB8AC3E}">
        <p14:creationId xmlns:p14="http://schemas.microsoft.com/office/powerpoint/2010/main" val="216659912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Řešení</a:t>
            </a:r>
            <a:endParaRPr lang="cs-CZ" sz="3200" b="1" baseline="50000" dirty="0"/>
          </a:p>
        </p:txBody>
      </p:sp>
      <p:sp>
        <p:nvSpPr>
          <p:cNvPr id="7" name="TextovéPole 6"/>
          <p:cNvSpPr txBox="1"/>
          <p:nvPr/>
        </p:nvSpPr>
        <p:spPr>
          <a:xfrm>
            <a:off x="251520" y="6165304"/>
            <a:ext cx="8208912" cy="276999"/>
          </a:xfrm>
          <a:prstGeom prst="rect">
            <a:avLst/>
          </a:prstGeom>
          <a:noFill/>
        </p:spPr>
        <p:txBody>
          <a:bodyPr wrap="square" rtlCol="0">
            <a:spAutoFit/>
          </a:bodyPr>
          <a:lstStyle/>
          <a:p>
            <a:r>
              <a:rPr lang="cs-CZ" sz="1200" dirty="0">
                <a:hlinkClick r:id="rId2"/>
              </a:rPr>
              <a:t>https://policyviz.com/2022/10/06/avoiding-the-dual-axis-chart</a:t>
            </a:r>
            <a:r>
              <a:rPr lang="cs-CZ" sz="1200" dirty="0"/>
              <a: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155" y="1484784"/>
            <a:ext cx="7026329" cy="415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140345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en-US" dirty="0"/>
              <a:t>K</a:t>
            </a:r>
            <a:r>
              <a:rPr lang="cs-CZ" dirty="0" err="1" smtClean="0"/>
              <a:t>orelace</a:t>
            </a:r>
            <a:r>
              <a:rPr lang="en-US" dirty="0" smtClean="0"/>
              <a:t/>
            </a:r>
            <a:br>
              <a:rPr lang="en-US" dirty="0" smtClean="0"/>
            </a:br>
            <a:endParaRPr lang="cs-CZ" sz="3200" b="1" baseline="50000" dirty="0"/>
          </a:p>
        </p:txBody>
      </p:sp>
      <p:sp>
        <p:nvSpPr>
          <p:cNvPr id="3" name="Obdélník 2"/>
          <p:cNvSpPr/>
          <p:nvPr/>
        </p:nvSpPr>
        <p:spPr>
          <a:xfrm>
            <a:off x="2771800" y="1556791"/>
            <a:ext cx="4107022" cy="584775"/>
          </a:xfrm>
          <a:prstGeom prst="rect">
            <a:avLst/>
          </a:prstGeom>
        </p:spPr>
        <p:txBody>
          <a:bodyPr wrap="none">
            <a:spAutoFit/>
          </a:bodyPr>
          <a:lstStyle/>
          <a:p>
            <a:r>
              <a:rPr lang="cs-CZ" sz="3200" dirty="0"/>
              <a:t>https://tylervigen.com/</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204864"/>
            <a:ext cx="6145213"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02373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a:t>K</a:t>
            </a:r>
            <a:r>
              <a:rPr lang="cs-CZ" dirty="0" smtClean="0"/>
              <a:t>orelace</a:t>
            </a:r>
            <a:endParaRPr lang="cs-CZ" sz="3200" b="1" baseline="50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64192"/>
            <a:ext cx="5764559" cy="5317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2733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Kognitivní zkreslení</a:t>
            </a:r>
            <a:endParaRPr lang="cs-CZ" sz="3200" b="1" baseline="50000"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683568" y="1412776"/>
            <a:ext cx="7838757" cy="23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TextovéPole 2"/>
              <p:cNvSpPr txBox="1"/>
              <p:nvPr/>
            </p:nvSpPr>
            <p:spPr>
              <a:xfrm>
                <a:off x="3707904" y="4077072"/>
                <a:ext cx="1347276" cy="11443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cs-CZ" sz="3600" i="1" smtClean="0">
                              <a:latin typeface="Cambria Math" panose="02040503050406030204" pitchFamily="18" charset="0"/>
                            </a:rPr>
                          </m:ctrlPr>
                        </m:fPr>
                        <m:num>
                          <m:r>
                            <a:rPr lang="cs-CZ" sz="3600" b="0" i="1" smtClean="0">
                              <a:latin typeface="Cambria Math"/>
                            </a:rPr>
                            <m:t>15</m:t>
                          </m:r>
                        </m:num>
                        <m:den>
                          <m:r>
                            <a:rPr lang="cs-CZ" sz="3600" b="0" i="1" smtClean="0">
                              <a:latin typeface="Cambria Math"/>
                            </a:rPr>
                            <m:t>29</m:t>
                          </m:r>
                        </m:den>
                      </m:f>
                    </m:oMath>
                  </m:oMathPara>
                </a14:m>
                <a:endParaRPr lang="cs-CZ" sz="3600" dirty="0"/>
              </a:p>
            </p:txBody>
          </p:sp>
        </mc:Choice>
        <mc:Fallback xmlns="">
          <p:sp>
            <p:nvSpPr>
              <p:cNvPr id="3" name="TextovéPole 2"/>
              <p:cNvSpPr txBox="1">
                <a:spLocks noRot="1" noChangeAspect="1" noMove="1" noResize="1" noEditPoints="1" noAdjustHandles="1" noChangeArrowheads="1" noChangeShapeType="1" noTextEdit="1"/>
              </p:cNvSpPr>
              <p:nvPr/>
            </p:nvSpPr>
            <p:spPr>
              <a:xfrm>
                <a:off x="3707904" y="4077072"/>
                <a:ext cx="1347276" cy="1144352"/>
              </a:xfrm>
              <a:prstGeom prst="rect">
                <a:avLst/>
              </a:prstGeom>
              <a:blipFill rotWithShape="1">
                <a:blip r:embed="rId3"/>
                <a:stretch>
                  <a:fillRect/>
                </a:stretch>
              </a:blipFill>
            </p:spPr>
            <p:txBody>
              <a:bodyPr/>
              <a:lstStyle/>
              <a:p>
                <a:r>
                  <a:rPr lang="cs-CZ">
                    <a:noFill/>
                  </a:rPr>
                  <a:t> </a:t>
                </a:r>
              </a:p>
            </p:txBody>
          </p:sp>
        </mc:Fallback>
      </mc:AlternateContent>
    </p:spTree>
    <p:extLst>
      <p:ext uri="{BB962C8B-B14F-4D97-AF65-F5344CB8AC3E}">
        <p14:creationId xmlns:p14="http://schemas.microsoft.com/office/powerpoint/2010/main" val="401424691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54721"/>
            <a:ext cx="7278687"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2699792" y="1620089"/>
            <a:ext cx="4107022" cy="584775"/>
          </a:xfrm>
          <a:prstGeom prst="rect">
            <a:avLst/>
          </a:prstGeom>
        </p:spPr>
        <p:txBody>
          <a:bodyPr wrap="none">
            <a:spAutoFit/>
          </a:bodyPr>
          <a:lstStyle/>
          <a:p>
            <a:r>
              <a:rPr lang="cs-CZ" sz="3200" dirty="0"/>
              <a:t>https://tylervigen.com/</a:t>
            </a:r>
          </a:p>
        </p:txBody>
      </p:sp>
      <p:sp>
        <p:nvSpPr>
          <p:cNvPr id="3" name="Nadpis 2"/>
          <p:cNvSpPr>
            <a:spLocks noGrp="1"/>
          </p:cNvSpPr>
          <p:nvPr>
            <p:ph type="title"/>
          </p:nvPr>
        </p:nvSpPr>
        <p:spPr/>
        <p:txBody>
          <a:bodyPr/>
          <a:lstStyle/>
          <a:p>
            <a:endParaRPr lang="cs-CZ"/>
          </a:p>
        </p:txBody>
      </p:sp>
    </p:spTree>
    <p:extLst>
      <p:ext uri="{BB962C8B-B14F-4D97-AF65-F5344CB8AC3E}">
        <p14:creationId xmlns:p14="http://schemas.microsoft.com/office/powerpoint/2010/main" val="337313269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err="1" smtClean="0"/>
              <a:t>Bias</a:t>
            </a:r>
            <a:r>
              <a:rPr lang="cs-CZ" dirty="0" smtClean="0"/>
              <a:t> – korelace – data …?</a:t>
            </a:r>
            <a:endParaRPr lang="cs-CZ" sz="3200" b="1" baseline="50000" dirty="0"/>
          </a:p>
        </p:txBody>
      </p:sp>
      <p:pic>
        <p:nvPicPr>
          <p:cNvPr id="31746" name="Picture 2" descr="C:\DATA\vyuka\data\grafy\bia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12776"/>
            <a:ext cx="7297737" cy="4667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51520" y="6165304"/>
            <a:ext cx="8208912" cy="276999"/>
          </a:xfrm>
          <a:prstGeom prst="rect">
            <a:avLst/>
          </a:prstGeom>
          <a:noFill/>
        </p:spPr>
        <p:txBody>
          <a:bodyPr wrap="square" rtlCol="0">
            <a:spAutoFit/>
          </a:bodyPr>
          <a:lstStyle/>
          <a:p>
            <a:r>
              <a:rPr lang="cs-CZ" sz="1200" dirty="0">
                <a:hlinkClick r:id="rId3"/>
              </a:rPr>
              <a:t>https://www.statisticshowto.com/wp-content/uploads/2014/01/diminishing-return.jpg</a:t>
            </a:r>
            <a:endParaRPr lang="cs-CZ" sz="1200" dirty="0"/>
          </a:p>
        </p:txBody>
      </p:sp>
    </p:spTree>
    <p:extLst>
      <p:ext uri="{BB962C8B-B14F-4D97-AF65-F5344CB8AC3E}">
        <p14:creationId xmlns:p14="http://schemas.microsoft.com/office/powerpoint/2010/main" val="395383138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en-US" dirty="0"/>
              <a:t>K</a:t>
            </a:r>
            <a:r>
              <a:rPr lang="cs-CZ" dirty="0" err="1" smtClean="0"/>
              <a:t>orelace</a:t>
            </a:r>
            <a:r>
              <a:rPr lang="cs-CZ" dirty="0" smtClean="0"/>
              <a:t> — vážně míněné!</a:t>
            </a:r>
            <a:endParaRPr lang="cs-CZ" sz="3200" b="1" baseline="50000" dirty="0"/>
          </a:p>
        </p:txBody>
      </p:sp>
      <p:pic>
        <p:nvPicPr>
          <p:cNvPr id="4" name="Picture 2" descr="C:\DATA\vyuka\dataVyuka\LipniceGrafy\Screenshot 2024-08-01 at 15-27-02 58 kognitivních zkreslení která škodí všemu co dělám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340768"/>
            <a:ext cx="8801100" cy="4824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9502" y="6156012"/>
            <a:ext cx="3096354" cy="369332"/>
          </a:xfrm>
          <a:prstGeom prst="rect">
            <a:avLst/>
          </a:prstGeom>
          <a:noFill/>
        </p:spPr>
        <p:txBody>
          <a:bodyPr wrap="square" rtlCol="0">
            <a:spAutoFit/>
          </a:bodyPr>
          <a:lstStyle/>
          <a:p>
            <a:r>
              <a:rPr lang="cs-CZ" dirty="0">
                <a:hlinkClick r:id="rId3"/>
              </a:rPr>
              <a:t>https://youtu.be/AdRNgEktsvo</a:t>
            </a:r>
            <a:endParaRPr lang="cs-CZ" dirty="0"/>
          </a:p>
        </p:txBody>
      </p:sp>
      <p:sp>
        <p:nvSpPr>
          <p:cNvPr id="5" name="TextovéPole 4">
            <a:hlinkClick r:id="rId4"/>
          </p:cNvPr>
          <p:cNvSpPr txBox="1"/>
          <p:nvPr/>
        </p:nvSpPr>
        <p:spPr>
          <a:xfrm>
            <a:off x="3707904" y="6279123"/>
            <a:ext cx="5184576" cy="246221"/>
          </a:xfrm>
          <a:prstGeom prst="rect">
            <a:avLst/>
          </a:prstGeom>
          <a:noFill/>
        </p:spPr>
        <p:txBody>
          <a:bodyPr wrap="square" rtlCol="0">
            <a:spAutoFit/>
          </a:bodyPr>
          <a:lstStyle/>
          <a:p>
            <a:r>
              <a:rPr lang="cs-CZ" sz="1000" dirty="0">
                <a:hlinkClick r:id="rId4"/>
              </a:rPr>
              <a:t>https://www.idnes.cz/technet/veda/autismus-a-biopotraviny.A130103_141747_veda_mla</a:t>
            </a:r>
            <a:endParaRPr lang="cs-CZ" sz="1000" dirty="0"/>
          </a:p>
        </p:txBody>
      </p:sp>
    </p:spTree>
    <p:extLst>
      <p:ext uri="{BB962C8B-B14F-4D97-AF65-F5344CB8AC3E}">
        <p14:creationId xmlns:p14="http://schemas.microsoft.com/office/powerpoint/2010/main" val="10533757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a:t>Obrácené barvy</a:t>
            </a:r>
            <a:endParaRPr lang="cs-CZ" sz="3200" b="1" baseline="50000" dirty="0"/>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1" y="1268761"/>
            <a:ext cx="4680520" cy="5144238"/>
          </a:xfrm>
          <a:prstGeom prst="rect">
            <a:avLst/>
          </a:prstGeom>
        </p:spPr>
      </p:pic>
    </p:spTree>
    <p:extLst>
      <p:ext uri="{BB962C8B-B14F-4D97-AF65-F5344CB8AC3E}">
        <p14:creationId xmlns:p14="http://schemas.microsoft.com/office/powerpoint/2010/main" val="282960030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Záhadné barvy</a:t>
            </a:r>
            <a:endParaRPr lang="cs-CZ" sz="3200" b="1" baseline="50000" dirty="0"/>
          </a:p>
        </p:txBody>
      </p:sp>
      <p:pic>
        <p:nvPicPr>
          <p:cNvPr id="6146" name="Picture 2" descr="r/dataisugly - Color salad, and also Kazakhstan = Austra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89758"/>
            <a:ext cx="7344815" cy="4816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30585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Barvy</a:t>
            </a:r>
            <a:endParaRPr lang="cs-CZ" sz="3200" b="1" baseline="50000" dirty="0"/>
          </a:p>
        </p:txBody>
      </p:sp>
      <p:pic>
        <p:nvPicPr>
          <p:cNvPr id="3074" name="Picture 2" descr="C:\DATA\vyuka\dataVyuka\LipniceGrafy\VUoc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933575"/>
            <a:ext cx="5715000"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73440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Barvy – lépe</a:t>
            </a:r>
            <a:endParaRPr lang="cs-CZ" sz="3200" b="1" baseline="50000" dirty="0"/>
          </a:p>
        </p:txBody>
      </p:sp>
      <p:sp>
        <p:nvSpPr>
          <p:cNvPr id="4" name="TextovéPole 3">
            <a:hlinkClick r:id="rId2"/>
          </p:cNvPr>
          <p:cNvSpPr txBox="1"/>
          <p:nvPr/>
        </p:nvSpPr>
        <p:spPr>
          <a:xfrm>
            <a:off x="1979712" y="5949280"/>
            <a:ext cx="5184576" cy="246221"/>
          </a:xfrm>
          <a:prstGeom prst="rect">
            <a:avLst/>
          </a:prstGeom>
          <a:noFill/>
        </p:spPr>
        <p:txBody>
          <a:bodyPr wrap="square" rtlCol="0">
            <a:spAutoFit/>
          </a:bodyPr>
          <a:lstStyle/>
          <a:p>
            <a:r>
              <a:rPr lang="cs-CZ" sz="1000" dirty="0">
                <a:hlinkClick r:id="rId3"/>
              </a:rPr>
              <a:t>https://statistikaamy.csu.gov.cz/ceny-bytovych-nemovitosti-rostou</a:t>
            </a:r>
            <a:endParaRPr lang="cs-CZ" sz="1000" dirty="0"/>
          </a:p>
        </p:txBody>
      </p:sp>
      <p:pic>
        <p:nvPicPr>
          <p:cNvPr id="1026" name="Picture 2" descr="https://statistikaamy.csu.gov.cz/soubory/statistika-a-my/2021/05/graf-3-Ceny_bytu_2017-2019.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359318"/>
            <a:ext cx="6696744" cy="458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23610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Barvy</a:t>
            </a:r>
            <a:endParaRPr lang="cs-CZ" sz="3200" b="1" baseline="50000" dirty="0"/>
          </a:p>
        </p:txBody>
      </p:sp>
      <p:pic>
        <p:nvPicPr>
          <p:cNvPr id="15362" name="Picture 2" descr="Misleading Graphs 2020 Examples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340768"/>
            <a:ext cx="5040560"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58754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Barvy</a:t>
            </a:r>
            <a:endParaRPr lang="cs-CZ" sz="3200" b="1" baseline="50000" dirty="0"/>
          </a:p>
        </p:txBody>
      </p:sp>
      <p:sp>
        <p:nvSpPr>
          <p:cNvPr id="4" name="TextovéPole 3"/>
          <p:cNvSpPr txBox="1"/>
          <p:nvPr/>
        </p:nvSpPr>
        <p:spPr>
          <a:xfrm>
            <a:off x="2843808" y="188640"/>
            <a:ext cx="5976665" cy="276999"/>
          </a:xfrm>
          <a:prstGeom prst="rect">
            <a:avLst/>
          </a:prstGeom>
          <a:noFill/>
        </p:spPr>
        <p:txBody>
          <a:bodyPr wrap="square" rtlCol="0">
            <a:spAutoFit/>
          </a:bodyPr>
          <a:lstStyle/>
          <a:p>
            <a:r>
              <a:rPr lang="cs-CZ" sz="1200" dirty="0">
                <a:hlinkClick r:id="rId2"/>
              </a:rPr>
              <a:t>https://finance.yahoo.com/news/marty-makary-on-coronavirus-in-the-us-183558545.html</a:t>
            </a:r>
            <a:endParaRPr lang="cs-CZ" sz="1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991" y="1319039"/>
            <a:ext cx="5134297" cy="5134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96701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Síla grafického sdělení </a:t>
            </a:r>
            <a:r>
              <a:rPr lang="cs-CZ" b="1" dirty="0" smtClean="0">
                <a:solidFill>
                  <a:srgbClr val="FF0000"/>
                </a:solidFill>
              </a:rPr>
              <a:t>*</a:t>
            </a:r>
            <a:r>
              <a:rPr lang="cs-CZ" sz="3200" b="1" baseline="50000" dirty="0" err="1" smtClean="0"/>
              <a:t>Harford</a:t>
            </a:r>
            <a:endParaRPr lang="cs-CZ" sz="3200" b="1" baseline="50000" dirty="0"/>
          </a:p>
        </p:txBody>
      </p:sp>
      <p:pic>
        <p:nvPicPr>
          <p:cNvPr id="1026" name="Picture 2" descr="C:\DATA\Clanky_konf\PrahaData\GRAF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8363"/>
          <a:stretch/>
        </p:blipFill>
        <p:spPr bwMode="auto">
          <a:xfrm>
            <a:off x="827584" y="1556792"/>
            <a:ext cx="3904214" cy="467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6656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Kognitivní zkreslení</a:t>
            </a:r>
            <a:endParaRPr lang="cs-CZ" sz="3200" b="1" baseline="50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7838757" cy="46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5791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Síla grafického sdělení </a:t>
            </a:r>
            <a:r>
              <a:rPr lang="cs-CZ" b="1" dirty="0" smtClean="0">
                <a:solidFill>
                  <a:srgbClr val="FF0000"/>
                </a:solidFill>
              </a:rPr>
              <a:t>*</a:t>
            </a:r>
            <a:r>
              <a:rPr lang="cs-CZ" sz="3200" b="1" baseline="50000" dirty="0" err="1" smtClean="0"/>
              <a:t>Harford</a:t>
            </a:r>
            <a:endParaRPr lang="cs-CZ" sz="3200" b="1" baseline="50000" dirty="0"/>
          </a:p>
        </p:txBody>
      </p:sp>
      <p:pic>
        <p:nvPicPr>
          <p:cNvPr id="1026" name="Picture 2" descr="C:\DATA\Clanky_konf\PrahaData\GRAF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556792"/>
            <a:ext cx="7560840" cy="467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3580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Síla grafického sdělení</a:t>
            </a:r>
            <a:endParaRPr lang="cs-CZ" sz="3200" b="1" baseline="50000" dirty="0"/>
          </a:p>
        </p:txBody>
      </p:sp>
      <p:pic>
        <p:nvPicPr>
          <p:cNvPr id="12290" name="Picture 2" descr="Gun deaths in Florida as an example of misleading crime statis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761" y="1273077"/>
            <a:ext cx="4062577" cy="508494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124887" y="332656"/>
            <a:ext cx="4695585" cy="369332"/>
          </a:xfrm>
          <a:prstGeom prst="rect">
            <a:avLst/>
          </a:prstGeom>
          <a:noFill/>
        </p:spPr>
        <p:txBody>
          <a:bodyPr wrap="square" rtlCol="0">
            <a:spAutoFit/>
          </a:bodyPr>
          <a:lstStyle/>
          <a:p>
            <a:r>
              <a:rPr lang="cs-CZ" b="1" dirty="0">
                <a:solidFill>
                  <a:srgbClr val="FF0000"/>
                </a:solidFill>
              </a:rPr>
              <a:t>*</a:t>
            </a:r>
            <a:r>
              <a:rPr lang="cs-CZ" b="1" baseline="50000" dirty="0"/>
              <a:t>https://www.datapine.com/blog/misleading-statistics-and-data/</a:t>
            </a:r>
            <a:endParaRPr lang="cs-CZ" dirty="0"/>
          </a:p>
        </p:txBody>
      </p:sp>
    </p:spTree>
    <p:extLst>
      <p:ext uri="{BB962C8B-B14F-4D97-AF65-F5344CB8AC3E}">
        <p14:creationId xmlns:p14="http://schemas.microsoft.com/office/powerpoint/2010/main" val="304385513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Síla grafického sdělení</a:t>
            </a:r>
            <a:endParaRPr lang="cs-CZ" sz="3200" b="1" baseline="50000" dirty="0"/>
          </a:p>
        </p:txBody>
      </p:sp>
      <p:sp>
        <p:nvSpPr>
          <p:cNvPr id="3" name="TextovéPole 2"/>
          <p:cNvSpPr txBox="1"/>
          <p:nvPr/>
        </p:nvSpPr>
        <p:spPr>
          <a:xfrm>
            <a:off x="4124887" y="260648"/>
            <a:ext cx="4695585" cy="553998"/>
          </a:xfrm>
          <a:prstGeom prst="rect">
            <a:avLst/>
          </a:prstGeom>
          <a:noFill/>
        </p:spPr>
        <p:txBody>
          <a:bodyPr wrap="square" rtlCol="0">
            <a:spAutoFit/>
          </a:bodyPr>
          <a:lstStyle/>
          <a:p>
            <a:r>
              <a:rPr lang="cs-CZ" b="1" dirty="0">
                <a:solidFill>
                  <a:srgbClr val="FF0000"/>
                </a:solidFill>
              </a:rPr>
              <a:t>*</a:t>
            </a:r>
            <a:r>
              <a:rPr lang="cs-CZ" b="1" baseline="50000" dirty="0"/>
              <a:t>https://www.datapine.com/blog/misleading-statistics-and-data</a:t>
            </a:r>
            <a:r>
              <a:rPr lang="cs-CZ" b="1" baseline="50000" dirty="0" smtClean="0"/>
              <a:t>/</a:t>
            </a:r>
          </a:p>
          <a:p>
            <a:r>
              <a:rPr lang="cs-CZ" b="1" baseline="50000" dirty="0" smtClean="0"/>
              <a:t>    https</a:t>
            </a:r>
            <a:r>
              <a:rPr lang="cs-CZ" b="1" baseline="50000" dirty="0"/>
              <a:t>://nscc.libguides.com/c.php?g=608217&amp;p=10203283</a:t>
            </a:r>
          </a:p>
        </p:txBody>
      </p:sp>
      <p:pic>
        <p:nvPicPr>
          <p:cNvPr id="1029" name="Picture 5" descr="C:\DATA\vyuka\dataVyuka\LipniceGrafy\obrazky\Screenshot 2025-07-28 at 19-00-20 Misleading Charts &amp; Graphs - Choose Your News - Research Guides at Nashville State Community Colle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168" y="1340768"/>
            <a:ext cx="4064049" cy="470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39901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 je v datech (rok 2020)</a:t>
            </a:r>
            <a:endParaRPr lang="cs-CZ"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1273646"/>
            <a:ext cx="676275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3779913" y="188640"/>
            <a:ext cx="5040560" cy="276999"/>
          </a:xfrm>
          <a:prstGeom prst="rect">
            <a:avLst/>
          </a:prstGeom>
          <a:noFill/>
        </p:spPr>
        <p:txBody>
          <a:bodyPr wrap="square" rtlCol="0">
            <a:spAutoFit/>
          </a:bodyPr>
          <a:lstStyle/>
          <a:p>
            <a:r>
              <a:rPr lang="cs-CZ" sz="1200" dirty="0">
                <a:hlinkClick r:id="rId3"/>
              </a:rPr>
              <a:t>https://www.datasciencecentral.com/the-worst-covid-19-misleading-graphs/</a:t>
            </a:r>
            <a:endParaRPr lang="cs-CZ" sz="1200" dirty="0"/>
          </a:p>
        </p:txBody>
      </p:sp>
    </p:spTree>
    <p:extLst>
      <p:ext uri="{BB962C8B-B14F-4D97-AF65-F5344CB8AC3E}">
        <p14:creationId xmlns:p14="http://schemas.microsoft.com/office/powerpoint/2010/main" val="27723920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 je v datech (rok 2020)</a:t>
            </a:r>
            <a:endParaRPr lang="cs-CZ" dirty="0"/>
          </a:p>
        </p:txBody>
      </p:sp>
      <p:sp>
        <p:nvSpPr>
          <p:cNvPr id="5" name="TextovéPole 4"/>
          <p:cNvSpPr txBox="1"/>
          <p:nvPr/>
        </p:nvSpPr>
        <p:spPr>
          <a:xfrm>
            <a:off x="3779913" y="188640"/>
            <a:ext cx="5040560" cy="276999"/>
          </a:xfrm>
          <a:prstGeom prst="rect">
            <a:avLst/>
          </a:prstGeom>
          <a:noFill/>
        </p:spPr>
        <p:txBody>
          <a:bodyPr wrap="square" rtlCol="0">
            <a:spAutoFit/>
          </a:bodyPr>
          <a:lstStyle/>
          <a:p>
            <a:r>
              <a:rPr lang="cs-CZ" sz="1200" dirty="0">
                <a:hlinkClick r:id="rId2"/>
              </a:rPr>
              <a:t>https://www.datasciencecentral.com/the-worst-covid-19-misleading-graphs/</a:t>
            </a:r>
            <a:endParaRPr lang="cs-CZ" sz="1200" dirty="0"/>
          </a:p>
        </p:txBody>
      </p:sp>
      <p:sp>
        <p:nvSpPr>
          <p:cNvPr id="6" name="Obdélník 5"/>
          <p:cNvSpPr/>
          <p:nvPr/>
        </p:nvSpPr>
        <p:spPr>
          <a:xfrm>
            <a:off x="611560" y="1700808"/>
            <a:ext cx="8352928" cy="3785652"/>
          </a:xfrm>
          <a:prstGeom prst="rect">
            <a:avLst/>
          </a:prstGeom>
        </p:spPr>
        <p:txBody>
          <a:bodyPr wrap="square">
            <a:spAutoFit/>
          </a:bodyPr>
          <a:lstStyle/>
          <a:p>
            <a:r>
              <a:rPr lang="en-US" sz="1200" dirty="0"/>
              <a:t>Some graphs are intended to deliberately mislead; Others are meant to shock. And in some cases, well-meaning graph producers just got it all plain wrong. At first glance, this graph from  Jacksonville FL mayor Lenny curry on Twitter (@</a:t>
            </a:r>
            <a:r>
              <a:rPr lang="en-US" sz="1200" dirty="0" err="1"/>
              <a:t>lennycurry</a:t>
            </a:r>
            <a:r>
              <a:rPr lang="en-US" sz="1200" dirty="0"/>
              <a:t>) is typical of many graphs to emerge from the state of Florida this year that aren’t quite what they seem:</a:t>
            </a:r>
          </a:p>
          <a:p>
            <a:endParaRPr lang="en-US" sz="1200" dirty="0"/>
          </a:p>
          <a:p>
            <a:r>
              <a:rPr lang="en-US" sz="1200" dirty="0" smtClean="0"/>
              <a:t>Don’t </a:t>
            </a:r>
            <a:r>
              <a:rPr lang="en-US" sz="1200" dirty="0"/>
              <a:t>be surprised if you can’t immediately see what’s wrong with this graph: It’s not the visual that’s the problem, but rather the data behind it. It appears that cases are declining, when we all know now that the opposite was happening. The problem? When testing first began in Florida. people had to meet strict requirements (e.g. symptomatic and visited a hot spot like China) in order to get tested. Testing restrictions loosened mid-April, but testing took a couple of months to become widespread. In addition to the limited testing, there was another </a:t>
            </a:r>
            <a:r>
              <a:rPr lang="en-US" sz="1200" dirty="0" err="1"/>
              <a:t>another</a:t>
            </a:r>
            <a:r>
              <a:rPr lang="en-US" sz="1200" dirty="0"/>
              <a:t> major issue. Of those who were tested:</a:t>
            </a:r>
          </a:p>
          <a:p>
            <a:endParaRPr lang="en-US" sz="1200" dirty="0"/>
          </a:p>
          <a:p>
            <a:r>
              <a:rPr lang="en-US" sz="1200" dirty="0"/>
              <a:t>    Anyone who got a positive test result counted once–as a positive,</a:t>
            </a:r>
          </a:p>
          <a:p>
            <a:r>
              <a:rPr lang="en-US" sz="1200" dirty="0"/>
              <a:t>    Each and every negative result got counted once. That means if a person tested negative six times, then the negative count got updated by six.</a:t>
            </a:r>
          </a:p>
          <a:p>
            <a:endParaRPr lang="en-US" sz="1200" dirty="0"/>
          </a:p>
          <a:p>
            <a:r>
              <a:rPr lang="en-US" sz="1200" dirty="0"/>
              <a:t>Notice that the graph isn’t counts–it’s percentages. So the fact that negative results were counted multiple times becomes hugely problematic. Whistleblower Rebekah Jones, who was reportedly fired for refusing to manipulate data for the Florida Department of Health [2], maintains her own website with what she reports to be the correct figures [3]. Which set of figures you believe to be the most accurate is unimportant, but the issue highlights the problems with data collection and misleading graphs drawn from problematic data.  Different people interpreted the data in entirely different ways. Plus, both sources (Florida Department of Health and an experienced Data Scientist) are, at first glance, reputable, making it even more of a challenge to figure out who is “right”.</a:t>
            </a:r>
            <a:endParaRPr lang="cs-CZ" sz="1200" dirty="0"/>
          </a:p>
        </p:txBody>
      </p:sp>
    </p:spTree>
    <p:extLst>
      <p:ext uri="{BB962C8B-B14F-4D97-AF65-F5344CB8AC3E}">
        <p14:creationId xmlns:p14="http://schemas.microsoft.com/office/powerpoint/2010/main" val="185895588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48"/>
          <a:stretch/>
        </p:blipFill>
        <p:spPr bwMode="auto">
          <a:xfrm>
            <a:off x="311572" y="185107"/>
            <a:ext cx="8507413" cy="6234743"/>
          </a:xfrm>
          <a:prstGeom prst="rect">
            <a:avLst/>
          </a:prstGeom>
          <a:noFill/>
          <a:ln>
            <a:noFill/>
          </a:ln>
          <a:effectLst/>
        </p:spPr>
      </p:pic>
      <p:sp>
        <p:nvSpPr>
          <p:cNvPr id="2" name="Nadpis 1"/>
          <p:cNvSpPr>
            <a:spLocks noGrp="1"/>
          </p:cNvSpPr>
          <p:nvPr>
            <p:ph type="title"/>
          </p:nvPr>
        </p:nvSpPr>
        <p:spPr>
          <a:xfrm>
            <a:off x="311572" y="163353"/>
            <a:ext cx="8229600" cy="562074"/>
          </a:xfrm>
        </p:spPr>
        <p:txBody>
          <a:bodyPr>
            <a:normAutofit fontScale="90000"/>
          </a:bodyPr>
          <a:lstStyle/>
          <a:p>
            <a:r>
              <a:rPr lang="cs-CZ" dirty="0" smtClean="0"/>
              <a:t>Problém s analýzou dat</a:t>
            </a:r>
            <a:endParaRPr lang="cs-CZ" dirty="0"/>
          </a:p>
        </p:txBody>
      </p:sp>
      <p:sp>
        <p:nvSpPr>
          <p:cNvPr id="5" name="TextovéPole 4"/>
          <p:cNvSpPr txBox="1"/>
          <p:nvPr/>
        </p:nvSpPr>
        <p:spPr>
          <a:xfrm>
            <a:off x="30460" y="24854"/>
            <a:ext cx="5040560" cy="276999"/>
          </a:xfrm>
          <a:prstGeom prst="rect">
            <a:avLst/>
          </a:prstGeom>
          <a:noFill/>
        </p:spPr>
        <p:txBody>
          <a:bodyPr wrap="square" rtlCol="0">
            <a:spAutoFit/>
          </a:bodyPr>
          <a:lstStyle/>
          <a:p>
            <a:r>
              <a:rPr lang="cs-CZ" sz="1200" dirty="0">
                <a:hlinkClick r:id="rId3"/>
              </a:rPr>
              <a:t>https://vdl.sci.utah.edu/publications/2024_chi_yeah/</a:t>
            </a:r>
            <a:endParaRPr lang="cs-CZ" sz="1200" dirty="0"/>
          </a:p>
        </p:txBody>
      </p:sp>
    </p:spTree>
    <p:extLst>
      <p:ext uri="{BB962C8B-B14F-4D97-AF65-F5344CB8AC3E}">
        <p14:creationId xmlns:p14="http://schemas.microsoft.com/office/powerpoint/2010/main" val="70177999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graf ukazuje?</a:t>
            </a:r>
            <a:endParaRPr lang="cs-CZ" dirty="0"/>
          </a:p>
        </p:txBody>
      </p:sp>
      <p:pic>
        <p:nvPicPr>
          <p:cNvPr id="34818" name="Picture 2" descr="C:\DATA\vyuka\data\grafy\vyberD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086" y="1916832"/>
            <a:ext cx="6124575"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04908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 co dávat pozor ?</a:t>
            </a:r>
            <a:endParaRPr lang="cs-CZ" dirty="0"/>
          </a:p>
        </p:txBody>
      </p:sp>
      <p:sp>
        <p:nvSpPr>
          <p:cNvPr id="4" name="Zástupný symbol pro obsah 4"/>
          <p:cNvSpPr>
            <a:spLocks noGrp="1"/>
          </p:cNvSpPr>
          <p:nvPr>
            <p:ph idx="1"/>
          </p:nvPr>
        </p:nvSpPr>
        <p:spPr>
          <a:xfrm>
            <a:off x="457200" y="1600200"/>
            <a:ext cx="8507288" cy="4709120"/>
          </a:xfrm>
        </p:spPr>
        <p:txBody>
          <a:bodyPr>
            <a:normAutofit/>
          </a:bodyPr>
          <a:lstStyle/>
          <a:p>
            <a:r>
              <a:rPr lang="cs-CZ" dirty="0" err="1" smtClean="0"/>
              <a:t>Who</a:t>
            </a:r>
            <a:endParaRPr lang="cs-CZ" dirty="0" smtClean="0"/>
          </a:p>
          <a:p>
            <a:r>
              <a:rPr lang="cs-CZ" dirty="0" err="1" smtClean="0"/>
              <a:t>What</a:t>
            </a:r>
            <a:endParaRPr lang="cs-CZ" dirty="0" smtClean="0"/>
          </a:p>
          <a:p>
            <a:r>
              <a:rPr lang="cs-CZ" dirty="0" err="1" smtClean="0"/>
              <a:t>Where</a:t>
            </a:r>
            <a:endParaRPr lang="cs-CZ" dirty="0" smtClean="0"/>
          </a:p>
          <a:p>
            <a:r>
              <a:rPr lang="cs-CZ" dirty="0" err="1" smtClean="0"/>
              <a:t>When</a:t>
            </a:r>
            <a:endParaRPr lang="cs-CZ" dirty="0" smtClean="0"/>
          </a:p>
          <a:p>
            <a:r>
              <a:rPr lang="cs-CZ" dirty="0" err="1" smtClean="0"/>
              <a:t>Why</a:t>
            </a:r>
            <a:endParaRPr lang="cs-CZ" dirty="0" smtClean="0"/>
          </a:p>
          <a:p>
            <a:pPr marL="0" indent="0">
              <a:buNone/>
            </a:pPr>
            <a:r>
              <a:rPr lang="en-US" dirty="0" smtClean="0"/>
              <a:t>… a </a:t>
            </a:r>
            <a:r>
              <a:rPr lang="en-US" dirty="0" err="1" smtClean="0"/>
              <a:t>tak</a:t>
            </a:r>
            <a:r>
              <a:rPr lang="cs-CZ" dirty="0" smtClean="0"/>
              <a:t>é kvalita zaznamenání a zpracování dat</a:t>
            </a:r>
          </a:p>
          <a:p>
            <a:pPr marL="0" indent="0">
              <a:buNone/>
            </a:pPr>
            <a:endParaRPr lang="cs-CZ" dirty="0"/>
          </a:p>
          <a:p>
            <a:pPr marL="0" indent="0">
              <a:buNone/>
            </a:pPr>
            <a:r>
              <a:rPr lang="cs-CZ" smtClean="0"/>
              <a:t>(i </a:t>
            </a:r>
            <a:r>
              <a:rPr lang="cs-CZ" dirty="0" smtClean="0"/>
              <a:t>v jiných oblastech)</a:t>
            </a:r>
            <a:endParaRPr lang="cs-CZ" dirty="0"/>
          </a:p>
        </p:txBody>
      </p:sp>
    </p:spTree>
    <p:extLst>
      <p:ext uri="{BB962C8B-B14F-4D97-AF65-F5344CB8AC3E}">
        <p14:creationId xmlns:p14="http://schemas.microsoft.com/office/powerpoint/2010/main" val="183685544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332656"/>
            <a:ext cx="4762872" cy="1143000"/>
          </a:xfrm>
        </p:spPr>
        <p:txBody>
          <a:bodyPr/>
          <a:lstStyle/>
          <a:p>
            <a:pPr algn="l"/>
            <a:r>
              <a:rPr lang="cs-CZ" dirty="0" smtClean="0"/>
              <a:t>Co graf ukazuje?</a:t>
            </a:r>
            <a:endParaRPr lang="cs-CZ" dirty="0"/>
          </a:p>
        </p:txBody>
      </p:sp>
      <p:pic>
        <p:nvPicPr>
          <p:cNvPr id="9220" name="Picture 4" descr="https://getdolphins.com/wp-content/uploads/2018/02/Americas-Homeless-Popul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16632"/>
            <a:ext cx="3310719" cy="624234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95536" y="1995131"/>
            <a:ext cx="4732001" cy="369332"/>
          </a:xfrm>
          <a:prstGeom prst="rect">
            <a:avLst/>
          </a:prstGeom>
          <a:noFill/>
        </p:spPr>
        <p:txBody>
          <a:bodyPr wrap="none" rtlCol="0">
            <a:spAutoFit/>
          </a:bodyPr>
          <a:lstStyle/>
          <a:p>
            <a:r>
              <a:rPr lang="cs-CZ" dirty="0" smtClean="0"/>
              <a:t>Sdělení bylo, že počet lidí bez domova se </a:t>
            </a:r>
            <a:r>
              <a:rPr lang="cs-CZ" b="1" dirty="0" smtClean="0"/>
              <a:t>zvyšuje</a:t>
            </a:r>
            <a:endParaRPr lang="cs-CZ" b="1" dirty="0"/>
          </a:p>
        </p:txBody>
      </p:sp>
      <p:sp>
        <p:nvSpPr>
          <p:cNvPr id="4" name="TextovéPole 3"/>
          <p:cNvSpPr txBox="1"/>
          <p:nvPr/>
        </p:nvSpPr>
        <p:spPr>
          <a:xfrm>
            <a:off x="683568" y="5549170"/>
            <a:ext cx="4248472" cy="400110"/>
          </a:xfrm>
          <a:prstGeom prst="rect">
            <a:avLst/>
          </a:prstGeom>
          <a:noFill/>
        </p:spPr>
        <p:txBody>
          <a:bodyPr wrap="square" rtlCol="0">
            <a:spAutoFit/>
          </a:bodyPr>
          <a:lstStyle/>
          <a:p>
            <a:r>
              <a:rPr lang="cs-CZ" sz="1000" dirty="0">
                <a:hlinkClick r:id="rId3"/>
              </a:rPr>
              <a:t>https://getdolphins.com/wp-content/uploads/2018/02/Americas-Homeless-Population.png</a:t>
            </a:r>
            <a:endParaRPr lang="cs-CZ" sz="1000" dirty="0"/>
          </a:p>
        </p:txBody>
      </p:sp>
    </p:spTree>
    <p:extLst>
      <p:ext uri="{BB962C8B-B14F-4D97-AF65-F5344CB8AC3E}">
        <p14:creationId xmlns:p14="http://schemas.microsoft.com/office/powerpoint/2010/main" val="41423004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Titulek</a:t>
            </a:r>
            <a:endParaRPr lang="cs-CZ" dirty="0"/>
          </a:p>
        </p:txBody>
      </p:sp>
      <p:pic>
        <p:nvPicPr>
          <p:cNvPr id="33794" name="Picture 2" descr="C:\DATA\vyuka\data\grafy\titulek.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1760" y="1628800"/>
            <a:ext cx="4035378" cy="435928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03648" y="6093296"/>
            <a:ext cx="5904656" cy="246221"/>
          </a:xfrm>
          <a:prstGeom prst="rect">
            <a:avLst/>
          </a:prstGeom>
          <a:noFill/>
        </p:spPr>
        <p:txBody>
          <a:bodyPr wrap="square" rtlCol="0">
            <a:spAutoFit/>
          </a:bodyPr>
          <a:lstStyle/>
          <a:p>
            <a:r>
              <a:rPr lang="cs-CZ" sz="1000" dirty="0">
                <a:hlinkClick r:id="rId3"/>
              </a:rPr>
              <a:t>https://www.statisticshowto.com/wp-content/uploads/2014/01/usa-today-1.png</a:t>
            </a:r>
            <a:endParaRPr lang="cs-CZ" sz="1000" dirty="0"/>
          </a:p>
        </p:txBody>
      </p:sp>
    </p:spTree>
    <p:extLst>
      <p:ext uri="{BB962C8B-B14F-4D97-AF65-F5344CB8AC3E}">
        <p14:creationId xmlns:p14="http://schemas.microsoft.com/office/powerpoint/2010/main" val="1052659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Knížka a web</a:t>
            </a:r>
            <a:endParaRPr lang="cs-CZ" dirty="0"/>
          </a:p>
        </p:txBody>
      </p:sp>
      <p:sp>
        <p:nvSpPr>
          <p:cNvPr id="5" name="Nadpis 5"/>
          <p:cNvSpPr txBox="1">
            <a:spLocks/>
          </p:cNvSpPr>
          <p:nvPr/>
        </p:nvSpPr>
        <p:spPr>
          <a:xfrm>
            <a:off x="467544" y="1268760"/>
            <a:ext cx="8496944" cy="22346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C00000"/>
                </a:solidFill>
                <a:latin typeface="+mj-lt"/>
                <a:ea typeface="+mj-ea"/>
                <a:cs typeface="+mj-cs"/>
              </a:defRPr>
            </a:lvl1pPr>
          </a:lstStyle>
          <a:p>
            <a:pPr>
              <a:spcBef>
                <a:spcPts val="3000"/>
              </a:spcBef>
            </a:pPr>
            <a:r>
              <a:rPr lang="cs-CZ" dirty="0" err="1" smtClean="0"/>
              <a:t>Faktomluva</a:t>
            </a:r>
            <a:endParaRPr lang="cs-CZ" dirty="0" smtClean="0"/>
          </a:p>
          <a:p>
            <a:pPr>
              <a:spcBef>
                <a:spcPts val="1200"/>
              </a:spcBef>
            </a:pPr>
            <a:r>
              <a:rPr lang="cs-CZ" sz="3200" dirty="0" smtClean="0"/>
              <a:t>Deset důvodů, proč se mýlíme v pohledu na svět…</a:t>
            </a:r>
            <a:endParaRPr lang="cs-CZ" sz="3200" dirty="0"/>
          </a:p>
        </p:txBody>
      </p:sp>
      <p:sp>
        <p:nvSpPr>
          <p:cNvPr id="6" name="Podnadpis 6"/>
          <p:cNvSpPr txBox="1">
            <a:spLocks/>
          </p:cNvSpPr>
          <p:nvPr/>
        </p:nvSpPr>
        <p:spPr>
          <a:xfrm>
            <a:off x="1371600" y="3140968"/>
            <a:ext cx="6656784"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cs-CZ" sz="2800" dirty="0" smtClean="0"/>
              <a:t>Hans </a:t>
            </a:r>
            <a:r>
              <a:rPr lang="cs-CZ" sz="2800" dirty="0" err="1" smtClean="0"/>
              <a:t>Rosling</a:t>
            </a:r>
            <a:r>
              <a:rPr lang="cs-CZ" sz="2800" dirty="0" smtClean="0"/>
              <a:t>, Ola </a:t>
            </a:r>
            <a:r>
              <a:rPr lang="cs-CZ" sz="2800" dirty="0" err="1" smtClean="0"/>
              <a:t>Rosling</a:t>
            </a:r>
            <a:r>
              <a:rPr lang="cs-CZ" sz="2800" dirty="0" smtClean="0"/>
              <a:t>, Anna </a:t>
            </a:r>
            <a:r>
              <a:rPr lang="cs-CZ" sz="2800" dirty="0" err="1" smtClean="0"/>
              <a:t>Rosling</a:t>
            </a:r>
            <a:endParaRPr lang="cs-CZ" sz="2800" dirty="0" smtClean="0"/>
          </a:p>
          <a:p>
            <a:pPr marL="0" indent="0" algn="ctr">
              <a:buNone/>
            </a:pPr>
            <a:r>
              <a:rPr lang="cs-CZ" sz="2800" dirty="0" smtClean="0"/>
              <a:t>2018</a:t>
            </a:r>
          </a:p>
          <a:p>
            <a:pPr marL="0" indent="0" algn="ctr">
              <a:buNone/>
            </a:pPr>
            <a:r>
              <a:rPr lang="cs-CZ" sz="2800" dirty="0" smtClean="0"/>
              <a:t>Překlad Eva Nevrlá 2018</a:t>
            </a:r>
            <a:endParaRPr lang="cs-CZ" sz="2800" dirty="0"/>
          </a:p>
        </p:txBody>
      </p:sp>
      <p:sp>
        <p:nvSpPr>
          <p:cNvPr id="7" name="Nadpis 5"/>
          <p:cNvSpPr txBox="1">
            <a:spLocks/>
          </p:cNvSpPr>
          <p:nvPr/>
        </p:nvSpPr>
        <p:spPr>
          <a:xfrm>
            <a:off x="467544" y="4437113"/>
            <a:ext cx="8496944" cy="201622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C00000"/>
                </a:solidFill>
                <a:latin typeface="+mj-lt"/>
                <a:ea typeface="+mj-ea"/>
                <a:cs typeface="+mj-cs"/>
              </a:defRPr>
            </a:lvl1pPr>
          </a:lstStyle>
          <a:p>
            <a:pPr>
              <a:spcBef>
                <a:spcPts val="3000"/>
              </a:spcBef>
            </a:pPr>
            <a:r>
              <a:rPr lang="cs-CZ" dirty="0" err="1" smtClean="0"/>
              <a:t>Gapminder</a:t>
            </a:r>
            <a:r>
              <a:rPr lang="cs-CZ" dirty="0"/>
              <a:t/>
            </a:r>
            <a:br>
              <a:rPr lang="cs-CZ" dirty="0"/>
            </a:br>
            <a:r>
              <a:rPr lang="cs-CZ" sz="3200" dirty="0">
                <a:solidFill>
                  <a:schemeClr val="tx1"/>
                </a:solidFill>
              </a:rPr>
              <a:t>https://www.gapminder.org/</a:t>
            </a:r>
            <a:endParaRPr lang="cs-CZ" sz="3200" dirty="0" smtClean="0">
              <a:solidFill>
                <a:schemeClr val="tx1"/>
              </a:solidFill>
            </a:endParaRPr>
          </a:p>
        </p:txBody>
      </p:sp>
    </p:spTree>
    <p:extLst>
      <p:ext uri="{BB962C8B-B14F-4D97-AF65-F5344CB8AC3E}">
        <p14:creationId xmlns:p14="http://schemas.microsoft.com/office/powerpoint/2010/main" val="140880790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Zdroje</a:t>
            </a:r>
            <a:endParaRPr lang="cs-CZ" dirty="0"/>
          </a:p>
        </p:txBody>
      </p:sp>
      <p:sp>
        <p:nvSpPr>
          <p:cNvPr id="3" name="Zástupný symbol pro obsah 2"/>
          <p:cNvSpPr>
            <a:spLocks noGrp="1"/>
          </p:cNvSpPr>
          <p:nvPr>
            <p:ph idx="1"/>
          </p:nvPr>
        </p:nvSpPr>
        <p:spPr>
          <a:xfrm>
            <a:off x="457200" y="1412776"/>
            <a:ext cx="8507288" cy="5040560"/>
          </a:xfrm>
        </p:spPr>
        <p:txBody>
          <a:bodyPr>
            <a:normAutofit lnSpcReduction="10000"/>
          </a:bodyPr>
          <a:lstStyle/>
          <a:p>
            <a:pPr marL="0" indent="0">
              <a:buNone/>
            </a:pPr>
            <a:endParaRPr lang="cs-CZ" sz="1000" dirty="0"/>
          </a:p>
          <a:p>
            <a:r>
              <a:rPr lang="cs-CZ" sz="1000" dirty="0" smtClean="0">
                <a:hlinkClick r:id="rId2"/>
              </a:rPr>
              <a:t>https</a:t>
            </a:r>
            <a:r>
              <a:rPr lang="cs-CZ" sz="1000" dirty="0">
                <a:hlinkClick r:id="rId2"/>
              </a:rPr>
              <a:t>://www.buzzfeednews.com/article/katienotopoulos/graphs-that-lied-to-us</a:t>
            </a:r>
            <a:endParaRPr lang="cs-CZ" sz="1000" dirty="0"/>
          </a:p>
          <a:p>
            <a:pPr marL="0" indent="0">
              <a:buNone/>
            </a:pPr>
            <a:endParaRPr lang="cs-CZ" sz="1000" dirty="0"/>
          </a:p>
          <a:p>
            <a:r>
              <a:rPr lang="cs-CZ" sz="1000" dirty="0">
                <a:hlinkClick r:id="rId3"/>
              </a:rPr>
              <a:t>https://www.maartengrootendorst.com/blog/misleading</a:t>
            </a:r>
            <a:r>
              <a:rPr lang="cs-CZ" sz="1000" dirty="0" smtClean="0">
                <a:hlinkClick r:id="rId3"/>
              </a:rPr>
              <a:t>/</a:t>
            </a:r>
            <a:endParaRPr lang="cs-CZ" sz="1000" dirty="0"/>
          </a:p>
          <a:p>
            <a:r>
              <a:rPr lang="cs-CZ" sz="1000" dirty="0">
                <a:hlinkClick r:id="rId4"/>
              </a:rPr>
              <a:t>https://www.statisticshowto.com/probability-and-statistics/descriptive-statistics/misleading-graphs</a:t>
            </a:r>
            <a:r>
              <a:rPr lang="cs-CZ" sz="1000" dirty="0" smtClean="0">
                <a:hlinkClick r:id="rId4"/>
              </a:rPr>
              <a:t>/</a:t>
            </a:r>
            <a:endParaRPr lang="cs-CZ" sz="1000" dirty="0"/>
          </a:p>
          <a:p>
            <a:r>
              <a:rPr lang="cs-CZ" sz="1000" dirty="0">
                <a:hlinkClick r:id="rId5"/>
              </a:rPr>
              <a:t>https://getdolphins.com/blog/the-worst-graphs-of-2017</a:t>
            </a:r>
            <a:r>
              <a:rPr lang="cs-CZ" sz="1000" dirty="0" smtClean="0">
                <a:hlinkClick r:id="rId5"/>
              </a:rPr>
              <a:t>/</a:t>
            </a:r>
            <a:endParaRPr lang="cs-CZ" sz="1000" dirty="0" smtClean="0"/>
          </a:p>
          <a:p>
            <a:r>
              <a:rPr lang="cs-CZ" sz="1000" dirty="0" smtClean="0">
                <a:hlinkClick r:id="rId6"/>
              </a:rPr>
              <a:t>https</a:t>
            </a:r>
            <a:r>
              <a:rPr lang="cs-CZ" sz="1000" dirty="0">
                <a:hlinkClick r:id="rId6"/>
              </a:rPr>
              <a:t>://</a:t>
            </a:r>
            <a:r>
              <a:rPr lang="cs-CZ" sz="1000" dirty="0" smtClean="0">
                <a:hlinkClick r:id="rId6"/>
              </a:rPr>
              <a:t>medium.com/knowledgenudge/how-to-mislead-with-graphs-916f853a6e03</a:t>
            </a:r>
            <a:endParaRPr lang="cs-CZ" sz="1000" dirty="0" smtClean="0"/>
          </a:p>
          <a:p>
            <a:r>
              <a:rPr lang="cs-CZ" sz="1000" dirty="0" smtClean="0">
                <a:hlinkClick r:id="rId7"/>
              </a:rPr>
              <a:t>https</a:t>
            </a:r>
            <a:r>
              <a:rPr lang="cs-CZ" sz="1000" dirty="0">
                <a:hlinkClick r:id="rId7"/>
              </a:rPr>
              <a:t>://tylervigen.com</a:t>
            </a:r>
            <a:r>
              <a:rPr lang="cs-CZ" sz="1000" dirty="0" smtClean="0">
                <a:hlinkClick r:id="rId7"/>
              </a:rPr>
              <a:t>/</a:t>
            </a:r>
            <a:endParaRPr lang="cs-CZ" sz="1000" dirty="0" smtClean="0"/>
          </a:p>
          <a:p>
            <a:r>
              <a:rPr lang="cs-CZ" sz="1000" dirty="0">
                <a:hlinkClick r:id="rId8"/>
              </a:rPr>
              <a:t>https://www.tableau.com/blog/how-spot-misleading-charts-know-source</a:t>
            </a:r>
            <a:endParaRPr lang="cs-CZ" sz="1000" dirty="0"/>
          </a:p>
          <a:p>
            <a:endParaRPr lang="cs-CZ" sz="1000" dirty="0"/>
          </a:p>
          <a:p>
            <a:pPr marL="0" indent="0">
              <a:buNone/>
            </a:pPr>
            <a:r>
              <a:rPr lang="cs-CZ" sz="1000" dirty="0" smtClean="0"/>
              <a:t>česky</a:t>
            </a:r>
            <a:endParaRPr lang="cs-CZ" sz="1000" dirty="0"/>
          </a:p>
          <a:p>
            <a:r>
              <a:rPr lang="cs-CZ" sz="1000" dirty="0">
                <a:hlinkClick r:id="rId9"/>
              </a:rPr>
              <a:t>https://www.idnes.cz/technet/veda/manipulace-grafy-statistika.A151023_164547_veda_pka</a:t>
            </a:r>
            <a:endParaRPr lang="cs-CZ" sz="1000" dirty="0"/>
          </a:p>
          <a:p>
            <a:r>
              <a:rPr lang="cs-CZ" sz="1000" dirty="0" smtClean="0"/>
              <a:t>Korelace</a:t>
            </a:r>
            <a:br>
              <a:rPr lang="cs-CZ" sz="1000" dirty="0" smtClean="0"/>
            </a:br>
            <a:r>
              <a:rPr lang="cs-CZ" sz="1000" dirty="0" smtClean="0">
                <a:hlinkClick r:id="rId10"/>
              </a:rPr>
              <a:t>https</a:t>
            </a:r>
            <a:r>
              <a:rPr lang="cs-CZ" sz="1000" dirty="0">
                <a:hlinkClick r:id="rId10"/>
              </a:rPr>
              <a:t>://www.idnes.cz/technet/veda/autismus-a-biopotraviny.A130103_141747_veda_mla</a:t>
            </a:r>
            <a:endParaRPr lang="cs-CZ" sz="1000" dirty="0"/>
          </a:p>
          <a:p>
            <a:r>
              <a:rPr lang="cs-CZ" sz="1000" dirty="0" err="1" smtClean="0"/>
              <a:t>Rösling</a:t>
            </a:r>
            <a:r>
              <a:rPr lang="cs-CZ" sz="1000" dirty="0" smtClean="0"/>
              <a:t/>
            </a:r>
            <a:br>
              <a:rPr lang="cs-CZ" sz="1000" dirty="0" smtClean="0"/>
            </a:br>
            <a:r>
              <a:rPr lang="cs-CZ" sz="1000" dirty="0" smtClean="0">
                <a:hlinkClick r:id="rId11"/>
              </a:rPr>
              <a:t>https</a:t>
            </a:r>
            <a:r>
              <a:rPr lang="cs-CZ" sz="1000" dirty="0">
                <a:hlinkClick r:id="rId11"/>
              </a:rPr>
              <a:t>://</a:t>
            </a:r>
            <a:r>
              <a:rPr lang="cs-CZ" sz="1000" dirty="0" smtClean="0">
                <a:hlinkClick r:id="rId11"/>
              </a:rPr>
              <a:t>www.idnes.cz/technet/veda/hans-rosling-statistik-test-svet.A170214_143602_veda_mla</a:t>
            </a:r>
            <a:endParaRPr lang="cs-CZ" sz="1000" dirty="0" smtClean="0"/>
          </a:p>
          <a:p>
            <a:endParaRPr lang="cs-CZ" sz="1000" dirty="0"/>
          </a:p>
          <a:p>
            <a:pPr marL="0" indent="0">
              <a:buNone/>
            </a:pPr>
            <a:r>
              <a:rPr lang="cs-CZ" sz="1000" dirty="0" smtClean="0"/>
              <a:t>Přednáška</a:t>
            </a:r>
          </a:p>
          <a:p>
            <a:pPr marL="0" indent="0">
              <a:buNone/>
            </a:pPr>
            <a:r>
              <a:rPr lang="cs-CZ" sz="1000" dirty="0"/>
              <a:t>Neurazitelny.cz v rámci přednáškových Večerů na FF UK uspořádal přednášku Martina Vraného a Ondřeje Havlíčka s názvem Kritické myšlení – Úvod do rozpoznávání keců. V druhé půli se mluví o nejčastějších kognitivních klamů z praxe.</a:t>
            </a:r>
          </a:p>
          <a:p>
            <a:pPr marL="0" indent="0">
              <a:buNone/>
            </a:pPr>
            <a:r>
              <a:rPr lang="cs-CZ" sz="1000" dirty="0" smtClean="0">
                <a:hlinkClick r:id="rId12"/>
              </a:rPr>
              <a:t>https</a:t>
            </a:r>
            <a:r>
              <a:rPr lang="cs-CZ" sz="1000" dirty="0">
                <a:hlinkClick r:id="rId12"/>
              </a:rPr>
              <a:t>://youtu.be/AdRNgEktsvo</a:t>
            </a:r>
            <a:endParaRPr lang="cs-CZ" sz="1000" dirty="0"/>
          </a:p>
          <a:p>
            <a:pPr marL="0" indent="0">
              <a:buNone/>
            </a:pPr>
            <a:r>
              <a:rPr lang="cs-CZ" sz="1000" dirty="0" smtClean="0"/>
              <a:t>Kritické </a:t>
            </a:r>
            <a:r>
              <a:rPr lang="cs-CZ" sz="1000" dirty="0"/>
              <a:t>myšlení – Úvod do rozpoznávání keců (2019</a:t>
            </a:r>
            <a:r>
              <a:rPr lang="cs-CZ" sz="1000" dirty="0" smtClean="0"/>
              <a:t>)</a:t>
            </a:r>
          </a:p>
          <a:p>
            <a:pPr marL="0" indent="0">
              <a:buNone/>
            </a:pPr>
            <a:endParaRPr lang="cs-CZ" sz="1000" dirty="0"/>
          </a:p>
          <a:p>
            <a:pPr marL="0" indent="0">
              <a:buNone/>
            </a:pPr>
            <a:r>
              <a:rPr lang="cs-CZ" sz="1000" dirty="0" smtClean="0"/>
              <a:t>Grafy</a:t>
            </a:r>
          </a:p>
          <a:p>
            <a:pPr marL="0" indent="0">
              <a:buNone/>
            </a:pPr>
            <a:r>
              <a:rPr lang="cs-CZ" sz="1000" dirty="0">
                <a:hlinkClick r:id="rId13"/>
              </a:rPr>
              <a:t>https://kisk.phil.muni.cz/media/3125662/kisk.phil.muni.cz/kpi/formalni-zpracovani-textu/tvorte-dobre-grafy.html</a:t>
            </a:r>
            <a:endParaRPr lang="cs-CZ" sz="1000" dirty="0" smtClean="0"/>
          </a:p>
          <a:p>
            <a:pPr marL="0" indent="0">
              <a:buNone/>
            </a:pPr>
            <a:endParaRPr lang="cs-CZ" sz="1000" dirty="0"/>
          </a:p>
          <a:p>
            <a:pPr marL="0" indent="0">
              <a:buNone/>
            </a:pPr>
            <a:r>
              <a:rPr lang="cs-CZ" sz="1000" dirty="0" smtClean="0"/>
              <a:t>Barvy</a:t>
            </a:r>
          </a:p>
          <a:p>
            <a:r>
              <a:rPr lang="cs-CZ" sz="1000" dirty="0" smtClean="0">
                <a:hlinkClick r:id="rId14"/>
              </a:rPr>
              <a:t>https://www.atlassian.com/data/charts/how-to-choose-colors-data-visualization</a:t>
            </a:r>
            <a:endParaRPr lang="cs-CZ" sz="1000" dirty="0" smtClean="0"/>
          </a:p>
          <a:p>
            <a:r>
              <a:rPr lang="cs-CZ" sz="1000" dirty="0" smtClean="0">
                <a:hlinkClick r:id="rId15"/>
              </a:rPr>
              <a:t>https</a:t>
            </a:r>
            <a:r>
              <a:rPr lang="cs-CZ" sz="1000" dirty="0">
                <a:hlinkClick r:id="rId15"/>
              </a:rPr>
              <a:t>://</a:t>
            </a:r>
            <a:r>
              <a:rPr lang="cs-CZ" sz="1000" dirty="0" smtClean="0">
                <a:hlinkClick r:id="rId15"/>
              </a:rPr>
              <a:t>prinfab.com/blog/how-to-create-a-colour-chart/</a:t>
            </a:r>
            <a:endParaRPr lang="cs-CZ" sz="1000" dirty="0" smtClean="0"/>
          </a:p>
          <a:p>
            <a:r>
              <a:rPr lang="cs-CZ" sz="1000" dirty="0">
                <a:hlinkClick r:id="rId16"/>
              </a:rPr>
              <a:t>https://www.learnui.design/blog/the-hsb-color-system-practicioners-primer.html</a:t>
            </a:r>
            <a:endParaRPr lang="cs-CZ" sz="1000" dirty="0"/>
          </a:p>
        </p:txBody>
      </p:sp>
    </p:spTree>
    <p:extLst>
      <p:ext uri="{BB962C8B-B14F-4D97-AF65-F5344CB8AC3E}">
        <p14:creationId xmlns:p14="http://schemas.microsoft.com/office/powerpoint/2010/main" val="9281186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Test (Hans </a:t>
            </a:r>
            <a:r>
              <a:rPr lang="cs-CZ" dirty="0" err="1" smtClean="0"/>
              <a:t>Rosling</a:t>
            </a:r>
            <a:r>
              <a:rPr lang="cs-CZ" dirty="0"/>
              <a:t>)</a:t>
            </a:r>
          </a:p>
        </p:txBody>
      </p:sp>
      <p:sp>
        <p:nvSpPr>
          <p:cNvPr id="3" name="Zástupný symbol pro obsah 2"/>
          <p:cNvSpPr>
            <a:spLocks noGrp="1"/>
          </p:cNvSpPr>
          <p:nvPr>
            <p:ph idx="1"/>
          </p:nvPr>
        </p:nvSpPr>
        <p:spPr/>
        <p:txBody>
          <a:bodyPr>
            <a:normAutofit/>
          </a:bodyPr>
          <a:lstStyle/>
          <a:p>
            <a:pPr marL="514350" indent="-514350">
              <a:buFont typeface="+mj-lt"/>
              <a:buAutoNum type="arabicPeriod"/>
            </a:pPr>
            <a:r>
              <a:rPr lang="cs-CZ" sz="2400" dirty="0" smtClean="0"/>
              <a:t>Kolik dívek v zemích s nízkým příjmem dnes dokončí základní školu?</a:t>
            </a:r>
          </a:p>
          <a:p>
            <a:pPr marL="400050" lvl="1" indent="0">
              <a:buNone/>
            </a:pPr>
            <a:r>
              <a:rPr lang="cs-CZ" sz="2400" dirty="0" smtClean="0"/>
              <a:t> A</a:t>
            </a:r>
            <a:r>
              <a:rPr lang="cs-CZ" sz="2400" dirty="0"/>
              <a:t>	20 </a:t>
            </a:r>
            <a:r>
              <a:rPr lang="en-US" sz="2400" dirty="0"/>
              <a:t>%</a:t>
            </a:r>
          </a:p>
          <a:p>
            <a:pPr marL="400050" lvl="1" indent="0">
              <a:buNone/>
            </a:pPr>
            <a:r>
              <a:rPr lang="cs-CZ" sz="2400" dirty="0" smtClean="0"/>
              <a:t> </a:t>
            </a:r>
            <a:r>
              <a:rPr lang="en-US" sz="2400" dirty="0" smtClean="0"/>
              <a:t>B	40 %</a:t>
            </a:r>
          </a:p>
          <a:p>
            <a:pPr marL="400050" lvl="1" indent="0">
              <a:buNone/>
            </a:pPr>
            <a:r>
              <a:rPr lang="cs-CZ" sz="2400" dirty="0" smtClean="0"/>
              <a:t> </a:t>
            </a:r>
            <a:r>
              <a:rPr lang="en-US" sz="2400" dirty="0" smtClean="0"/>
              <a:t>C	60 %</a:t>
            </a:r>
          </a:p>
          <a:p>
            <a:pPr marL="514350" indent="-514350">
              <a:spcBef>
                <a:spcPts val="3000"/>
              </a:spcBef>
              <a:buFont typeface="+mj-lt"/>
              <a:buAutoNum type="arabicPeriod"/>
            </a:pPr>
            <a:r>
              <a:rPr lang="en-US" sz="2400" dirty="0" err="1" smtClean="0"/>
              <a:t>Kde</a:t>
            </a:r>
            <a:r>
              <a:rPr lang="en-US" sz="2400" dirty="0" smtClean="0"/>
              <a:t> </a:t>
            </a:r>
            <a:r>
              <a:rPr lang="cs-CZ" sz="2400" dirty="0"/>
              <a:t>žije většina světové populace?</a:t>
            </a:r>
          </a:p>
          <a:p>
            <a:pPr marL="400050" lvl="1" indent="0">
              <a:buNone/>
            </a:pPr>
            <a:r>
              <a:rPr lang="cs-CZ" sz="2400" dirty="0" smtClean="0"/>
              <a:t> A</a:t>
            </a:r>
            <a:r>
              <a:rPr lang="cs-CZ" sz="2400" dirty="0"/>
              <a:t>	v zemích s nízkým příjmem</a:t>
            </a:r>
          </a:p>
          <a:p>
            <a:pPr marL="400050" lvl="1" indent="0">
              <a:buNone/>
            </a:pPr>
            <a:r>
              <a:rPr lang="cs-CZ" sz="2400" dirty="0" smtClean="0"/>
              <a:t> B </a:t>
            </a:r>
            <a:r>
              <a:rPr lang="cs-CZ" sz="2400" dirty="0"/>
              <a:t>	</a:t>
            </a:r>
            <a:r>
              <a:rPr lang="cs-CZ" sz="2400" dirty="0" smtClean="0"/>
              <a:t>v </a:t>
            </a:r>
            <a:r>
              <a:rPr lang="cs-CZ" sz="2400" dirty="0"/>
              <a:t>zemích se středním příjmem</a:t>
            </a:r>
          </a:p>
          <a:p>
            <a:pPr marL="400050" lvl="1" indent="0">
              <a:buNone/>
            </a:pPr>
            <a:r>
              <a:rPr lang="cs-CZ" sz="2400" dirty="0" smtClean="0"/>
              <a:t> C 	v </a:t>
            </a:r>
            <a:r>
              <a:rPr lang="cs-CZ" sz="2400" dirty="0"/>
              <a:t>zemích s vysokým příjmem</a:t>
            </a:r>
          </a:p>
        </p:txBody>
      </p:sp>
    </p:spTree>
    <p:extLst>
      <p:ext uri="{BB962C8B-B14F-4D97-AF65-F5344CB8AC3E}">
        <p14:creationId xmlns:p14="http://schemas.microsoft.com/office/powerpoint/2010/main" val="232344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Test (Hans </a:t>
            </a:r>
            <a:r>
              <a:rPr lang="cs-CZ" dirty="0" err="1" smtClean="0"/>
              <a:t>Rosling</a:t>
            </a:r>
            <a:r>
              <a:rPr lang="cs-CZ" dirty="0"/>
              <a:t>)</a:t>
            </a:r>
          </a:p>
        </p:txBody>
      </p:sp>
      <p:sp>
        <p:nvSpPr>
          <p:cNvPr id="3" name="Zástupný symbol pro obsah 2"/>
          <p:cNvSpPr>
            <a:spLocks noGrp="1"/>
          </p:cNvSpPr>
          <p:nvPr>
            <p:ph idx="1"/>
          </p:nvPr>
        </p:nvSpPr>
        <p:spPr>
          <a:xfrm>
            <a:off x="467544" y="1628800"/>
            <a:ext cx="8229600" cy="4525963"/>
          </a:xfrm>
        </p:spPr>
        <p:txBody>
          <a:bodyPr vert="horz" lIns="91440" tIns="45720" rIns="91440" bIns="45720" rtlCol="0">
            <a:normAutofit/>
          </a:bodyPr>
          <a:lstStyle/>
          <a:p>
            <a:pPr marL="514350" indent="-514350">
              <a:buFont typeface="+mj-lt"/>
              <a:buAutoNum type="arabicPeriod" startAt="3"/>
            </a:pPr>
            <a:r>
              <a:rPr lang="cs-CZ" sz="2400" dirty="0" smtClean="0"/>
              <a:t>Jak </a:t>
            </a:r>
            <a:r>
              <a:rPr lang="cs-CZ" sz="2400" dirty="0"/>
              <a:t>se během posledních 20 let změnil podíl světové populace žijící v extrémní chudobě?</a:t>
            </a:r>
          </a:p>
          <a:p>
            <a:pPr marL="400050" lvl="1" indent="0">
              <a:buNone/>
            </a:pPr>
            <a:r>
              <a:rPr lang="cs-CZ" sz="2400" dirty="0" smtClean="0"/>
              <a:t>  A</a:t>
            </a:r>
            <a:r>
              <a:rPr lang="cs-CZ" sz="2400" dirty="0"/>
              <a:t>	téměř se zdvojnásobil</a:t>
            </a:r>
          </a:p>
          <a:p>
            <a:pPr marL="400050" lvl="1" indent="0">
              <a:buNone/>
            </a:pPr>
            <a:r>
              <a:rPr lang="cs-CZ" sz="2400" dirty="0" smtClean="0"/>
              <a:t>  B </a:t>
            </a:r>
            <a:r>
              <a:rPr lang="cs-CZ" sz="2400" dirty="0"/>
              <a:t>	zůstal víceméně stejný</a:t>
            </a:r>
          </a:p>
          <a:p>
            <a:pPr marL="400050" lvl="1" indent="0">
              <a:buNone/>
            </a:pPr>
            <a:r>
              <a:rPr lang="cs-CZ" sz="2400" dirty="0" smtClean="0"/>
              <a:t>  C </a:t>
            </a:r>
            <a:r>
              <a:rPr lang="cs-CZ" sz="2400" dirty="0"/>
              <a:t>	snížil se téměř na polovinu</a:t>
            </a:r>
          </a:p>
          <a:p>
            <a:pPr marL="514350" indent="-514350">
              <a:spcBef>
                <a:spcPts val="3000"/>
              </a:spcBef>
              <a:buFont typeface="+mj-lt"/>
              <a:buAutoNum type="arabicPeriod" startAt="3"/>
            </a:pPr>
            <a:r>
              <a:rPr lang="cs-CZ" sz="2400" dirty="0" smtClean="0"/>
              <a:t>Jaká </a:t>
            </a:r>
            <a:r>
              <a:rPr lang="cs-CZ" sz="2400" dirty="0"/>
              <a:t>je dnes celosvětově průměrná délka života?</a:t>
            </a:r>
          </a:p>
          <a:p>
            <a:pPr marL="400050" lvl="1" indent="0">
              <a:buNone/>
            </a:pPr>
            <a:r>
              <a:rPr lang="cs-CZ" sz="2400" dirty="0" smtClean="0"/>
              <a:t>  A</a:t>
            </a:r>
            <a:r>
              <a:rPr lang="cs-CZ" sz="2400" dirty="0"/>
              <a:t>	50 let</a:t>
            </a:r>
          </a:p>
          <a:p>
            <a:pPr marL="400050" lvl="1" indent="0">
              <a:buNone/>
            </a:pPr>
            <a:r>
              <a:rPr lang="cs-CZ" sz="2400" dirty="0" smtClean="0"/>
              <a:t> </a:t>
            </a:r>
            <a:r>
              <a:rPr lang="en-US" sz="2400" dirty="0" smtClean="0"/>
              <a:t> </a:t>
            </a:r>
            <a:r>
              <a:rPr lang="cs-CZ" sz="2400" dirty="0" smtClean="0"/>
              <a:t>B </a:t>
            </a:r>
            <a:r>
              <a:rPr lang="cs-CZ" sz="2400" dirty="0"/>
              <a:t>	60 let</a:t>
            </a:r>
          </a:p>
          <a:p>
            <a:pPr marL="400050" lvl="1" indent="0">
              <a:buNone/>
            </a:pPr>
            <a:r>
              <a:rPr lang="cs-CZ" sz="2400" dirty="0" smtClean="0"/>
              <a:t> </a:t>
            </a:r>
            <a:r>
              <a:rPr lang="en-US" sz="2400" dirty="0" smtClean="0"/>
              <a:t> </a:t>
            </a:r>
            <a:r>
              <a:rPr lang="cs-CZ" sz="2400" dirty="0" smtClean="0"/>
              <a:t>C </a:t>
            </a:r>
            <a:r>
              <a:rPr lang="cs-CZ" sz="2400" dirty="0"/>
              <a:t>	70 let</a:t>
            </a:r>
          </a:p>
        </p:txBody>
      </p:sp>
    </p:spTree>
    <p:extLst>
      <p:ext uri="{BB962C8B-B14F-4D97-AF65-F5344CB8AC3E}">
        <p14:creationId xmlns:p14="http://schemas.microsoft.com/office/powerpoint/2010/main" val="2157889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Test (Hans </a:t>
            </a:r>
            <a:r>
              <a:rPr lang="cs-CZ" dirty="0" err="1" smtClean="0"/>
              <a:t>Rosling</a:t>
            </a:r>
            <a:r>
              <a:rPr lang="cs-CZ" dirty="0"/>
              <a:t>)</a:t>
            </a:r>
          </a:p>
        </p:txBody>
      </p:sp>
      <p:sp>
        <p:nvSpPr>
          <p:cNvPr id="3" name="Zástupný symbol pro obsah 2"/>
          <p:cNvSpPr>
            <a:spLocks noGrp="1"/>
          </p:cNvSpPr>
          <p:nvPr>
            <p:ph idx="1"/>
          </p:nvPr>
        </p:nvSpPr>
        <p:spPr>
          <a:xfrm>
            <a:off x="467544" y="1628800"/>
            <a:ext cx="8229600" cy="4752528"/>
          </a:xfrm>
        </p:spPr>
        <p:txBody>
          <a:bodyPr>
            <a:noAutofit/>
          </a:bodyPr>
          <a:lstStyle/>
          <a:p>
            <a:pPr marL="360000" indent="-720000">
              <a:buNone/>
            </a:pPr>
            <a:r>
              <a:rPr lang="cs-CZ" sz="2400" dirty="0" smtClean="0"/>
              <a:t>5.	Na světě dnes žijí zhruba 2 miliardy dětí ve věku 0–15 let. Kolik dětí bude podle prognózy OSN na světě v roce 2100?</a:t>
            </a:r>
          </a:p>
          <a:p>
            <a:pPr marL="400050" lvl="1" indent="0">
              <a:buNone/>
            </a:pPr>
            <a:r>
              <a:rPr lang="cs-CZ" sz="2400" dirty="0"/>
              <a:t>A	</a:t>
            </a:r>
            <a:r>
              <a:rPr lang="cs-CZ" sz="2400" dirty="0" smtClean="0"/>
              <a:t>4 miliardy</a:t>
            </a:r>
            <a:endParaRPr lang="cs-CZ" sz="2400" dirty="0"/>
          </a:p>
          <a:p>
            <a:pPr marL="400050" lvl="1" indent="0">
              <a:buNone/>
            </a:pPr>
            <a:r>
              <a:rPr lang="cs-CZ" sz="2400" dirty="0"/>
              <a:t>B 	</a:t>
            </a:r>
            <a:r>
              <a:rPr lang="cs-CZ" sz="2400" dirty="0" smtClean="0"/>
              <a:t>3 </a:t>
            </a:r>
            <a:r>
              <a:rPr lang="cs-CZ" sz="2400" dirty="0"/>
              <a:t>miliardy</a:t>
            </a:r>
          </a:p>
          <a:p>
            <a:pPr marL="400050" lvl="1" indent="0">
              <a:buNone/>
            </a:pPr>
            <a:r>
              <a:rPr lang="cs-CZ" sz="2400" dirty="0"/>
              <a:t>C 	</a:t>
            </a:r>
            <a:r>
              <a:rPr lang="cs-CZ" sz="2400" dirty="0" smtClean="0"/>
              <a:t>2 </a:t>
            </a:r>
            <a:r>
              <a:rPr lang="cs-CZ" sz="2400" dirty="0"/>
              <a:t>miliardy</a:t>
            </a:r>
          </a:p>
          <a:p>
            <a:pPr marL="360000" indent="-720000">
              <a:spcBef>
                <a:spcPts val="1800"/>
              </a:spcBef>
              <a:buNone/>
            </a:pPr>
            <a:r>
              <a:rPr lang="cs-CZ" sz="2400" dirty="0" smtClean="0"/>
              <a:t>6</a:t>
            </a:r>
            <a:r>
              <a:rPr lang="cs-CZ" sz="2400" dirty="0"/>
              <a:t>. Podle prognózy OSN vzroste do roku 2100 světová populace o další 4 miliardy lidí.</a:t>
            </a:r>
            <a:br>
              <a:rPr lang="cs-CZ" sz="2400" dirty="0"/>
            </a:br>
            <a:r>
              <a:rPr lang="cs-CZ" sz="2400" dirty="0"/>
              <a:t>Jaký je hlavní důvod?</a:t>
            </a:r>
          </a:p>
          <a:p>
            <a:pPr marL="400050" lvl="1" indent="0">
              <a:buNone/>
            </a:pPr>
            <a:r>
              <a:rPr lang="cs-CZ" sz="2400" dirty="0"/>
              <a:t>A	</a:t>
            </a:r>
            <a:r>
              <a:rPr lang="cs-CZ" sz="2400" dirty="0" smtClean="0"/>
              <a:t>Bude více dětí (věk do 15 let)</a:t>
            </a:r>
            <a:endParaRPr lang="cs-CZ" sz="2400" dirty="0"/>
          </a:p>
          <a:p>
            <a:pPr marL="400050" lvl="1" indent="0">
              <a:buNone/>
            </a:pPr>
            <a:r>
              <a:rPr lang="cs-CZ" sz="2400" dirty="0"/>
              <a:t>B 	Bude </a:t>
            </a:r>
            <a:r>
              <a:rPr lang="cs-CZ" sz="2400"/>
              <a:t>více </a:t>
            </a:r>
            <a:r>
              <a:rPr lang="cs-CZ" sz="2400" smtClean="0"/>
              <a:t>dospělých </a:t>
            </a:r>
            <a:r>
              <a:rPr lang="cs-CZ" sz="2400" dirty="0" smtClean="0"/>
              <a:t>(15–74 </a:t>
            </a:r>
            <a:r>
              <a:rPr lang="cs-CZ" sz="2400" dirty="0"/>
              <a:t>let)</a:t>
            </a:r>
          </a:p>
          <a:p>
            <a:pPr marL="400050" lvl="1" indent="0">
              <a:buNone/>
            </a:pPr>
            <a:r>
              <a:rPr lang="cs-CZ" sz="2400" dirty="0" smtClean="0"/>
              <a:t>C 	</a:t>
            </a:r>
            <a:r>
              <a:rPr lang="cs-CZ" sz="2400" dirty="0"/>
              <a:t>Bude více </a:t>
            </a:r>
            <a:r>
              <a:rPr lang="cs-CZ" sz="2400" dirty="0" smtClean="0"/>
              <a:t>starých lidí </a:t>
            </a:r>
            <a:r>
              <a:rPr lang="cs-CZ" sz="2400" dirty="0"/>
              <a:t>(věk </a:t>
            </a:r>
            <a:r>
              <a:rPr lang="cs-CZ" sz="2400" dirty="0" smtClean="0"/>
              <a:t>nad 75 let</a:t>
            </a:r>
            <a:r>
              <a:rPr lang="cs-CZ" sz="2400" dirty="0"/>
              <a:t>)</a:t>
            </a:r>
          </a:p>
        </p:txBody>
      </p:sp>
    </p:spTree>
    <p:extLst>
      <p:ext uri="{BB962C8B-B14F-4D97-AF65-F5344CB8AC3E}">
        <p14:creationId xmlns:p14="http://schemas.microsoft.com/office/powerpoint/2010/main" val="3882122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Test (Hans </a:t>
            </a:r>
            <a:r>
              <a:rPr lang="cs-CZ" dirty="0" err="1" smtClean="0"/>
              <a:t>Rosling</a:t>
            </a:r>
            <a:r>
              <a:rPr lang="cs-CZ" dirty="0"/>
              <a:t>)</a:t>
            </a:r>
          </a:p>
        </p:txBody>
      </p:sp>
      <p:sp>
        <p:nvSpPr>
          <p:cNvPr id="3" name="Zástupný symbol pro obsah 2"/>
          <p:cNvSpPr>
            <a:spLocks noGrp="1"/>
          </p:cNvSpPr>
          <p:nvPr>
            <p:ph idx="1"/>
          </p:nvPr>
        </p:nvSpPr>
        <p:spPr>
          <a:xfrm>
            <a:off x="467544" y="1628800"/>
            <a:ext cx="8229600" cy="4525963"/>
          </a:xfrm>
        </p:spPr>
        <p:txBody>
          <a:bodyPr>
            <a:normAutofit/>
          </a:bodyPr>
          <a:lstStyle/>
          <a:p>
            <a:pPr marL="360000" indent="-720000">
              <a:buNone/>
            </a:pPr>
            <a:r>
              <a:rPr lang="cs-CZ" sz="2400" dirty="0"/>
              <a:t>7</a:t>
            </a:r>
            <a:r>
              <a:rPr lang="cs-CZ" sz="2400" dirty="0" smtClean="0"/>
              <a:t>.	Jak se během posledních sto let změnil ve světě roční počet úmrtí způsobený přírodními katastrofami?</a:t>
            </a:r>
          </a:p>
          <a:p>
            <a:pPr marL="400050" lvl="1" indent="0">
              <a:buNone/>
            </a:pPr>
            <a:r>
              <a:rPr lang="cs-CZ" sz="2400" dirty="0"/>
              <a:t>A	</a:t>
            </a:r>
            <a:r>
              <a:rPr lang="cs-CZ" sz="2400" dirty="0" smtClean="0"/>
              <a:t>vzrostl více než dvojnásobně</a:t>
            </a:r>
            <a:endParaRPr lang="cs-CZ" sz="2400" dirty="0"/>
          </a:p>
          <a:p>
            <a:pPr marL="400050" lvl="1" indent="0">
              <a:buNone/>
            </a:pPr>
            <a:r>
              <a:rPr lang="cs-CZ" sz="2400" dirty="0"/>
              <a:t>B 	</a:t>
            </a:r>
            <a:r>
              <a:rPr lang="cs-CZ" sz="2400" dirty="0" smtClean="0"/>
              <a:t>zůstal víceméně stejný</a:t>
            </a:r>
            <a:endParaRPr lang="cs-CZ" sz="2400" dirty="0"/>
          </a:p>
          <a:p>
            <a:pPr marL="400050" lvl="1" indent="0">
              <a:buNone/>
            </a:pPr>
            <a:r>
              <a:rPr lang="cs-CZ" sz="2400" dirty="0"/>
              <a:t>C 	</a:t>
            </a:r>
            <a:r>
              <a:rPr lang="cs-CZ" sz="2400" dirty="0" smtClean="0"/>
              <a:t>snížil se na méně než polovinu</a:t>
            </a:r>
            <a:endParaRPr lang="cs-CZ" sz="2400" dirty="0"/>
          </a:p>
          <a:p>
            <a:pPr marL="0" indent="0">
              <a:spcBef>
                <a:spcPts val="3000"/>
              </a:spcBef>
              <a:buNone/>
            </a:pPr>
            <a:endParaRPr lang="cs-CZ" sz="2400" dirty="0" smtClean="0"/>
          </a:p>
        </p:txBody>
      </p:sp>
    </p:spTree>
    <p:extLst>
      <p:ext uri="{BB962C8B-B14F-4D97-AF65-F5344CB8AC3E}">
        <p14:creationId xmlns:p14="http://schemas.microsoft.com/office/powerpoint/2010/main" val="4189922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Test (Hans </a:t>
            </a:r>
            <a:r>
              <a:rPr lang="cs-CZ" dirty="0" err="1" smtClean="0"/>
              <a:t>Rosling</a:t>
            </a:r>
            <a:r>
              <a:rPr lang="cs-CZ" dirty="0"/>
              <a:t>)</a:t>
            </a:r>
          </a:p>
        </p:txBody>
      </p:sp>
      <p:sp>
        <p:nvSpPr>
          <p:cNvPr id="3" name="Zástupný symbol pro obsah 2"/>
          <p:cNvSpPr>
            <a:spLocks noGrp="1"/>
          </p:cNvSpPr>
          <p:nvPr>
            <p:ph idx="1"/>
          </p:nvPr>
        </p:nvSpPr>
        <p:spPr>
          <a:xfrm>
            <a:off x="467544" y="1628800"/>
            <a:ext cx="8229600" cy="4525963"/>
          </a:xfrm>
        </p:spPr>
        <p:txBody>
          <a:bodyPr>
            <a:normAutofit/>
          </a:bodyPr>
          <a:lstStyle/>
          <a:p>
            <a:pPr marL="360000" indent="-720000">
              <a:buNone/>
            </a:pPr>
            <a:r>
              <a:rPr lang="cs-CZ" sz="2400" dirty="0" smtClean="0"/>
              <a:t>8.	Na světě žilo v roce 2017 přes 7 miliard lidí. Která z následujících mapek nejlépe vystihuje jejich rozmístění? (Každý panáček představuje 1 miliardu lidí.)</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068960"/>
            <a:ext cx="8353153" cy="317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462261" y="6061763"/>
            <a:ext cx="7171900" cy="369332"/>
          </a:xfrm>
          <a:prstGeom prst="rect">
            <a:avLst/>
          </a:prstGeom>
          <a:noFill/>
        </p:spPr>
        <p:txBody>
          <a:bodyPr wrap="none" rtlCol="0">
            <a:spAutoFit/>
          </a:bodyPr>
          <a:lstStyle/>
          <a:p>
            <a:r>
              <a:rPr lang="cs-CZ" dirty="0">
                <a:hlinkClick r:id="rId3"/>
              </a:rPr>
              <a:t>https://www.gapminder.org/ignorance/ignorance-test/results/question-8/</a:t>
            </a:r>
            <a:endParaRPr lang="cs-CZ" dirty="0"/>
          </a:p>
        </p:txBody>
      </p:sp>
    </p:spTree>
    <p:extLst>
      <p:ext uri="{BB962C8B-B14F-4D97-AF65-F5344CB8AC3E}">
        <p14:creationId xmlns:p14="http://schemas.microsoft.com/office/powerpoint/2010/main" val="709387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Test (Hans </a:t>
            </a:r>
            <a:r>
              <a:rPr lang="cs-CZ" dirty="0" err="1" smtClean="0"/>
              <a:t>Rosling</a:t>
            </a:r>
            <a:r>
              <a:rPr lang="cs-CZ" dirty="0"/>
              <a:t>)</a:t>
            </a:r>
          </a:p>
        </p:txBody>
      </p:sp>
      <p:sp>
        <p:nvSpPr>
          <p:cNvPr id="3" name="Zástupný symbol pro obsah 2"/>
          <p:cNvSpPr>
            <a:spLocks noGrp="1"/>
          </p:cNvSpPr>
          <p:nvPr>
            <p:ph idx="1"/>
          </p:nvPr>
        </p:nvSpPr>
        <p:spPr>
          <a:xfrm>
            <a:off x="467544" y="1628800"/>
            <a:ext cx="8229600" cy="4525963"/>
          </a:xfrm>
        </p:spPr>
        <p:txBody>
          <a:bodyPr>
            <a:normAutofit lnSpcReduction="10000"/>
          </a:bodyPr>
          <a:lstStyle/>
          <a:p>
            <a:pPr marL="360000" indent="-720000">
              <a:buNone/>
            </a:pPr>
            <a:r>
              <a:rPr lang="cs-CZ" sz="2400" dirty="0" smtClean="0"/>
              <a:t>9.	Kolik procent ročních dětí je naočkování proti nějaké nemoci?</a:t>
            </a:r>
          </a:p>
          <a:p>
            <a:pPr marL="400050" lvl="1" indent="0">
              <a:buNone/>
            </a:pPr>
            <a:r>
              <a:rPr lang="cs-CZ" sz="2400" dirty="0"/>
              <a:t>A	</a:t>
            </a:r>
            <a:r>
              <a:rPr lang="cs-CZ" sz="2400" dirty="0" smtClean="0"/>
              <a:t>20 </a:t>
            </a:r>
            <a:r>
              <a:rPr lang="en-US" sz="2400" dirty="0" smtClean="0"/>
              <a:t>%</a:t>
            </a:r>
            <a:endParaRPr lang="cs-CZ" sz="2400" dirty="0"/>
          </a:p>
          <a:p>
            <a:pPr marL="400050" lvl="1" indent="0">
              <a:buNone/>
            </a:pPr>
            <a:r>
              <a:rPr lang="cs-CZ" sz="2400" dirty="0"/>
              <a:t>B 	</a:t>
            </a:r>
            <a:r>
              <a:rPr lang="en-US" sz="2400" dirty="0" smtClean="0"/>
              <a:t>5</a:t>
            </a:r>
            <a:r>
              <a:rPr lang="cs-CZ" sz="2400" dirty="0" smtClean="0"/>
              <a:t>0 </a:t>
            </a:r>
            <a:r>
              <a:rPr lang="en-US" sz="2400" dirty="0"/>
              <a:t>%</a:t>
            </a:r>
            <a:endParaRPr lang="cs-CZ" sz="2400" dirty="0"/>
          </a:p>
          <a:p>
            <a:pPr marL="400050" lvl="1" indent="0">
              <a:buNone/>
            </a:pPr>
            <a:r>
              <a:rPr lang="cs-CZ" sz="2400" dirty="0"/>
              <a:t>C 	</a:t>
            </a:r>
            <a:r>
              <a:rPr lang="en-US" sz="2400" dirty="0" smtClean="0"/>
              <a:t>8</a:t>
            </a:r>
            <a:r>
              <a:rPr lang="cs-CZ" sz="2400" dirty="0" smtClean="0"/>
              <a:t>0 </a:t>
            </a:r>
            <a:r>
              <a:rPr lang="en-US" sz="2400" dirty="0"/>
              <a:t>%</a:t>
            </a:r>
            <a:endParaRPr lang="cs-CZ" sz="2400" dirty="0"/>
          </a:p>
          <a:p>
            <a:pPr marL="0" indent="0">
              <a:spcBef>
                <a:spcPts val="3000"/>
              </a:spcBef>
              <a:buNone/>
            </a:pPr>
            <a:r>
              <a:rPr lang="cs-CZ" sz="2400" dirty="0" smtClean="0"/>
              <a:t>10. </a:t>
            </a:r>
            <a:r>
              <a:rPr lang="en-US" sz="2400" dirty="0" err="1" smtClean="0"/>
              <a:t>Celosv</a:t>
            </a:r>
            <a:r>
              <a:rPr lang="cs-CZ" sz="2400" dirty="0" err="1" smtClean="0"/>
              <a:t>ětově</a:t>
            </a:r>
            <a:r>
              <a:rPr lang="cs-CZ" sz="2400" dirty="0" smtClean="0"/>
              <a:t> chodili dnes třicetiletí (2017) muži do školy</a:t>
            </a:r>
            <a:br>
              <a:rPr lang="cs-CZ" sz="2400" dirty="0" smtClean="0"/>
            </a:br>
            <a:r>
              <a:rPr lang="cs-CZ" sz="2400" dirty="0" smtClean="0"/>
              <a:t>      v průměru 10 let. </a:t>
            </a:r>
            <a:br>
              <a:rPr lang="cs-CZ" sz="2400" dirty="0" smtClean="0"/>
            </a:br>
            <a:r>
              <a:rPr lang="cs-CZ" sz="2400" dirty="0" smtClean="0"/>
              <a:t>      Kolik let chodily do školy ženy stejného věku?</a:t>
            </a:r>
          </a:p>
          <a:p>
            <a:pPr marL="400050" lvl="1" indent="0">
              <a:buNone/>
            </a:pPr>
            <a:r>
              <a:rPr lang="cs-CZ" sz="2400" dirty="0"/>
              <a:t>A	</a:t>
            </a:r>
            <a:r>
              <a:rPr lang="cs-CZ" sz="2400" dirty="0" smtClean="0"/>
              <a:t>9 let</a:t>
            </a:r>
            <a:endParaRPr lang="cs-CZ" sz="2400" dirty="0"/>
          </a:p>
          <a:p>
            <a:pPr marL="400050" lvl="1" indent="0">
              <a:buNone/>
            </a:pPr>
            <a:r>
              <a:rPr lang="cs-CZ" sz="2400" dirty="0"/>
              <a:t>B 	</a:t>
            </a:r>
            <a:r>
              <a:rPr lang="cs-CZ" sz="2400" dirty="0" smtClean="0"/>
              <a:t>6 let</a:t>
            </a:r>
            <a:endParaRPr lang="cs-CZ" sz="2400" dirty="0"/>
          </a:p>
          <a:p>
            <a:pPr marL="400050" lvl="1" indent="0">
              <a:buNone/>
            </a:pPr>
            <a:r>
              <a:rPr lang="cs-CZ" sz="2400" dirty="0"/>
              <a:t>C </a:t>
            </a:r>
            <a:r>
              <a:rPr lang="cs-CZ" sz="2400" dirty="0" smtClean="0"/>
              <a:t>	3 roky</a:t>
            </a:r>
          </a:p>
        </p:txBody>
      </p:sp>
    </p:spTree>
    <p:extLst>
      <p:ext uri="{BB962C8B-B14F-4D97-AF65-F5344CB8AC3E}">
        <p14:creationId xmlns:p14="http://schemas.microsoft.com/office/powerpoint/2010/main" val="1681586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Data</a:t>
            </a:r>
            <a:endParaRPr lang="cs-CZ" sz="3200" b="1" baseline="50000" dirty="0"/>
          </a:p>
        </p:txBody>
      </p:sp>
      <p:sp>
        <p:nvSpPr>
          <p:cNvPr id="3" name="Zástupný symbol pro obsah 2"/>
          <p:cNvSpPr>
            <a:spLocks noGrp="1"/>
          </p:cNvSpPr>
          <p:nvPr>
            <p:ph idx="1"/>
          </p:nvPr>
        </p:nvSpPr>
        <p:spPr>
          <a:xfrm>
            <a:off x="539552" y="1600200"/>
            <a:ext cx="7992888" cy="4525963"/>
          </a:xfrm>
        </p:spPr>
        <p:txBody>
          <a:bodyPr>
            <a:normAutofit/>
          </a:bodyPr>
          <a:lstStyle/>
          <a:p>
            <a:pPr marL="0" indent="0">
              <a:buNone/>
            </a:pPr>
            <a:r>
              <a:rPr lang="cs-CZ" sz="2800" b="1" dirty="0" smtClean="0"/>
              <a:t>Vnímání a statistika </a:t>
            </a:r>
          </a:p>
          <a:p>
            <a:pPr marL="0" indent="0">
              <a:buNone/>
            </a:pPr>
            <a:endParaRPr lang="cs-CZ" sz="2800" dirty="0" smtClean="0"/>
          </a:p>
          <a:p>
            <a:pPr marL="0" indent="0">
              <a:buNone/>
            </a:pPr>
            <a:r>
              <a:rPr lang="cs-CZ" sz="2800" b="1" dirty="0" smtClean="0"/>
              <a:t>Užitečné knížky – různá zkreslení a jejich důvody</a:t>
            </a:r>
          </a:p>
          <a:p>
            <a:pPr marL="0" indent="0">
              <a:buNone/>
            </a:pPr>
            <a:r>
              <a:rPr lang="cs-CZ" sz="2800" b="1" dirty="0" smtClean="0"/>
              <a:t>(a užitečné</a:t>
            </a:r>
            <a:r>
              <a:rPr lang="cs-CZ" sz="2800" dirty="0" smtClean="0"/>
              <a:t> </a:t>
            </a:r>
            <a:r>
              <a:rPr lang="cs-CZ" sz="2800" b="1" dirty="0" smtClean="0"/>
              <a:t>weby)</a:t>
            </a:r>
            <a:endParaRPr lang="cs-CZ" sz="2800" b="1" dirty="0"/>
          </a:p>
          <a:p>
            <a:pPr marL="0" indent="0">
              <a:buNone/>
            </a:pPr>
            <a:endParaRPr lang="cs-CZ" sz="2800" dirty="0" smtClean="0"/>
          </a:p>
          <a:p>
            <a:pPr marL="0" indent="0">
              <a:buNone/>
            </a:pPr>
            <a:r>
              <a:rPr lang="cs-CZ" sz="2800" b="1" dirty="0" smtClean="0"/>
              <a:t>Grafy – ukázky</a:t>
            </a:r>
            <a:br>
              <a:rPr lang="cs-CZ" sz="2800" b="1" dirty="0" smtClean="0"/>
            </a:br>
            <a:r>
              <a:rPr lang="cs-CZ" sz="2800" b="1" dirty="0" smtClean="0"/>
              <a:t>co (ne)dělat a co to dělá s námi</a:t>
            </a:r>
            <a:endParaRPr lang="cs-CZ" sz="2800" b="1" dirty="0"/>
          </a:p>
          <a:p>
            <a:pPr marL="0" indent="0">
              <a:buNone/>
            </a:pPr>
            <a:endParaRPr lang="cs-CZ" sz="2800" dirty="0" smtClean="0"/>
          </a:p>
          <a:p>
            <a:pPr marL="0" indent="0">
              <a:buNone/>
            </a:pPr>
            <a:endParaRPr lang="cs-CZ" sz="2800" dirty="0"/>
          </a:p>
        </p:txBody>
      </p:sp>
    </p:spTree>
    <p:extLst>
      <p:ext uri="{BB962C8B-B14F-4D97-AF65-F5344CB8AC3E}">
        <p14:creationId xmlns:p14="http://schemas.microsoft.com/office/powerpoint/2010/main" val="33929208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Test (Hans </a:t>
            </a:r>
            <a:r>
              <a:rPr lang="cs-CZ" dirty="0" err="1" smtClean="0"/>
              <a:t>Rosling</a:t>
            </a:r>
            <a:r>
              <a:rPr lang="cs-CZ" dirty="0"/>
              <a:t>)</a:t>
            </a:r>
          </a:p>
        </p:txBody>
      </p:sp>
      <p:sp>
        <p:nvSpPr>
          <p:cNvPr id="3" name="Zástupný symbol pro obsah 2"/>
          <p:cNvSpPr>
            <a:spLocks noGrp="1"/>
          </p:cNvSpPr>
          <p:nvPr>
            <p:ph idx="1"/>
          </p:nvPr>
        </p:nvSpPr>
        <p:spPr>
          <a:xfrm>
            <a:off x="467544" y="1628800"/>
            <a:ext cx="8229600" cy="4525963"/>
          </a:xfrm>
        </p:spPr>
        <p:txBody>
          <a:bodyPr>
            <a:normAutofit lnSpcReduction="10000"/>
          </a:bodyPr>
          <a:lstStyle/>
          <a:p>
            <a:pPr marL="360000" indent="-720000">
              <a:buNone/>
            </a:pPr>
            <a:r>
              <a:rPr lang="cs-CZ" sz="2400" dirty="0" smtClean="0"/>
              <a:t>11.	V roce 1996 byli na seznamu ohrožených druhů tygr, panda velká a nosorožec černý.</a:t>
            </a:r>
            <a:br>
              <a:rPr lang="cs-CZ" sz="2400" dirty="0" smtClean="0"/>
            </a:br>
            <a:r>
              <a:rPr lang="cs-CZ" sz="2400" dirty="0" smtClean="0"/>
              <a:t>Kolik z těchto tří druhů je dnes ohroženo ještě kritičtěji?</a:t>
            </a:r>
          </a:p>
          <a:p>
            <a:pPr marL="400050" lvl="1" indent="0">
              <a:buNone/>
            </a:pPr>
            <a:r>
              <a:rPr lang="cs-CZ" sz="2400" dirty="0"/>
              <a:t>A	</a:t>
            </a:r>
            <a:r>
              <a:rPr lang="cs-CZ" sz="2400" dirty="0" smtClean="0"/>
              <a:t>dva</a:t>
            </a:r>
            <a:endParaRPr lang="cs-CZ" sz="2400" dirty="0"/>
          </a:p>
          <a:p>
            <a:pPr marL="400050" lvl="1" indent="0">
              <a:buNone/>
            </a:pPr>
            <a:r>
              <a:rPr lang="cs-CZ" sz="2400" dirty="0"/>
              <a:t>B 	</a:t>
            </a:r>
            <a:r>
              <a:rPr lang="cs-CZ" sz="2400" dirty="0" smtClean="0"/>
              <a:t>jeden</a:t>
            </a:r>
            <a:endParaRPr lang="cs-CZ" sz="2400" dirty="0"/>
          </a:p>
          <a:p>
            <a:pPr marL="400050" lvl="1" indent="0">
              <a:buNone/>
            </a:pPr>
            <a:r>
              <a:rPr lang="cs-CZ" sz="2400" dirty="0"/>
              <a:t>C 	</a:t>
            </a:r>
            <a:r>
              <a:rPr lang="cs-CZ" sz="2400" dirty="0" smtClean="0"/>
              <a:t>žádný</a:t>
            </a:r>
            <a:endParaRPr lang="cs-CZ" sz="2400" dirty="0"/>
          </a:p>
          <a:p>
            <a:pPr marL="0" indent="0">
              <a:spcBef>
                <a:spcPts val="3000"/>
              </a:spcBef>
              <a:buNone/>
            </a:pPr>
            <a:r>
              <a:rPr lang="cs-CZ" sz="2400" dirty="0" smtClean="0"/>
              <a:t>12. Kolik procent lidí na světě má přístup k elektrické energii?</a:t>
            </a:r>
          </a:p>
          <a:p>
            <a:pPr marL="400050" lvl="1" indent="0">
              <a:buNone/>
            </a:pPr>
            <a:r>
              <a:rPr lang="cs-CZ" sz="2400" dirty="0"/>
              <a:t>A	</a:t>
            </a:r>
            <a:r>
              <a:rPr lang="cs-CZ" sz="2400" dirty="0" smtClean="0"/>
              <a:t>20 </a:t>
            </a:r>
            <a:r>
              <a:rPr lang="en-US" sz="2400" dirty="0" smtClean="0"/>
              <a:t>%</a:t>
            </a:r>
            <a:endParaRPr lang="cs-CZ" sz="2400" dirty="0"/>
          </a:p>
          <a:p>
            <a:pPr marL="400050" lvl="1" indent="0">
              <a:buNone/>
            </a:pPr>
            <a:r>
              <a:rPr lang="cs-CZ" sz="2400" dirty="0"/>
              <a:t>B 	</a:t>
            </a:r>
            <a:r>
              <a:rPr lang="en-US" sz="2400" dirty="0" smtClean="0"/>
              <a:t>5</a:t>
            </a:r>
            <a:r>
              <a:rPr lang="cs-CZ" sz="2400" dirty="0" smtClean="0"/>
              <a:t>0 </a:t>
            </a:r>
            <a:r>
              <a:rPr lang="en-US" sz="2400" dirty="0"/>
              <a:t>% </a:t>
            </a:r>
            <a:endParaRPr lang="en-US" sz="2400" dirty="0" smtClean="0"/>
          </a:p>
          <a:p>
            <a:pPr marL="400050" lvl="1" indent="0">
              <a:buNone/>
            </a:pPr>
            <a:r>
              <a:rPr lang="cs-CZ" sz="2400" dirty="0" smtClean="0"/>
              <a:t>C 	</a:t>
            </a:r>
            <a:r>
              <a:rPr lang="en-US" sz="2400" dirty="0" smtClean="0"/>
              <a:t>8</a:t>
            </a:r>
            <a:r>
              <a:rPr lang="cs-CZ" sz="2400" dirty="0" smtClean="0"/>
              <a:t>0 </a:t>
            </a:r>
            <a:r>
              <a:rPr lang="en-US" sz="2400" dirty="0"/>
              <a:t>%</a:t>
            </a:r>
            <a:endParaRPr lang="cs-CZ" sz="2400" dirty="0" smtClean="0"/>
          </a:p>
        </p:txBody>
      </p:sp>
    </p:spTree>
    <p:extLst>
      <p:ext uri="{BB962C8B-B14F-4D97-AF65-F5344CB8AC3E}">
        <p14:creationId xmlns:p14="http://schemas.microsoft.com/office/powerpoint/2010/main" val="2379752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Test (Hans </a:t>
            </a:r>
            <a:r>
              <a:rPr lang="cs-CZ" dirty="0" err="1" smtClean="0"/>
              <a:t>Rosling</a:t>
            </a:r>
            <a:r>
              <a:rPr lang="cs-CZ" dirty="0"/>
              <a:t>)</a:t>
            </a:r>
          </a:p>
        </p:txBody>
      </p:sp>
      <p:sp>
        <p:nvSpPr>
          <p:cNvPr id="3" name="Zástupný symbol pro obsah 2"/>
          <p:cNvSpPr>
            <a:spLocks noGrp="1"/>
          </p:cNvSpPr>
          <p:nvPr>
            <p:ph idx="1"/>
          </p:nvPr>
        </p:nvSpPr>
        <p:spPr>
          <a:xfrm>
            <a:off x="467544" y="1628800"/>
            <a:ext cx="8229600" cy="4525963"/>
          </a:xfrm>
        </p:spPr>
        <p:txBody>
          <a:bodyPr>
            <a:normAutofit/>
          </a:bodyPr>
          <a:lstStyle/>
          <a:p>
            <a:pPr marL="360000" indent="-720000">
              <a:buNone/>
            </a:pPr>
            <a:r>
              <a:rPr lang="cs-CZ" sz="2400" dirty="0" smtClean="0"/>
              <a:t>13.</a:t>
            </a:r>
            <a:r>
              <a:rPr lang="cs-CZ" sz="2400" dirty="0"/>
              <a:t> </a:t>
            </a:r>
            <a:r>
              <a:rPr lang="cs-CZ" sz="2400" dirty="0" smtClean="0"/>
              <a:t> Světoví klimatologové se domnívají, že během následujících  sta let se průměrná teplota na Zemi změní následovně:</a:t>
            </a:r>
          </a:p>
          <a:p>
            <a:pPr marL="400050" lvl="1" indent="0">
              <a:buNone/>
            </a:pPr>
            <a:r>
              <a:rPr lang="cs-CZ" sz="2400" dirty="0"/>
              <a:t>A	</a:t>
            </a:r>
            <a:r>
              <a:rPr lang="cs-CZ" sz="2400" dirty="0" smtClean="0"/>
              <a:t>zvýší se</a:t>
            </a:r>
            <a:endParaRPr lang="cs-CZ" sz="2400" dirty="0"/>
          </a:p>
          <a:p>
            <a:pPr marL="400050" lvl="1" indent="0">
              <a:buNone/>
            </a:pPr>
            <a:r>
              <a:rPr lang="cs-CZ" sz="2400" dirty="0"/>
              <a:t>B 	</a:t>
            </a:r>
            <a:r>
              <a:rPr lang="cs-CZ" sz="2400" dirty="0" smtClean="0"/>
              <a:t>zůstane stejná</a:t>
            </a:r>
          </a:p>
          <a:p>
            <a:pPr marL="400050" lvl="1" indent="0">
              <a:buNone/>
            </a:pPr>
            <a:r>
              <a:rPr lang="cs-CZ" sz="2400" dirty="0" smtClean="0"/>
              <a:t>C </a:t>
            </a:r>
            <a:r>
              <a:rPr lang="cs-CZ" sz="2400" dirty="0"/>
              <a:t>	sníží se</a:t>
            </a:r>
          </a:p>
        </p:txBody>
      </p:sp>
    </p:spTree>
    <p:extLst>
      <p:ext uri="{BB962C8B-B14F-4D97-AF65-F5344CB8AC3E}">
        <p14:creationId xmlns:p14="http://schemas.microsoft.com/office/powerpoint/2010/main" val="1922652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Test (Hans </a:t>
            </a:r>
            <a:r>
              <a:rPr lang="cs-CZ" dirty="0" err="1" smtClean="0"/>
              <a:t>Rosling</a:t>
            </a:r>
            <a:r>
              <a:rPr lang="cs-CZ" dirty="0"/>
              <a:t>)</a:t>
            </a:r>
          </a:p>
        </p:txBody>
      </p:sp>
      <p:sp>
        <p:nvSpPr>
          <p:cNvPr id="3" name="Zástupný symbol pro obsah 2"/>
          <p:cNvSpPr>
            <a:spLocks noGrp="1"/>
          </p:cNvSpPr>
          <p:nvPr>
            <p:ph idx="1"/>
          </p:nvPr>
        </p:nvSpPr>
        <p:spPr>
          <a:xfrm>
            <a:off x="2699792" y="1844824"/>
            <a:ext cx="1728192" cy="3600400"/>
          </a:xfrm>
        </p:spPr>
        <p:txBody>
          <a:bodyPr>
            <a:normAutofit/>
          </a:bodyPr>
          <a:lstStyle/>
          <a:p>
            <a:pPr marL="400050" lvl="1" indent="0">
              <a:buNone/>
            </a:pPr>
            <a:endParaRPr lang="cs-CZ" sz="2400" dirty="0"/>
          </a:p>
          <a:p>
            <a:pPr marL="400050" lvl="1" indent="0">
              <a:buNone/>
            </a:pPr>
            <a:r>
              <a:rPr lang="cs-CZ" sz="2400" dirty="0" smtClean="0"/>
              <a:t>1 C</a:t>
            </a:r>
          </a:p>
          <a:p>
            <a:pPr marL="400050" lvl="1" indent="0">
              <a:buNone/>
            </a:pPr>
            <a:r>
              <a:rPr lang="cs-CZ" sz="2400" dirty="0" smtClean="0"/>
              <a:t>2 B</a:t>
            </a:r>
          </a:p>
          <a:p>
            <a:pPr marL="400050" lvl="1" indent="0">
              <a:buNone/>
            </a:pPr>
            <a:r>
              <a:rPr lang="cs-CZ" sz="2400" dirty="0" smtClean="0"/>
              <a:t>3 C</a:t>
            </a:r>
          </a:p>
          <a:p>
            <a:pPr marL="400050" lvl="1" indent="0">
              <a:buNone/>
            </a:pPr>
            <a:r>
              <a:rPr lang="cs-CZ" sz="2400" dirty="0" smtClean="0"/>
              <a:t>4 C</a:t>
            </a:r>
          </a:p>
          <a:p>
            <a:pPr marL="400050" lvl="1" indent="0">
              <a:buNone/>
            </a:pPr>
            <a:r>
              <a:rPr lang="cs-CZ" sz="2400" dirty="0" smtClean="0"/>
              <a:t>5 C </a:t>
            </a:r>
          </a:p>
          <a:p>
            <a:pPr marL="400050" lvl="1" indent="0">
              <a:buNone/>
            </a:pPr>
            <a:r>
              <a:rPr lang="cs-CZ" sz="2400" dirty="0" smtClean="0"/>
              <a:t>6 B</a:t>
            </a:r>
          </a:p>
          <a:p>
            <a:pPr marL="400050" lvl="1" indent="0">
              <a:buNone/>
            </a:pPr>
            <a:r>
              <a:rPr lang="cs-CZ" sz="2400" dirty="0" smtClean="0"/>
              <a:t>7 C </a:t>
            </a:r>
            <a:endParaRPr lang="cs-CZ" sz="2400" dirty="0"/>
          </a:p>
        </p:txBody>
      </p:sp>
      <p:sp>
        <p:nvSpPr>
          <p:cNvPr id="4" name="Zástupný symbol pro obsah 2"/>
          <p:cNvSpPr txBox="1">
            <a:spLocks/>
          </p:cNvSpPr>
          <p:nvPr/>
        </p:nvSpPr>
        <p:spPr>
          <a:xfrm>
            <a:off x="4860032" y="1888467"/>
            <a:ext cx="1656184" cy="34563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0050" lvl="1" indent="0">
              <a:buFont typeface="Arial" panose="020B0604020202020204" pitchFamily="34" charset="0"/>
              <a:buNone/>
            </a:pPr>
            <a:endParaRPr lang="cs-CZ" sz="2400" dirty="0" smtClean="0"/>
          </a:p>
          <a:p>
            <a:pPr marL="400050" lvl="1" indent="0">
              <a:buFont typeface="Arial" panose="020B0604020202020204" pitchFamily="34" charset="0"/>
              <a:buNone/>
            </a:pPr>
            <a:r>
              <a:rPr lang="cs-CZ" sz="2400" dirty="0" smtClean="0"/>
              <a:t>  8 </a:t>
            </a:r>
            <a:r>
              <a:rPr lang="en-US" sz="2400" dirty="0" smtClean="0"/>
              <a:t>A</a:t>
            </a:r>
            <a:endParaRPr lang="cs-CZ" sz="2400" dirty="0" smtClean="0"/>
          </a:p>
          <a:p>
            <a:pPr marL="400050" lvl="1" indent="0">
              <a:buFont typeface="Arial" panose="020B0604020202020204" pitchFamily="34" charset="0"/>
              <a:buNone/>
            </a:pPr>
            <a:r>
              <a:rPr lang="cs-CZ" sz="2400" dirty="0" smtClean="0"/>
              <a:t>  9 </a:t>
            </a:r>
            <a:r>
              <a:rPr lang="en-US" sz="2400" dirty="0" smtClean="0"/>
              <a:t>C</a:t>
            </a:r>
            <a:endParaRPr lang="cs-CZ" sz="2400" dirty="0" smtClean="0"/>
          </a:p>
          <a:p>
            <a:pPr marL="400050" lvl="1" indent="0">
              <a:buFont typeface="Arial" panose="020B0604020202020204" pitchFamily="34" charset="0"/>
              <a:buNone/>
            </a:pPr>
            <a:r>
              <a:rPr lang="cs-CZ" sz="2400" dirty="0" smtClean="0"/>
              <a:t>10 </a:t>
            </a:r>
            <a:r>
              <a:rPr lang="en-US" sz="2400" dirty="0" smtClean="0"/>
              <a:t>A</a:t>
            </a:r>
            <a:endParaRPr lang="cs-CZ" sz="2400" dirty="0" smtClean="0"/>
          </a:p>
          <a:p>
            <a:pPr marL="400050" lvl="1" indent="0">
              <a:buFont typeface="Arial" panose="020B0604020202020204" pitchFamily="34" charset="0"/>
              <a:buNone/>
            </a:pPr>
            <a:r>
              <a:rPr lang="cs-CZ" sz="2400" dirty="0" smtClean="0"/>
              <a:t>11 C</a:t>
            </a:r>
          </a:p>
          <a:p>
            <a:pPr marL="400050" lvl="1" indent="0">
              <a:buFont typeface="Arial" panose="020B0604020202020204" pitchFamily="34" charset="0"/>
              <a:buNone/>
            </a:pPr>
            <a:r>
              <a:rPr lang="cs-CZ" sz="2400" dirty="0" smtClean="0"/>
              <a:t>12 C </a:t>
            </a:r>
          </a:p>
          <a:p>
            <a:pPr marL="400050" lvl="1" indent="0">
              <a:buFont typeface="Arial" panose="020B0604020202020204" pitchFamily="34" charset="0"/>
              <a:buNone/>
            </a:pPr>
            <a:r>
              <a:rPr lang="cs-CZ" sz="2400" i="1" dirty="0" smtClean="0">
                <a:solidFill>
                  <a:schemeClr val="bg1">
                    <a:lumMod val="65000"/>
                  </a:schemeClr>
                </a:solidFill>
              </a:rPr>
              <a:t>13 </a:t>
            </a:r>
            <a:r>
              <a:rPr lang="en-US" sz="2400" i="1" dirty="0" smtClean="0">
                <a:solidFill>
                  <a:schemeClr val="bg1">
                    <a:lumMod val="65000"/>
                  </a:schemeClr>
                </a:solidFill>
              </a:rPr>
              <a:t>A</a:t>
            </a:r>
            <a:endParaRPr lang="cs-CZ" sz="2400" i="1" dirty="0" smtClean="0">
              <a:solidFill>
                <a:schemeClr val="bg1">
                  <a:lumMod val="65000"/>
                </a:schemeClr>
              </a:solidFill>
            </a:endParaRPr>
          </a:p>
        </p:txBody>
      </p:sp>
      <p:sp>
        <p:nvSpPr>
          <p:cNvPr id="5" name="Zástupný symbol pro obsah 2"/>
          <p:cNvSpPr txBox="1">
            <a:spLocks/>
          </p:cNvSpPr>
          <p:nvPr/>
        </p:nvSpPr>
        <p:spPr>
          <a:xfrm>
            <a:off x="3003637" y="1628799"/>
            <a:ext cx="3240360" cy="504055"/>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0000" indent="-720000">
              <a:buFont typeface="Arial" panose="020B0604020202020204" pitchFamily="34" charset="0"/>
              <a:buNone/>
            </a:pPr>
            <a:r>
              <a:rPr lang="cs-CZ" sz="5100" dirty="0" smtClean="0"/>
              <a:t>SPRÁVNÉ ODPOVĚDI</a:t>
            </a:r>
          </a:p>
          <a:p>
            <a:pPr marL="400050" lvl="1" indent="0">
              <a:buFont typeface="Arial" panose="020B0604020202020204" pitchFamily="34" charset="0"/>
              <a:buNone/>
            </a:pPr>
            <a:endParaRPr lang="cs-CZ" sz="2400" dirty="0" smtClean="0"/>
          </a:p>
        </p:txBody>
      </p:sp>
    </p:spTree>
    <p:extLst>
      <p:ext uri="{BB962C8B-B14F-4D97-AF65-F5344CB8AC3E}">
        <p14:creationId xmlns:p14="http://schemas.microsoft.com/office/powerpoint/2010/main" val="79883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normAutofit fontScale="90000"/>
          </a:bodyPr>
          <a:lstStyle/>
          <a:p>
            <a:r>
              <a:rPr lang="cs-CZ" dirty="0"/>
              <a:t>Výsledek </a:t>
            </a:r>
            <a:r>
              <a:rPr lang="cs-CZ" sz="3100" dirty="0">
                <a:hlinkClick r:id="rId2"/>
              </a:rPr>
              <a:t>https://www.gapminder.org/ignorance/studies/gms/</a:t>
            </a:r>
            <a:endParaRPr lang="cs-CZ" sz="3100"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9290"/>
            <a:ext cx="9148564" cy="486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164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dirty="0" err="1" smtClean="0"/>
              <a:t>Gapminder</a:t>
            </a:r>
            <a:r>
              <a:rPr lang="cs-CZ" dirty="0" smtClean="0"/>
              <a:t> – pozdější studie </a:t>
            </a:r>
            <a:endParaRPr lang="cs-CZ" dirty="0"/>
          </a:p>
        </p:txBody>
      </p:sp>
      <p:sp>
        <p:nvSpPr>
          <p:cNvPr id="5" name="Obdélník 4"/>
          <p:cNvSpPr/>
          <p:nvPr/>
        </p:nvSpPr>
        <p:spPr>
          <a:xfrm>
            <a:off x="1475656" y="1340768"/>
            <a:ext cx="6192688" cy="461665"/>
          </a:xfrm>
          <a:prstGeom prst="rect">
            <a:avLst/>
          </a:prstGeom>
        </p:spPr>
        <p:txBody>
          <a:bodyPr wrap="square">
            <a:spAutoFit/>
          </a:bodyPr>
          <a:lstStyle/>
          <a:p>
            <a:r>
              <a:rPr lang="cs-CZ" sz="2400" dirty="0">
                <a:hlinkClick r:id="rId2"/>
              </a:rPr>
              <a:t>https://www.gapminder.org/ignorance/studies/</a:t>
            </a:r>
            <a:endParaRPr lang="cs-CZ" sz="2400" dirty="0"/>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916832"/>
            <a:ext cx="7338170" cy="4526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7169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Gapminder</a:t>
            </a:r>
            <a:r>
              <a:rPr lang="cs-CZ" dirty="0" smtClean="0"/>
              <a:t> – pozdější studie (2019)</a:t>
            </a:r>
            <a:endParaRPr lang="cs-C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72815"/>
            <a:ext cx="8134945" cy="414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650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55588"/>
            <a:ext cx="8229600" cy="1143000"/>
          </a:xfrm>
        </p:spPr>
        <p:txBody>
          <a:bodyPr/>
          <a:lstStyle/>
          <a:p>
            <a:r>
              <a:rPr lang="cs-CZ" dirty="0" err="1" smtClean="0"/>
              <a:t>Gapminder</a:t>
            </a:r>
            <a:r>
              <a:rPr lang="cs-CZ" dirty="0" smtClean="0"/>
              <a:t> – pozdější studie (2019) </a:t>
            </a:r>
            <a:endParaRPr lang="cs-CZ"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6989"/>
            <a:ext cx="9144000" cy="5355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98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55588"/>
            <a:ext cx="8229600" cy="1143000"/>
          </a:xfrm>
        </p:spPr>
        <p:txBody>
          <a:bodyPr>
            <a:normAutofit fontScale="90000"/>
          </a:bodyPr>
          <a:lstStyle/>
          <a:p>
            <a:r>
              <a:rPr lang="cs-CZ" dirty="0" err="1" smtClean="0"/>
              <a:t>Gapminder</a:t>
            </a:r>
            <a:r>
              <a:rPr lang="cs-CZ" dirty="0" smtClean="0"/>
              <a:t> – Zdraví v Evropě (2019)</a:t>
            </a:r>
            <a:endParaRPr lang="cs-CZ"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628800"/>
            <a:ext cx="9073008" cy="416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0680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55588"/>
            <a:ext cx="8229600" cy="1143000"/>
          </a:xfrm>
        </p:spPr>
        <p:txBody>
          <a:bodyPr>
            <a:normAutofit fontScale="90000"/>
          </a:bodyPr>
          <a:lstStyle/>
          <a:p>
            <a:r>
              <a:rPr lang="cs-CZ" dirty="0" err="1" smtClean="0"/>
              <a:t>Gapminder</a:t>
            </a:r>
            <a:r>
              <a:rPr lang="cs-CZ" dirty="0" smtClean="0"/>
              <a:t> – Udržitelný rozvoj (2020)</a:t>
            </a:r>
            <a:endParaRPr lang="cs-CZ"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86"/>
          <a:stretch/>
        </p:blipFill>
        <p:spPr bwMode="auto">
          <a:xfrm>
            <a:off x="-61051" y="1844825"/>
            <a:ext cx="9241563" cy="389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991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55588"/>
            <a:ext cx="8229600" cy="1143000"/>
          </a:xfrm>
        </p:spPr>
        <p:txBody>
          <a:bodyPr>
            <a:normAutofit/>
          </a:bodyPr>
          <a:lstStyle/>
          <a:p>
            <a:r>
              <a:rPr lang="cs-CZ" dirty="0" err="1" smtClean="0"/>
              <a:t>Gapminder</a:t>
            </a:r>
            <a:r>
              <a:rPr lang="cs-CZ" dirty="0" smtClean="0"/>
              <a:t> – Uprchlíci (2023)</a:t>
            </a:r>
            <a:endParaRPr lang="cs-CZ"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 y="1844825"/>
            <a:ext cx="9156743"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598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Úlohy o datech</a:t>
            </a:r>
            <a:endParaRPr lang="cs-CZ" sz="3200" b="1" baseline="50000" dirty="0"/>
          </a:p>
        </p:txBody>
      </p:sp>
      <p:sp>
        <p:nvSpPr>
          <p:cNvPr id="3" name="Zástupný symbol pro obsah 2"/>
          <p:cNvSpPr>
            <a:spLocks noGrp="1"/>
          </p:cNvSpPr>
          <p:nvPr>
            <p:ph idx="1"/>
          </p:nvPr>
        </p:nvSpPr>
        <p:spPr>
          <a:xfrm>
            <a:off x="539552" y="1600200"/>
            <a:ext cx="7992888" cy="4525963"/>
          </a:xfrm>
        </p:spPr>
        <p:txBody>
          <a:bodyPr>
            <a:normAutofit/>
          </a:bodyPr>
          <a:lstStyle/>
          <a:p>
            <a:pPr lvl="0"/>
            <a:r>
              <a:rPr lang="cs-CZ" sz="2800" u="sng" dirty="0">
                <a:hlinkClick r:id="rId2"/>
              </a:rPr>
              <a:t>https://www.umimeinformatiku.cz/cviceni-vizualizace-dat-typy-grafu</a:t>
            </a:r>
            <a:endParaRPr lang="cs-CZ" sz="2800" dirty="0"/>
          </a:p>
          <a:p>
            <a:pPr lvl="0"/>
            <a:endParaRPr lang="cs-CZ" sz="2800" u="sng" dirty="0"/>
          </a:p>
          <a:p>
            <a:pPr lvl="0"/>
            <a:r>
              <a:rPr lang="cs-CZ" sz="2800" dirty="0">
                <a:hlinkClick r:id="rId3"/>
              </a:rPr>
              <a:t>https://www.scholastic.com/content/dam/teachers/blogs/alycia-zimmerman/migrated-files/beware-of-bias-worksheet.pdf</a:t>
            </a:r>
            <a:endParaRPr lang="cs-CZ" sz="2800" dirty="0"/>
          </a:p>
          <a:p>
            <a:pPr marL="0" indent="0">
              <a:buNone/>
            </a:pPr>
            <a:endParaRPr lang="cs-CZ" sz="2800" dirty="0"/>
          </a:p>
        </p:txBody>
      </p:sp>
    </p:spTree>
    <p:extLst>
      <p:ext uri="{BB962C8B-B14F-4D97-AF65-F5344CB8AC3E}">
        <p14:creationId xmlns:p14="http://schemas.microsoft.com/office/powerpoint/2010/main" val="25904579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Knížky</a:t>
            </a:r>
            <a:endParaRPr lang="cs-CZ" dirty="0"/>
          </a:p>
        </p:txBody>
      </p:sp>
      <p:sp>
        <p:nvSpPr>
          <p:cNvPr id="4" name="Nadpis 5"/>
          <p:cNvSpPr txBox="1">
            <a:spLocks/>
          </p:cNvSpPr>
          <p:nvPr/>
        </p:nvSpPr>
        <p:spPr>
          <a:xfrm>
            <a:off x="685800" y="1556792"/>
            <a:ext cx="7772400" cy="23294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C00000"/>
                </a:solidFill>
                <a:latin typeface="+mj-lt"/>
                <a:ea typeface="+mj-ea"/>
                <a:cs typeface="+mj-cs"/>
              </a:defRPr>
            </a:lvl1pPr>
          </a:lstStyle>
          <a:p>
            <a:r>
              <a:rPr lang="cs-CZ" dirty="0" err="1" smtClean="0"/>
              <a:t>How</a:t>
            </a:r>
            <a:r>
              <a:rPr lang="cs-CZ" dirty="0" smtClean="0"/>
              <a:t> to </a:t>
            </a:r>
            <a:r>
              <a:rPr lang="cs-CZ" dirty="0" err="1" smtClean="0"/>
              <a:t>lie</a:t>
            </a:r>
            <a:r>
              <a:rPr lang="cs-CZ" dirty="0" smtClean="0"/>
              <a:t> </a:t>
            </a:r>
            <a:r>
              <a:rPr lang="cs-CZ" dirty="0" err="1" smtClean="0"/>
              <a:t>with</a:t>
            </a:r>
            <a:r>
              <a:rPr lang="cs-CZ" dirty="0" smtClean="0"/>
              <a:t> </a:t>
            </a:r>
            <a:r>
              <a:rPr lang="cs-CZ" dirty="0" err="1" smtClean="0"/>
              <a:t>Statistics</a:t>
            </a:r>
            <a:endParaRPr lang="cs-CZ" dirty="0" smtClean="0"/>
          </a:p>
          <a:p>
            <a:r>
              <a:rPr lang="cs-CZ" dirty="0" smtClean="0"/>
              <a:t>Jak lhát se statistikou</a:t>
            </a:r>
            <a:endParaRPr lang="cs-CZ" dirty="0"/>
          </a:p>
        </p:txBody>
      </p:sp>
      <p:sp>
        <p:nvSpPr>
          <p:cNvPr id="6" name="Podnadpis 6"/>
          <p:cNvSpPr txBox="1">
            <a:spLocks/>
          </p:cNvSpPr>
          <p:nvPr/>
        </p:nvSpPr>
        <p:spPr>
          <a:xfrm>
            <a:off x="827584" y="3886200"/>
            <a:ext cx="8136904" cy="242312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cs-CZ" dirty="0" err="1" smtClean="0"/>
              <a:t>Darrell</a:t>
            </a:r>
            <a:r>
              <a:rPr lang="cs-CZ" dirty="0" smtClean="0"/>
              <a:t> </a:t>
            </a:r>
            <a:r>
              <a:rPr lang="cs-CZ" dirty="0" err="1" smtClean="0"/>
              <a:t>Huff</a:t>
            </a:r>
            <a:endParaRPr lang="cs-CZ" dirty="0" smtClean="0"/>
          </a:p>
          <a:p>
            <a:pPr marL="0" indent="0" algn="ctr">
              <a:buNone/>
            </a:pPr>
            <a:r>
              <a:rPr lang="cs-CZ" dirty="0" smtClean="0"/>
              <a:t>1954–1982–1993</a:t>
            </a:r>
          </a:p>
          <a:p>
            <a:pPr marL="0" indent="0" algn="ctr">
              <a:buNone/>
            </a:pPr>
            <a:r>
              <a:rPr lang="cs-CZ" dirty="0" smtClean="0"/>
              <a:t>ilustrace </a:t>
            </a:r>
            <a:r>
              <a:rPr lang="cs-CZ" dirty="0" err="1" smtClean="0"/>
              <a:t>Irving</a:t>
            </a:r>
            <a:r>
              <a:rPr lang="cs-CZ" dirty="0" smtClean="0"/>
              <a:t> </a:t>
            </a:r>
            <a:r>
              <a:rPr lang="cs-CZ" dirty="0" err="1" smtClean="0"/>
              <a:t>Geis</a:t>
            </a:r>
            <a:endParaRPr lang="cs-CZ" dirty="0" smtClean="0"/>
          </a:p>
          <a:p>
            <a:pPr marL="0" indent="0" algn="ctr">
              <a:buNone/>
            </a:pPr>
            <a:r>
              <a:rPr lang="cs-CZ" dirty="0"/>
              <a:t>česky: </a:t>
            </a:r>
            <a:r>
              <a:rPr lang="cs-CZ" dirty="0" smtClean="0"/>
              <a:t/>
            </a:r>
            <a:br>
              <a:rPr lang="cs-CZ" dirty="0" smtClean="0"/>
            </a:br>
            <a:r>
              <a:rPr lang="cs-CZ" dirty="0" smtClean="0"/>
              <a:t>https</a:t>
            </a:r>
            <a:r>
              <a:rPr lang="cs-CZ" dirty="0"/>
              <a:t>://statistikaamy.csu.gov.cz/jak-lhat-se-statistikou</a:t>
            </a:r>
          </a:p>
        </p:txBody>
      </p:sp>
    </p:spTree>
    <p:extLst>
      <p:ext uri="{BB962C8B-B14F-4D97-AF65-F5344CB8AC3E}">
        <p14:creationId xmlns:p14="http://schemas.microsoft.com/office/powerpoint/2010/main" val="3473584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Knížky</a:t>
            </a:r>
            <a:endParaRPr lang="cs-CZ" dirty="0"/>
          </a:p>
        </p:txBody>
      </p:sp>
      <p:sp>
        <p:nvSpPr>
          <p:cNvPr id="5" name="Nadpis 5"/>
          <p:cNvSpPr txBox="1">
            <a:spLocks/>
          </p:cNvSpPr>
          <p:nvPr/>
        </p:nvSpPr>
        <p:spPr>
          <a:xfrm>
            <a:off x="467544" y="1628800"/>
            <a:ext cx="8352928" cy="22346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C00000"/>
                </a:solidFill>
                <a:latin typeface="+mj-lt"/>
                <a:ea typeface="+mj-ea"/>
                <a:cs typeface="+mj-cs"/>
              </a:defRPr>
            </a:lvl1pPr>
          </a:lstStyle>
          <a:p>
            <a:pPr>
              <a:spcBef>
                <a:spcPts val="3000"/>
              </a:spcBef>
            </a:pPr>
            <a:r>
              <a:rPr lang="cs-CZ" smtClean="0"/>
              <a:t>Jak číst čísla</a:t>
            </a:r>
            <a:br>
              <a:rPr lang="cs-CZ" smtClean="0"/>
            </a:br>
            <a:r>
              <a:rPr lang="cs-CZ" sz="1000" smtClean="0">
                <a:solidFill>
                  <a:schemeClr val="bg1"/>
                </a:solidFill>
              </a:rPr>
              <a:t>.</a:t>
            </a:r>
            <a:r>
              <a:rPr lang="cs-CZ" smtClean="0"/>
              <a:t/>
            </a:r>
            <a:br>
              <a:rPr lang="cs-CZ" smtClean="0"/>
            </a:br>
            <a:r>
              <a:rPr lang="cs-CZ" sz="3600" smtClean="0"/>
              <a:t>Deset pravidel pro orientaci ve statistikách</a:t>
            </a:r>
            <a:endParaRPr lang="cs-CZ" sz="3600" dirty="0"/>
          </a:p>
        </p:txBody>
      </p:sp>
      <p:sp>
        <p:nvSpPr>
          <p:cNvPr id="7" name="Podnadpis 6"/>
          <p:cNvSpPr txBox="1">
            <a:spLocks/>
          </p:cNvSpPr>
          <p:nvPr/>
        </p:nvSpPr>
        <p:spPr>
          <a:xfrm>
            <a:off x="1371600" y="3886200"/>
            <a:ext cx="64008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cs-CZ" dirty="0" err="1" smtClean="0"/>
              <a:t>Tim</a:t>
            </a:r>
            <a:r>
              <a:rPr lang="cs-CZ" dirty="0" smtClean="0"/>
              <a:t> </a:t>
            </a:r>
            <a:r>
              <a:rPr lang="cs-CZ" dirty="0" err="1" smtClean="0"/>
              <a:t>Harford</a:t>
            </a:r>
            <a:endParaRPr lang="cs-CZ" dirty="0" smtClean="0"/>
          </a:p>
          <a:p>
            <a:pPr marL="0" indent="0" algn="ctr">
              <a:buNone/>
            </a:pPr>
            <a:r>
              <a:rPr lang="cs-CZ" dirty="0" smtClean="0"/>
              <a:t>2020</a:t>
            </a:r>
          </a:p>
          <a:p>
            <a:pPr marL="0" indent="0" algn="ctr">
              <a:buNone/>
            </a:pPr>
            <a:r>
              <a:rPr lang="cs-CZ" dirty="0" smtClean="0"/>
              <a:t>Překlad Jan Kalandra 2022</a:t>
            </a:r>
            <a:endParaRPr lang="cs-CZ" dirty="0"/>
          </a:p>
        </p:txBody>
      </p:sp>
    </p:spTree>
    <p:extLst>
      <p:ext uri="{BB962C8B-B14F-4D97-AF65-F5344CB8AC3E}">
        <p14:creationId xmlns:p14="http://schemas.microsoft.com/office/powerpoint/2010/main" val="8819637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Zkreslení dat a jejich sdělení </a:t>
            </a:r>
            <a:endParaRPr lang="cs-CZ" dirty="0"/>
          </a:p>
        </p:txBody>
      </p:sp>
      <p:sp>
        <p:nvSpPr>
          <p:cNvPr id="3" name="Zástupný symbol pro obsah 2"/>
          <p:cNvSpPr>
            <a:spLocks noGrp="1"/>
          </p:cNvSpPr>
          <p:nvPr>
            <p:ph idx="1"/>
          </p:nvPr>
        </p:nvSpPr>
        <p:spPr>
          <a:xfrm>
            <a:off x="662880" y="2132856"/>
            <a:ext cx="8229600" cy="3845024"/>
          </a:xfrm>
        </p:spPr>
        <p:txBody>
          <a:bodyPr/>
          <a:lstStyle/>
          <a:p>
            <a:r>
              <a:rPr lang="cs-CZ" dirty="0" err="1" smtClean="0"/>
              <a:t>Bias</a:t>
            </a:r>
            <a:r>
              <a:rPr lang="en-US" dirty="0" smtClean="0"/>
              <a:t> (</a:t>
            </a:r>
            <a:r>
              <a:rPr lang="en-US" dirty="0" err="1" smtClean="0"/>
              <a:t>syst</a:t>
            </a:r>
            <a:r>
              <a:rPr lang="cs-CZ" dirty="0" err="1" smtClean="0"/>
              <a:t>émové</a:t>
            </a:r>
            <a:r>
              <a:rPr lang="cs-CZ" dirty="0" smtClean="0"/>
              <a:t> </a:t>
            </a:r>
            <a:r>
              <a:rPr lang="cs-CZ" smtClean="0"/>
              <a:t>zkreslení vzorku)</a:t>
            </a:r>
            <a:endParaRPr lang="cs-CZ" dirty="0"/>
          </a:p>
          <a:p>
            <a:r>
              <a:rPr lang="cs-CZ" dirty="0" smtClean="0"/>
              <a:t>Nedostatečná data (prevalence jevu)</a:t>
            </a:r>
          </a:p>
          <a:p>
            <a:r>
              <a:rPr lang="cs-CZ" dirty="0" smtClean="0"/>
              <a:t>Emocionální, slovně košaté sdělení (vs. čísla)</a:t>
            </a:r>
          </a:p>
          <a:p>
            <a:endParaRPr lang="cs-CZ" dirty="0" smtClean="0"/>
          </a:p>
        </p:txBody>
      </p:sp>
    </p:spTree>
    <p:extLst>
      <p:ext uri="{BB962C8B-B14F-4D97-AF65-F5344CB8AC3E}">
        <p14:creationId xmlns:p14="http://schemas.microsoft.com/office/powerpoint/2010/main" val="35881149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 co dávat pozor ?</a:t>
            </a:r>
            <a:endParaRPr lang="cs-CZ" dirty="0"/>
          </a:p>
        </p:txBody>
      </p:sp>
      <p:sp>
        <p:nvSpPr>
          <p:cNvPr id="4" name="Zástupný symbol pro obsah 4"/>
          <p:cNvSpPr>
            <a:spLocks noGrp="1"/>
          </p:cNvSpPr>
          <p:nvPr>
            <p:ph idx="1"/>
          </p:nvPr>
        </p:nvSpPr>
        <p:spPr>
          <a:xfrm>
            <a:off x="457200" y="2132856"/>
            <a:ext cx="8435280" cy="4176464"/>
          </a:xfrm>
        </p:spPr>
        <p:txBody>
          <a:bodyPr>
            <a:normAutofit/>
          </a:bodyPr>
          <a:lstStyle/>
          <a:p>
            <a:r>
              <a:rPr lang="cs-CZ" dirty="0" err="1" smtClean="0"/>
              <a:t>Who</a:t>
            </a:r>
            <a:endParaRPr lang="cs-CZ" dirty="0" smtClean="0"/>
          </a:p>
          <a:p>
            <a:r>
              <a:rPr lang="cs-CZ" dirty="0" err="1" smtClean="0"/>
              <a:t>What</a:t>
            </a:r>
            <a:endParaRPr lang="cs-CZ" dirty="0" smtClean="0"/>
          </a:p>
          <a:p>
            <a:r>
              <a:rPr lang="cs-CZ" dirty="0" err="1" smtClean="0"/>
              <a:t>Where</a:t>
            </a:r>
            <a:endParaRPr lang="cs-CZ" dirty="0" smtClean="0"/>
          </a:p>
          <a:p>
            <a:r>
              <a:rPr lang="cs-CZ" dirty="0" err="1" smtClean="0"/>
              <a:t>When</a:t>
            </a:r>
            <a:endParaRPr lang="cs-CZ" dirty="0" smtClean="0"/>
          </a:p>
          <a:p>
            <a:r>
              <a:rPr lang="cs-CZ" dirty="0" err="1" smtClean="0"/>
              <a:t>Why</a:t>
            </a:r>
            <a:endParaRPr lang="cs-CZ" dirty="0" smtClean="0"/>
          </a:p>
          <a:p>
            <a:endParaRPr lang="cs-CZ" dirty="0"/>
          </a:p>
          <a:p>
            <a:pPr marL="0" indent="0">
              <a:buNone/>
            </a:pPr>
            <a:r>
              <a:rPr lang="cs-CZ" dirty="0" smtClean="0"/>
              <a:t>Obecné pravidlo, každá oblast má svých 5W</a:t>
            </a:r>
            <a:endParaRPr lang="cs-CZ" dirty="0"/>
          </a:p>
        </p:txBody>
      </p:sp>
    </p:spTree>
    <p:extLst>
      <p:ext uri="{BB962C8B-B14F-4D97-AF65-F5344CB8AC3E}">
        <p14:creationId xmlns:p14="http://schemas.microsoft.com/office/powerpoint/2010/main" val="16149150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Grafické dezinterpretace </a:t>
            </a:r>
            <a:endParaRPr lang="cs-CZ" dirty="0"/>
          </a:p>
        </p:txBody>
      </p:sp>
      <p:sp>
        <p:nvSpPr>
          <p:cNvPr id="3" name="Zástupný symbol pro obsah 2"/>
          <p:cNvSpPr>
            <a:spLocks noGrp="1"/>
          </p:cNvSpPr>
          <p:nvPr>
            <p:ph idx="1"/>
          </p:nvPr>
        </p:nvSpPr>
        <p:spPr>
          <a:xfrm>
            <a:off x="662880" y="2132856"/>
            <a:ext cx="8229600" cy="4176464"/>
          </a:xfrm>
        </p:spPr>
        <p:txBody>
          <a:bodyPr/>
          <a:lstStyle/>
          <a:p>
            <a:r>
              <a:rPr lang="cs-CZ" dirty="0" smtClean="0"/>
              <a:t>Chybějící popis os</a:t>
            </a:r>
          </a:p>
          <a:p>
            <a:r>
              <a:rPr lang="cs-CZ" dirty="0" smtClean="0"/>
              <a:t>Pouze procenta bez uvedení celkového počtu</a:t>
            </a:r>
          </a:p>
          <a:p>
            <a:r>
              <a:rPr lang="cs-CZ" dirty="0" smtClean="0"/>
              <a:t>Podseknutá osa</a:t>
            </a:r>
          </a:p>
          <a:p>
            <a:r>
              <a:rPr lang="cs-CZ" dirty="0" smtClean="0"/>
              <a:t>Trojrozměrné grafy</a:t>
            </a:r>
          </a:p>
          <a:p>
            <a:r>
              <a:rPr lang="cs-CZ" dirty="0" smtClean="0"/>
              <a:t>Koláčové grafy</a:t>
            </a:r>
          </a:p>
          <a:p>
            <a:r>
              <a:rPr lang="cs-CZ" dirty="0" smtClean="0"/>
              <a:t>Obrázkové grafy</a:t>
            </a:r>
          </a:p>
          <a:p>
            <a:r>
              <a:rPr lang="cs-CZ" dirty="0" smtClean="0"/>
              <a:t>Barvy</a:t>
            </a:r>
          </a:p>
          <a:p>
            <a:pPr marL="0" indent="0">
              <a:buNone/>
            </a:pPr>
            <a:endParaRPr lang="cs-CZ" dirty="0" smtClean="0"/>
          </a:p>
        </p:txBody>
      </p:sp>
    </p:spTree>
    <p:extLst>
      <p:ext uri="{BB962C8B-B14F-4D97-AF65-F5344CB8AC3E}">
        <p14:creationId xmlns:p14="http://schemas.microsoft.com/office/powerpoint/2010/main" val="31328509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Osy – podseknutá osa</a:t>
            </a:r>
            <a:endParaRPr lang="cs-CZ"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50" y="1572741"/>
            <a:ext cx="7402513"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869950" y="5703059"/>
            <a:ext cx="6870402" cy="246221"/>
          </a:xfrm>
          <a:prstGeom prst="rect">
            <a:avLst/>
          </a:prstGeom>
          <a:noFill/>
        </p:spPr>
        <p:txBody>
          <a:bodyPr wrap="square" rtlCol="0">
            <a:spAutoFit/>
          </a:bodyPr>
          <a:lstStyle/>
          <a:p>
            <a:r>
              <a:rPr lang="cs-CZ" sz="1000" dirty="0"/>
              <a:t>https://</a:t>
            </a:r>
            <a:r>
              <a:rPr lang="cs-CZ" sz="1000" dirty="0">
                <a:hlinkClick r:id="rId3"/>
              </a:rPr>
              <a:t>www.maartengrootendorst.com/assets/images/posts/2021-23-03-misleading/y_axes.png</a:t>
            </a:r>
            <a:endParaRPr lang="cs-CZ" sz="1000" dirty="0"/>
          </a:p>
        </p:txBody>
      </p:sp>
    </p:spTree>
    <p:extLst>
      <p:ext uri="{BB962C8B-B14F-4D97-AF65-F5344CB8AC3E}">
        <p14:creationId xmlns:p14="http://schemas.microsoft.com/office/powerpoint/2010/main" val="169474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Osy – podseknutá osa</a:t>
            </a:r>
            <a:endParaRPr lang="cs-CZ" dirty="0"/>
          </a:p>
        </p:txBody>
      </p:sp>
      <p:pic>
        <p:nvPicPr>
          <p:cNvPr id="36866" name="Picture 2" descr="C:\DATA\vyuka\data\grafy\osa5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975" y="1252538"/>
            <a:ext cx="6240463" cy="4352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971600" y="5877272"/>
            <a:ext cx="6912768" cy="246221"/>
          </a:xfrm>
          <a:prstGeom prst="rect">
            <a:avLst/>
          </a:prstGeom>
          <a:noFill/>
        </p:spPr>
        <p:txBody>
          <a:bodyPr wrap="square" rtlCol="0">
            <a:spAutoFit/>
          </a:bodyPr>
          <a:lstStyle/>
          <a:p>
            <a:r>
              <a:rPr lang="cs-CZ" sz="1000" dirty="0">
                <a:hlinkClick r:id="rId3"/>
              </a:rPr>
              <a:t>https://1gr.cz/fotky/idnes/15/103/cl5/PKA5ecb9e_tweetgraf1.png</a:t>
            </a:r>
            <a:endParaRPr lang="cs-CZ" sz="1000" dirty="0"/>
          </a:p>
        </p:txBody>
      </p:sp>
    </p:spTree>
    <p:extLst>
      <p:ext uri="{BB962C8B-B14F-4D97-AF65-F5344CB8AC3E}">
        <p14:creationId xmlns:p14="http://schemas.microsoft.com/office/powerpoint/2010/main" val="21055902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Osy – realita</a:t>
            </a:r>
            <a:endParaRPr lang="cs-CZ" dirty="0"/>
          </a:p>
        </p:txBody>
      </p:sp>
      <p:pic>
        <p:nvPicPr>
          <p:cNvPr id="37890" name="Picture 2" descr="C:\DATA\vyuka\data\grafy\osa5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1438275"/>
            <a:ext cx="6297613" cy="3981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331640" y="5661248"/>
            <a:ext cx="6264696" cy="276999"/>
          </a:xfrm>
          <a:prstGeom prst="rect">
            <a:avLst/>
          </a:prstGeom>
          <a:noFill/>
        </p:spPr>
        <p:txBody>
          <a:bodyPr wrap="square" rtlCol="0">
            <a:spAutoFit/>
          </a:bodyPr>
          <a:lstStyle/>
          <a:p>
            <a:r>
              <a:rPr lang="cs-CZ" sz="1200" dirty="0">
                <a:hlinkClick r:id="rId3"/>
              </a:rPr>
              <a:t>https://1gr.cz/fotky/idnes/15/103/cl5/PKA5ecb9d_23_10_201520_48_21.png</a:t>
            </a:r>
            <a:endParaRPr lang="cs-CZ" sz="1200" dirty="0"/>
          </a:p>
        </p:txBody>
      </p:sp>
    </p:spTree>
    <p:extLst>
      <p:ext uri="{BB962C8B-B14F-4D97-AF65-F5344CB8AC3E}">
        <p14:creationId xmlns:p14="http://schemas.microsoft.com/office/powerpoint/2010/main" val="15040300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Osy – podseknutá svislá osa + část dat</a:t>
            </a:r>
            <a:endParaRPr lang="cs-CZ" dirty="0"/>
          </a:p>
        </p:txBody>
      </p:sp>
      <p:pic>
        <p:nvPicPr>
          <p:cNvPr id="46082" name="Picture 2" descr="C:\DATA\vyuka\data\grafy\osa1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56792"/>
            <a:ext cx="8986713" cy="491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2504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Osy – realita</a:t>
            </a:r>
            <a:endParaRPr lang="cs-CZ" dirty="0"/>
          </a:p>
        </p:txBody>
      </p:sp>
      <p:pic>
        <p:nvPicPr>
          <p:cNvPr id="47106" name="Picture 2" descr="C:\DATA\vyuka\data\grafy\osa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22" y="1160311"/>
            <a:ext cx="8132334" cy="5313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566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Data</a:t>
            </a:r>
            <a:endParaRPr lang="cs-CZ" sz="3200" b="1" baseline="50000" dirty="0"/>
          </a:p>
        </p:txBody>
      </p:sp>
      <p:sp>
        <p:nvSpPr>
          <p:cNvPr id="3" name="Zástupný symbol pro obsah 2"/>
          <p:cNvSpPr>
            <a:spLocks noGrp="1"/>
          </p:cNvSpPr>
          <p:nvPr>
            <p:ph idx="1"/>
          </p:nvPr>
        </p:nvSpPr>
        <p:spPr>
          <a:xfrm>
            <a:off x="539552" y="1600200"/>
            <a:ext cx="7992888" cy="4525963"/>
          </a:xfrm>
        </p:spPr>
        <p:txBody>
          <a:bodyPr>
            <a:normAutofit fontScale="92500" lnSpcReduction="20000"/>
          </a:bodyPr>
          <a:lstStyle/>
          <a:p>
            <a:pPr marL="0" indent="0">
              <a:buNone/>
            </a:pPr>
            <a:r>
              <a:rPr lang="cs-CZ" sz="2800" b="1" dirty="0" smtClean="0"/>
              <a:t>Původ dat </a:t>
            </a:r>
          </a:p>
          <a:p>
            <a:r>
              <a:rPr lang="cs-CZ" sz="2800" dirty="0" smtClean="0"/>
              <a:t>postup, jak byla získána</a:t>
            </a:r>
          </a:p>
          <a:p>
            <a:r>
              <a:rPr lang="cs-CZ" sz="2800" dirty="0" smtClean="0"/>
              <a:t>jak byla zaznamenána</a:t>
            </a:r>
          </a:p>
          <a:p>
            <a:pPr marL="0" indent="0">
              <a:buNone/>
            </a:pPr>
            <a:endParaRPr lang="cs-CZ" sz="2800" dirty="0" smtClean="0"/>
          </a:p>
          <a:p>
            <a:pPr marL="0" indent="0">
              <a:buNone/>
            </a:pPr>
            <a:r>
              <a:rPr lang="cs-CZ" sz="2800" b="1" dirty="0" smtClean="0"/>
              <a:t>Interpretace</a:t>
            </a:r>
          </a:p>
          <a:p>
            <a:r>
              <a:rPr lang="cs-CZ" sz="2800" dirty="0" smtClean="0"/>
              <a:t>cílová skupina</a:t>
            </a:r>
          </a:p>
          <a:p>
            <a:r>
              <a:rPr lang="cs-CZ" sz="2800" dirty="0" smtClean="0"/>
              <a:t>předpokládaný </a:t>
            </a:r>
            <a:r>
              <a:rPr lang="cs-CZ" sz="2800" dirty="0"/>
              <a:t>(</a:t>
            </a:r>
            <a:r>
              <a:rPr lang="cs-CZ" sz="2800" dirty="0" smtClean="0"/>
              <a:t>zamýšlený) a skutečný </a:t>
            </a:r>
            <a:br>
              <a:rPr lang="cs-CZ" sz="2800" dirty="0" smtClean="0"/>
            </a:br>
            <a:r>
              <a:rPr lang="cs-CZ" sz="2800" dirty="0" smtClean="0"/>
              <a:t>efekt předkládaného sdělení </a:t>
            </a:r>
          </a:p>
          <a:p>
            <a:r>
              <a:rPr lang="cs-CZ" sz="2800" dirty="0" smtClean="0"/>
              <a:t>(ne)šikovnost </a:t>
            </a:r>
          </a:p>
          <a:p>
            <a:pPr marL="0" indent="0">
              <a:buNone/>
            </a:pPr>
            <a:endParaRPr lang="cs-CZ" sz="2800" dirty="0" smtClean="0"/>
          </a:p>
          <a:p>
            <a:pPr marL="0" indent="0">
              <a:buNone/>
            </a:pPr>
            <a:r>
              <a:rPr lang="cs-CZ" sz="2800" b="1" dirty="0" smtClean="0"/>
              <a:t>Interpretace předkládaných dat příjemcem</a:t>
            </a:r>
            <a:endParaRPr lang="cs-CZ" sz="2800" b="1" dirty="0"/>
          </a:p>
          <a:p>
            <a:pPr marL="0" indent="0">
              <a:buNone/>
            </a:pPr>
            <a:endParaRPr lang="cs-CZ" sz="2800" dirty="0" smtClean="0"/>
          </a:p>
          <a:p>
            <a:pPr marL="0" indent="0">
              <a:buNone/>
            </a:pPr>
            <a:endParaRPr lang="cs-CZ" sz="2800" dirty="0"/>
          </a:p>
        </p:txBody>
      </p:sp>
    </p:spTree>
    <p:extLst>
      <p:ext uri="{BB962C8B-B14F-4D97-AF65-F5344CB8AC3E}">
        <p14:creationId xmlns:p14="http://schemas.microsoft.com/office/powerpoint/2010/main" val="9953500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Osy – podseknutá osa</a:t>
            </a:r>
            <a:endParaRPr lang="cs-CZ" dirty="0"/>
          </a:p>
        </p:txBody>
      </p:sp>
      <p:pic>
        <p:nvPicPr>
          <p:cNvPr id="32771" name="Picture 3" descr="C:\DATA\vyuka\data\grafy\osa8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412776"/>
            <a:ext cx="4540157" cy="469426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899592" y="6165304"/>
            <a:ext cx="6912768" cy="261610"/>
          </a:xfrm>
          <a:prstGeom prst="rect">
            <a:avLst/>
          </a:prstGeom>
          <a:noFill/>
        </p:spPr>
        <p:txBody>
          <a:bodyPr wrap="square" rtlCol="0">
            <a:spAutoFit/>
          </a:bodyPr>
          <a:lstStyle/>
          <a:p>
            <a:r>
              <a:rPr lang="cs-CZ" sz="1100" dirty="0">
                <a:hlinkClick r:id="rId3"/>
              </a:rPr>
              <a:t>https://www.statisticshowto.com/wp-content/uploads/2014/01/usa-today-2.png</a:t>
            </a:r>
            <a:endParaRPr lang="cs-CZ" sz="1100" dirty="0"/>
          </a:p>
        </p:txBody>
      </p:sp>
    </p:spTree>
    <p:extLst>
      <p:ext uri="{BB962C8B-B14F-4D97-AF65-F5344CB8AC3E}">
        <p14:creationId xmlns:p14="http://schemas.microsoft.com/office/powerpoint/2010/main" val="29514272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Osy – podseknutá </a:t>
            </a:r>
            <a:r>
              <a:rPr lang="cs-CZ" dirty="0" smtClean="0"/>
              <a:t>osa – u nás</a:t>
            </a:r>
            <a:endParaRPr lang="cs-CZ" dirty="0"/>
          </a:p>
        </p:txBody>
      </p:sp>
      <p:pic>
        <p:nvPicPr>
          <p:cNvPr id="45058" name="Picture 2" descr="C:\DATA\vyuka\data\grafy\os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196752"/>
            <a:ext cx="5040560" cy="504709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83568" y="6243849"/>
            <a:ext cx="6912768" cy="261610"/>
          </a:xfrm>
          <a:prstGeom prst="rect">
            <a:avLst/>
          </a:prstGeom>
          <a:noFill/>
        </p:spPr>
        <p:txBody>
          <a:bodyPr wrap="square" rtlCol="0">
            <a:spAutoFit/>
          </a:bodyPr>
          <a:lstStyle/>
          <a:p>
            <a:r>
              <a:rPr lang="cs-CZ" sz="1100" dirty="0">
                <a:hlinkClick r:id="rId3"/>
              </a:rPr>
              <a:t>https://www.facebook.com/munzarvojtech/photos/a.126627187367582/2223950370968576/?type=3&amp;theater</a:t>
            </a:r>
            <a:endParaRPr lang="cs-CZ" sz="1100" dirty="0"/>
          </a:p>
        </p:txBody>
      </p:sp>
    </p:spTree>
    <p:extLst>
      <p:ext uri="{BB962C8B-B14F-4D97-AF65-F5344CB8AC3E}">
        <p14:creationId xmlns:p14="http://schemas.microsoft.com/office/powerpoint/2010/main" val="2801818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Osy – podseknutá osa</a:t>
            </a:r>
            <a:endParaRPr lang="cs-CZ" dirty="0"/>
          </a:p>
        </p:txBody>
      </p:sp>
      <p:pic>
        <p:nvPicPr>
          <p:cNvPr id="7170" name="Picture 2" descr="Examples of misleading statistics in the news: Fox News misleading graph about Americans that identify as Christian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132856"/>
            <a:ext cx="5715000" cy="3190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16024" y="5949860"/>
            <a:ext cx="8748464" cy="461665"/>
          </a:xfrm>
          <a:prstGeom prst="rect">
            <a:avLst/>
          </a:prstGeom>
          <a:noFill/>
        </p:spPr>
        <p:txBody>
          <a:bodyPr wrap="square" rtlCol="0">
            <a:spAutoFit/>
          </a:bodyPr>
          <a:lstStyle/>
          <a:p>
            <a:r>
              <a:rPr lang="cs-CZ" sz="1200" dirty="0">
                <a:hlinkClick r:id="rId3"/>
              </a:rPr>
              <a:t>https://www.ft.com/__origami/service/image/v2/images/raw/ftcms%3A8597019d-978b-40cf-a2a8-fa47610e62cc?source=next-article&amp;fit=scale-down&amp;quality=highest&amp;width=700&amp;dpr=1</a:t>
            </a:r>
            <a:endParaRPr lang="cs-CZ" sz="1200" dirty="0"/>
          </a:p>
        </p:txBody>
      </p:sp>
    </p:spTree>
    <p:extLst>
      <p:ext uri="{BB962C8B-B14F-4D97-AF65-F5344CB8AC3E}">
        <p14:creationId xmlns:p14="http://schemas.microsoft.com/office/powerpoint/2010/main" val="21863670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Osy – podseknutá osa</a:t>
            </a:r>
            <a:endParaRPr lang="cs-CZ" dirty="0"/>
          </a:p>
        </p:txBody>
      </p:sp>
      <p:pic>
        <p:nvPicPr>
          <p:cNvPr id="18434" name="Picture 2" descr="https://img.buzzfeed.com/buzzfeed-static/static/2014-10/2/14/enhanced/webdr04/enhanced-buzz-5348-1412276314-10.jpg?downsize=700%3A%2A&amp;output-quality=auto&amp;output-format=au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28800"/>
            <a:ext cx="6120680" cy="446722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447256" y="6165304"/>
            <a:ext cx="6696744" cy="276999"/>
          </a:xfrm>
          <a:prstGeom prst="rect">
            <a:avLst/>
          </a:prstGeom>
          <a:noFill/>
        </p:spPr>
        <p:txBody>
          <a:bodyPr wrap="square" rtlCol="0">
            <a:spAutoFit/>
          </a:bodyPr>
          <a:lstStyle/>
          <a:p>
            <a:r>
              <a:rPr lang="cs-CZ" sz="1200" dirty="0">
                <a:hlinkClick r:id="rId3"/>
              </a:rPr>
              <a:t>https://flowingdata.com/2014/04/04/fox-news-bar-chart-gets-it-wrong</a:t>
            </a:r>
            <a:r>
              <a:rPr lang="cs-CZ" sz="1200" dirty="0"/>
              <a:t>/</a:t>
            </a:r>
          </a:p>
        </p:txBody>
      </p:sp>
    </p:spTree>
    <p:extLst>
      <p:ext uri="{BB962C8B-B14F-4D97-AF65-F5344CB8AC3E}">
        <p14:creationId xmlns:p14="http://schemas.microsoft.com/office/powerpoint/2010/main" val="2860042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Osy – podseknutá osa</a:t>
            </a:r>
            <a:endParaRPr lang="cs-CZ" dirty="0"/>
          </a:p>
        </p:txBody>
      </p:sp>
      <p:pic>
        <p:nvPicPr>
          <p:cNvPr id="8194" name="Picture 2" descr="The Times misleading statistics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607" y="2276872"/>
            <a:ext cx="6192688" cy="251260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971600" y="5517232"/>
            <a:ext cx="6696744" cy="246221"/>
          </a:xfrm>
          <a:prstGeom prst="rect">
            <a:avLst/>
          </a:prstGeom>
          <a:noFill/>
        </p:spPr>
        <p:txBody>
          <a:bodyPr wrap="square" rtlCol="0">
            <a:spAutoFit/>
          </a:bodyPr>
          <a:lstStyle/>
          <a:p>
            <a:r>
              <a:rPr lang="cs-CZ" sz="1000" dirty="0">
                <a:hlinkClick r:id="rId3"/>
              </a:rPr>
              <a:t>https://www.statisticshowto.com/wp-content/uploads/2014/01/misleading-graph-2.jpg</a:t>
            </a:r>
            <a:endParaRPr lang="cs-CZ" sz="1000" dirty="0"/>
          </a:p>
        </p:txBody>
      </p:sp>
    </p:spTree>
    <p:extLst>
      <p:ext uri="{BB962C8B-B14F-4D97-AF65-F5344CB8AC3E}">
        <p14:creationId xmlns:p14="http://schemas.microsoft.com/office/powerpoint/2010/main" val="33505548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Osy – </a:t>
            </a:r>
            <a:r>
              <a:rPr lang="cs-CZ" dirty="0" smtClean="0"/>
              <a:t>nerovnoměrná osa</a:t>
            </a:r>
            <a:endParaRPr lang="cs-CZ" dirty="0"/>
          </a:p>
        </p:txBody>
      </p:sp>
      <p:sp>
        <p:nvSpPr>
          <p:cNvPr id="5" name="TextovéPole 4"/>
          <p:cNvSpPr txBox="1"/>
          <p:nvPr/>
        </p:nvSpPr>
        <p:spPr>
          <a:xfrm>
            <a:off x="395536" y="6165304"/>
            <a:ext cx="6192688" cy="276999"/>
          </a:xfrm>
          <a:prstGeom prst="rect">
            <a:avLst/>
          </a:prstGeom>
          <a:noFill/>
        </p:spPr>
        <p:txBody>
          <a:bodyPr wrap="square" rtlCol="0">
            <a:spAutoFit/>
          </a:bodyPr>
          <a:lstStyle/>
          <a:p>
            <a:r>
              <a:rPr lang="cs-CZ" sz="1200" dirty="0">
                <a:hlinkClick r:id="rId2"/>
              </a:rPr>
              <a:t>https://www.datasciencecentral.com/the-worst-covid-19-misleading-graphs</a:t>
            </a:r>
            <a:r>
              <a:rPr lang="cs-CZ" sz="1200" dirty="0"/>
              <a:t>/</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307554"/>
            <a:ext cx="647700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2312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Špatně popsaná osa</a:t>
            </a:r>
            <a:endParaRPr lang="cs-CZ" dirty="0"/>
          </a:p>
        </p:txBody>
      </p:sp>
      <p:pic>
        <p:nvPicPr>
          <p:cNvPr id="27650" name="Picture 2" descr="https://miro.medium.com/v2/resize:fit:700/1*zMSXSgVE4Noh_Qe6Ujt9f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484784"/>
            <a:ext cx="6667500" cy="4267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49077" y="6142837"/>
            <a:ext cx="7776864" cy="276999"/>
          </a:xfrm>
          <a:prstGeom prst="rect">
            <a:avLst/>
          </a:prstGeom>
          <a:noFill/>
        </p:spPr>
        <p:txBody>
          <a:bodyPr wrap="square" rtlCol="0">
            <a:spAutoFit/>
          </a:bodyPr>
          <a:lstStyle/>
          <a:p>
            <a:r>
              <a:rPr lang="cs-CZ" sz="1200" dirty="0">
                <a:hlinkClick r:id="rId3"/>
              </a:rPr>
              <a:t>https://medium.com/@Ana_kin/graphs-gone-wrong-misleading-data-visualizations-d4805d1c4700</a:t>
            </a:r>
            <a:endParaRPr lang="cs-CZ" sz="1200" dirty="0"/>
          </a:p>
        </p:txBody>
      </p:sp>
    </p:spTree>
    <p:extLst>
      <p:ext uri="{BB962C8B-B14F-4D97-AF65-F5344CB8AC3E}">
        <p14:creationId xmlns:p14="http://schemas.microsoft.com/office/powerpoint/2010/main" val="7096814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Osy – podseknutá </a:t>
            </a:r>
            <a:r>
              <a:rPr lang="cs-CZ" dirty="0" smtClean="0"/>
              <a:t>(nepopsaná) osa</a:t>
            </a:r>
            <a:endParaRPr lang="cs-CZ" dirty="0"/>
          </a:p>
        </p:txBody>
      </p:sp>
      <p:sp>
        <p:nvSpPr>
          <p:cNvPr id="3" name="Zástupný symbol pro obsah 2"/>
          <p:cNvSpPr>
            <a:spLocks noGrp="1"/>
          </p:cNvSpPr>
          <p:nvPr>
            <p:ph idx="1"/>
          </p:nvPr>
        </p:nvSpPr>
        <p:spPr/>
        <p:txBody>
          <a:bodyPr/>
          <a:lstStyle/>
          <a:p>
            <a:pPr marL="0" indent="0">
              <a:buNone/>
            </a:pPr>
            <a:endParaRPr lang="cs-CZ" dirty="0"/>
          </a:p>
        </p:txBody>
      </p:sp>
      <p:pic>
        <p:nvPicPr>
          <p:cNvPr id="20482" name="Picture 2" descr="https://img.buzzfeed.com/buzzfeed-static/static/2014-10/2/17/enhanced/webdr08/enhanced-buzz-21270-1412283681-17.jpg?downsize=800:*&amp;output-format=auto&amp;output-quality=au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556792"/>
            <a:ext cx="5953125" cy="446722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0" y="6165304"/>
            <a:ext cx="8748464" cy="215444"/>
          </a:xfrm>
          <a:prstGeom prst="rect">
            <a:avLst/>
          </a:prstGeom>
          <a:noFill/>
        </p:spPr>
        <p:txBody>
          <a:bodyPr wrap="square" rtlCol="0">
            <a:spAutoFit/>
          </a:bodyPr>
          <a:lstStyle/>
          <a:p>
            <a:r>
              <a:rPr lang="cs-CZ" sz="800" dirty="0">
                <a:hlinkClick r:id="rId3"/>
              </a:rPr>
              <a:t>https://</a:t>
            </a:r>
            <a:r>
              <a:rPr lang="cs-CZ" sz="800" dirty="0" smtClean="0">
                <a:hlinkClick r:id="rId3"/>
              </a:rPr>
              <a:t>img.buzzfeed.com/buzzfeed-static/static/2014-10/2/17/enhanced/webdr08/enhanced-buzz-21270-1412283681-17.jpg?downsize=800</a:t>
            </a:r>
            <a:r>
              <a:rPr lang="cs-CZ" sz="800" dirty="0">
                <a:hlinkClick r:id="rId3"/>
              </a:rPr>
              <a:t>:*&amp;output-format=auto&amp;output-quality=auto</a:t>
            </a:r>
            <a:endParaRPr lang="cs-CZ" sz="800" dirty="0"/>
          </a:p>
        </p:txBody>
      </p:sp>
    </p:spTree>
    <p:extLst>
      <p:ext uri="{BB962C8B-B14F-4D97-AF65-F5344CB8AC3E}">
        <p14:creationId xmlns:p14="http://schemas.microsoft.com/office/powerpoint/2010/main" val="40334438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074242"/>
          </a:xfrm>
        </p:spPr>
        <p:txBody>
          <a:bodyPr>
            <a:normAutofit/>
          </a:bodyPr>
          <a:lstStyle/>
          <a:p>
            <a:r>
              <a:rPr lang="cs-CZ" dirty="0"/>
              <a:t>Osy </a:t>
            </a:r>
            <a:r>
              <a:rPr lang="cs-CZ" dirty="0" smtClean="0"/>
              <a:t>+ data</a:t>
            </a:r>
            <a:br>
              <a:rPr lang="cs-CZ" dirty="0" smtClean="0"/>
            </a:br>
            <a:r>
              <a:rPr lang="cs-CZ" dirty="0" smtClean="0"/>
              <a:t>„vítěz“ kategorie zavádějících grafů </a:t>
            </a:r>
            <a:endParaRPr lang="cs-CZ" dirty="0"/>
          </a:p>
        </p:txBody>
      </p:sp>
      <p:sp>
        <p:nvSpPr>
          <p:cNvPr id="3" name="Zástupný symbol pro obsah 2"/>
          <p:cNvSpPr>
            <a:spLocks noGrp="1"/>
          </p:cNvSpPr>
          <p:nvPr>
            <p:ph idx="1"/>
          </p:nvPr>
        </p:nvSpPr>
        <p:spPr/>
        <p:txBody>
          <a:bodyPr/>
          <a:lstStyle/>
          <a:p>
            <a:endParaRPr lang="cs-CZ" dirty="0"/>
          </a:p>
        </p:txBody>
      </p:sp>
      <p:pic>
        <p:nvPicPr>
          <p:cNvPr id="8194" name="Picture 2" descr="Image: Media Mat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276872"/>
            <a:ext cx="6030838" cy="40022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23528" y="6279157"/>
            <a:ext cx="7776864" cy="246221"/>
          </a:xfrm>
          <a:prstGeom prst="rect">
            <a:avLst/>
          </a:prstGeom>
          <a:noFill/>
        </p:spPr>
        <p:txBody>
          <a:bodyPr wrap="square" rtlCol="0">
            <a:spAutoFit/>
          </a:bodyPr>
          <a:lstStyle/>
          <a:p>
            <a:r>
              <a:rPr lang="cs-CZ" sz="1000" dirty="0"/>
              <a:t>https://</a:t>
            </a:r>
            <a:r>
              <a:rPr lang="cs-CZ" sz="1000" dirty="0">
                <a:hlinkClick r:id="rId3"/>
              </a:rPr>
              <a:t>www.statisticshowto.com/wp-content/uploads/2014/01/Fox_welfare-jobs-ff-1.jpg</a:t>
            </a:r>
            <a:endParaRPr lang="cs-CZ" sz="1000" dirty="0"/>
          </a:p>
        </p:txBody>
      </p:sp>
    </p:spTree>
    <p:extLst>
      <p:ext uri="{BB962C8B-B14F-4D97-AF65-F5344CB8AC3E}">
        <p14:creationId xmlns:p14="http://schemas.microsoft.com/office/powerpoint/2010/main" val="18969701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Logaritmická osa</a:t>
            </a:r>
            <a:endParaRPr lang="cs-CZ" dirty="0"/>
          </a:p>
        </p:txBody>
      </p:sp>
      <p:sp>
        <p:nvSpPr>
          <p:cNvPr id="3" name="TextovéPole 2"/>
          <p:cNvSpPr txBox="1"/>
          <p:nvPr/>
        </p:nvSpPr>
        <p:spPr>
          <a:xfrm>
            <a:off x="1009245" y="5990675"/>
            <a:ext cx="7488832" cy="369332"/>
          </a:xfrm>
          <a:prstGeom prst="rect">
            <a:avLst/>
          </a:prstGeom>
          <a:noFill/>
        </p:spPr>
        <p:txBody>
          <a:bodyPr wrap="square" rtlCol="0">
            <a:spAutoFit/>
          </a:bodyPr>
          <a:lstStyle/>
          <a:p>
            <a:r>
              <a:rPr lang="cs-CZ" dirty="0">
                <a:hlinkClick r:id="rId2"/>
              </a:rPr>
              <a:t>https://www.datasciencecentral.com/the-worst-covid-19-misleading-graphs</a:t>
            </a:r>
            <a:r>
              <a:rPr lang="cs-CZ" dirty="0"/>
              <a:t>/</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2419350"/>
            <a:ext cx="676275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1958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Veřejná ověřená data</a:t>
            </a:r>
            <a:endParaRPr lang="cs-CZ" sz="3200" b="1" baseline="50000" dirty="0"/>
          </a:p>
        </p:txBody>
      </p:sp>
      <p:sp>
        <p:nvSpPr>
          <p:cNvPr id="3" name="Zástupný symbol pro obsah 2"/>
          <p:cNvSpPr>
            <a:spLocks noGrp="1"/>
          </p:cNvSpPr>
          <p:nvPr>
            <p:ph idx="1"/>
          </p:nvPr>
        </p:nvSpPr>
        <p:spPr>
          <a:xfrm>
            <a:off x="539552" y="1600200"/>
            <a:ext cx="7992888" cy="4525963"/>
          </a:xfrm>
        </p:spPr>
        <p:txBody>
          <a:bodyPr>
            <a:normAutofit fontScale="92500" lnSpcReduction="10000"/>
          </a:bodyPr>
          <a:lstStyle/>
          <a:p>
            <a:pPr marL="0" indent="0">
              <a:buNone/>
            </a:pPr>
            <a:endParaRPr lang="cs-CZ" sz="2800" b="1" dirty="0" smtClean="0"/>
          </a:p>
          <a:p>
            <a:pPr marL="0" indent="0">
              <a:buNone/>
            </a:pPr>
            <a:r>
              <a:rPr lang="cs-CZ" sz="2800" b="1" dirty="0" smtClean="0"/>
              <a:t>OWID</a:t>
            </a:r>
            <a:r>
              <a:rPr lang="cs-CZ" sz="2800" b="1" dirty="0"/>
              <a:t>	</a:t>
            </a:r>
            <a:r>
              <a:rPr lang="cs-CZ" sz="2800" b="1" dirty="0" smtClean="0"/>
              <a:t>		</a:t>
            </a:r>
            <a:r>
              <a:rPr lang="cs-CZ" sz="2800" b="1" dirty="0" smtClean="0">
                <a:hlinkClick r:id="rId2"/>
              </a:rPr>
              <a:t>https</a:t>
            </a:r>
            <a:r>
              <a:rPr lang="cs-CZ" sz="2800" b="1" dirty="0">
                <a:hlinkClick r:id="rId2"/>
              </a:rPr>
              <a:t>://ourworldindata.org/</a:t>
            </a:r>
            <a:endParaRPr lang="cs-CZ" sz="2800" dirty="0" smtClean="0"/>
          </a:p>
          <a:p>
            <a:pPr marL="0" indent="0">
              <a:buNone/>
            </a:pPr>
            <a:endParaRPr lang="cs-CZ" sz="2800" dirty="0" smtClean="0"/>
          </a:p>
          <a:p>
            <a:pPr marL="0" indent="0">
              <a:buNone/>
            </a:pPr>
            <a:r>
              <a:rPr lang="cs-CZ" sz="2800" b="1" dirty="0"/>
              <a:t>GAPMINDER	</a:t>
            </a:r>
            <a:r>
              <a:rPr lang="cs-CZ" sz="2800" b="1" dirty="0" smtClean="0"/>
              <a:t>	</a:t>
            </a:r>
            <a:r>
              <a:rPr lang="cs-CZ" sz="2800" b="1" dirty="0" smtClean="0">
                <a:hlinkClick r:id="rId3"/>
              </a:rPr>
              <a:t>https</a:t>
            </a:r>
            <a:r>
              <a:rPr lang="cs-CZ" sz="2800" b="1" dirty="0">
                <a:hlinkClick r:id="rId3"/>
              </a:rPr>
              <a:t>://www.gapminder.org/</a:t>
            </a:r>
            <a:endParaRPr lang="cs-CZ" sz="2800" b="1" dirty="0" smtClean="0"/>
          </a:p>
          <a:p>
            <a:pPr marL="0" indent="0">
              <a:buNone/>
            </a:pPr>
            <a:endParaRPr lang="cs-CZ" sz="2800" b="1" dirty="0"/>
          </a:p>
          <a:p>
            <a:pPr marL="0" indent="0">
              <a:buNone/>
            </a:pPr>
            <a:r>
              <a:rPr lang="cs-CZ" sz="2800" b="1" dirty="0" smtClean="0"/>
              <a:t>ČSÚ</a:t>
            </a:r>
            <a:r>
              <a:rPr lang="cs-CZ" sz="2800" b="1" dirty="0"/>
              <a:t>,			</a:t>
            </a:r>
            <a:r>
              <a:rPr lang="cs-CZ" sz="2800" b="1" dirty="0">
                <a:hlinkClick r:id="rId4"/>
              </a:rPr>
              <a:t>https://csu.gov.cz/aktivity_csu</a:t>
            </a:r>
            <a:endParaRPr lang="cs-CZ" sz="2800" b="1" dirty="0" smtClean="0"/>
          </a:p>
          <a:p>
            <a:pPr marL="0" indent="0">
              <a:buNone/>
            </a:pPr>
            <a:r>
              <a:rPr lang="cs-CZ" sz="2800" b="1" dirty="0" smtClean="0"/>
              <a:t>ÚZIS (Ústav zdravotnických informací a statistiky ČR) NZIS (Národní zdravotnický informační systém)</a:t>
            </a:r>
          </a:p>
          <a:p>
            <a:pPr marL="0" indent="0">
              <a:buNone/>
            </a:pPr>
            <a:endParaRPr lang="cs-CZ" sz="2800" b="1" dirty="0"/>
          </a:p>
          <a:p>
            <a:pPr marL="0" indent="0">
              <a:buNone/>
            </a:pPr>
            <a:r>
              <a:rPr lang="cs-CZ" sz="2800" b="1" dirty="0" err="1" smtClean="0"/>
              <a:t>Cermat</a:t>
            </a:r>
            <a:r>
              <a:rPr lang="cs-CZ" sz="2800" b="1" dirty="0" smtClean="0"/>
              <a:t>…</a:t>
            </a:r>
            <a:endParaRPr lang="cs-CZ" sz="2800" dirty="0" smtClean="0"/>
          </a:p>
          <a:p>
            <a:pPr marL="0" indent="0">
              <a:buNone/>
            </a:pPr>
            <a:endParaRPr lang="cs-CZ" sz="2800" dirty="0" smtClean="0"/>
          </a:p>
          <a:p>
            <a:pPr marL="0" indent="0">
              <a:buNone/>
            </a:pPr>
            <a:endParaRPr lang="cs-CZ" sz="2800" dirty="0"/>
          </a:p>
        </p:txBody>
      </p:sp>
    </p:spTree>
    <p:extLst>
      <p:ext uri="{BB962C8B-B14F-4D97-AF65-F5344CB8AC3E}">
        <p14:creationId xmlns:p14="http://schemas.microsoft.com/office/powerpoint/2010/main" val="104095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Logaritmická osa</a:t>
            </a:r>
            <a:endParaRPr lang="cs-CZ" dirty="0"/>
          </a:p>
        </p:txBody>
      </p:sp>
      <p:pic>
        <p:nvPicPr>
          <p:cNvPr id="41986" name="Picture 2" descr="C:\DATA\vyuka\data\grafy\logOs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024" y="1412776"/>
            <a:ext cx="6621463" cy="4657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043608" y="6165304"/>
            <a:ext cx="7488832" cy="369332"/>
          </a:xfrm>
          <a:prstGeom prst="rect">
            <a:avLst/>
          </a:prstGeom>
          <a:noFill/>
        </p:spPr>
        <p:txBody>
          <a:bodyPr wrap="square" rtlCol="0">
            <a:spAutoFit/>
          </a:bodyPr>
          <a:lstStyle/>
          <a:p>
            <a:r>
              <a:rPr lang="cs-CZ" dirty="0">
                <a:hlinkClick r:id="rId3"/>
              </a:rPr>
              <a:t>https://1gr.cz/fotky/idnes/15/103/cl5/PKA5ecbbb_dotykzavislost.png</a:t>
            </a:r>
            <a:endParaRPr lang="cs-CZ" dirty="0"/>
          </a:p>
        </p:txBody>
      </p:sp>
    </p:spTree>
    <p:extLst>
      <p:ext uri="{BB962C8B-B14F-4D97-AF65-F5344CB8AC3E}">
        <p14:creationId xmlns:p14="http://schemas.microsoft.com/office/powerpoint/2010/main" val="30921731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642194"/>
          </a:xfrm>
        </p:spPr>
        <p:txBody>
          <a:bodyPr>
            <a:normAutofit/>
          </a:bodyPr>
          <a:lstStyle/>
          <a:p>
            <a:r>
              <a:rPr lang="cs-CZ" dirty="0" smtClean="0"/>
              <a:t>Záhadná osa</a:t>
            </a:r>
            <a:br>
              <a:rPr lang="cs-CZ" dirty="0" smtClean="0"/>
            </a:br>
            <a:r>
              <a:rPr lang="cs-CZ" sz="2800" dirty="0" smtClean="0"/>
              <a:t>číslo zde udává jinou informaci než blok</a:t>
            </a:r>
            <a:endParaRPr lang="cs-CZ" sz="2800" dirty="0"/>
          </a:p>
        </p:txBody>
      </p:sp>
      <p:pic>
        <p:nvPicPr>
          <p:cNvPr id="40963" name="Picture 3" descr="C:\DATA\vyuka\data\grafy\logOs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2" y="1916832"/>
            <a:ext cx="6402387" cy="4210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827584" y="6237312"/>
            <a:ext cx="7272808" cy="246221"/>
          </a:xfrm>
          <a:prstGeom prst="rect">
            <a:avLst/>
          </a:prstGeom>
          <a:noFill/>
        </p:spPr>
        <p:txBody>
          <a:bodyPr wrap="square" rtlCol="0">
            <a:spAutoFit/>
          </a:bodyPr>
          <a:lstStyle/>
          <a:p>
            <a:r>
              <a:rPr lang="cs-CZ" sz="1000" dirty="0">
                <a:hlinkClick r:id="rId3"/>
              </a:rPr>
              <a:t>https://www.idnes.cz/technet/veda/manipulace-grafy-statistika.A151023_164547_veda_pka/foto/PKA5ecbb9_ctgrafvolby.jpg</a:t>
            </a:r>
            <a:endParaRPr lang="cs-CZ" sz="1000" dirty="0"/>
          </a:p>
        </p:txBody>
      </p:sp>
    </p:spTree>
    <p:extLst>
      <p:ext uri="{BB962C8B-B14F-4D97-AF65-F5344CB8AC3E}">
        <p14:creationId xmlns:p14="http://schemas.microsoft.com/office/powerpoint/2010/main" val="37220497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9458" name="Picture 2" descr="https://img.buzzfeed.com/buzzfeed-static/static/2014-10/2/15/enhanced/webdr10/enhanced-buzz-466-1412277193-33.jpg?downsize=700%3A%2A&amp;output-quality=auto&amp;output-format=au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903" y="260648"/>
            <a:ext cx="3439491" cy="614831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084168" y="5436513"/>
            <a:ext cx="2880320" cy="584775"/>
          </a:xfrm>
          <a:prstGeom prst="rect">
            <a:avLst/>
          </a:prstGeom>
          <a:noFill/>
        </p:spPr>
        <p:txBody>
          <a:bodyPr wrap="square" rtlCol="0">
            <a:spAutoFit/>
          </a:bodyPr>
          <a:lstStyle/>
          <a:p>
            <a:r>
              <a:rPr lang="cs-CZ" sz="800" dirty="0">
                <a:hlinkClick r:id="rId3"/>
              </a:rPr>
              <a:t>https://img.buzzfeed.com/buzzfeed-static/static/2014-10/2/15/enhanced/webdr10/enhanced-buzz-466-1412277193-33.jpg?downsize=700%3A%2A&amp;output-quality=auto&amp;output-format=auto</a:t>
            </a:r>
            <a:endParaRPr lang="cs-CZ" sz="800" dirty="0"/>
          </a:p>
        </p:txBody>
      </p:sp>
    </p:spTree>
    <p:extLst>
      <p:ext uri="{BB962C8B-B14F-4D97-AF65-F5344CB8AC3E}">
        <p14:creationId xmlns:p14="http://schemas.microsoft.com/office/powerpoint/2010/main" val="32800952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Záměrná manipulace</a:t>
            </a:r>
            <a:endParaRPr lang="cs-CZ"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3836" y="1600200"/>
            <a:ext cx="399632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251520" y="6165304"/>
            <a:ext cx="7704856" cy="307777"/>
          </a:xfrm>
          <a:prstGeom prst="rect">
            <a:avLst/>
          </a:prstGeom>
          <a:noFill/>
        </p:spPr>
        <p:txBody>
          <a:bodyPr wrap="square" rtlCol="0">
            <a:spAutoFit/>
          </a:bodyPr>
          <a:lstStyle/>
          <a:p>
            <a:r>
              <a:rPr lang="cs-CZ" sz="1400" dirty="0"/>
              <a:t>https://</a:t>
            </a:r>
            <a:r>
              <a:rPr lang="cs-CZ" sz="1400" dirty="0">
                <a:hlinkClick r:id="rId3"/>
              </a:rPr>
              <a:t>www.statisticshowto.com/wp-content/uploads/2014/01/unemployment-rate.jpg</a:t>
            </a:r>
            <a:endParaRPr lang="cs-CZ" sz="1400" dirty="0"/>
          </a:p>
        </p:txBody>
      </p:sp>
    </p:spTree>
    <p:extLst>
      <p:ext uri="{BB962C8B-B14F-4D97-AF65-F5344CB8AC3E}">
        <p14:creationId xmlns:p14="http://schemas.microsoft.com/office/powerpoint/2010/main" val="11373902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Anekdoty</a:t>
            </a:r>
            <a:endParaRPr lang="cs-CZ" dirty="0"/>
          </a:p>
        </p:txBody>
      </p:sp>
      <p:sp>
        <p:nvSpPr>
          <p:cNvPr id="3" name="Zástupný symbol pro obsah 2"/>
          <p:cNvSpPr>
            <a:spLocks noGrp="1"/>
          </p:cNvSpPr>
          <p:nvPr>
            <p:ph idx="1"/>
          </p:nvPr>
        </p:nvSpPr>
        <p:spPr/>
        <p:txBody>
          <a:bodyPr/>
          <a:lstStyle/>
          <a:p>
            <a:endParaRPr lang="cs-CZ"/>
          </a:p>
        </p:txBody>
      </p:sp>
      <p:pic>
        <p:nvPicPr>
          <p:cNvPr id="21506" name="Picture 2" descr="https://img.buzzfeed.com/buzzfeed-static/static/2014-10/2/17/enhanced/webdr09/enhanced-buzz-9702-1412284153-23.jpg?downsize=800:*&amp;output-format=auto&amp;output-quality=au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276872"/>
            <a:ext cx="5895975" cy="340042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96516" y="6234886"/>
            <a:ext cx="8568952" cy="215444"/>
          </a:xfrm>
          <a:prstGeom prst="rect">
            <a:avLst/>
          </a:prstGeom>
          <a:noFill/>
        </p:spPr>
        <p:txBody>
          <a:bodyPr wrap="square" rtlCol="0">
            <a:spAutoFit/>
          </a:bodyPr>
          <a:lstStyle/>
          <a:p>
            <a:r>
              <a:rPr lang="cs-CZ" sz="800" dirty="0">
                <a:hlinkClick r:id="rId3"/>
              </a:rPr>
              <a:t>https://img.buzzfeed.com/buzzfeed-static/static/2014-10/2/17/enhanced/webdr09/enhanced-buzz-9702-1412284153-23.jpg?downsize=800:*&amp;output-format=auto&amp;output-quality=auto</a:t>
            </a:r>
            <a:endParaRPr lang="cs-CZ" sz="800" dirty="0"/>
          </a:p>
        </p:txBody>
      </p:sp>
    </p:spTree>
    <p:extLst>
      <p:ext uri="{BB962C8B-B14F-4D97-AF65-F5344CB8AC3E}">
        <p14:creationId xmlns:p14="http://schemas.microsoft.com/office/powerpoint/2010/main" val="12654994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smtClean="0"/>
              <a:t>Anekdoty</a:t>
            </a:r>
            <a:endParaRPr lang="cs-CZ"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44624"/>
            <a:ext cx="4491068"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31656" y="5892279"/>
            <a:ext cx="3923928" cy="461665"/>
          </a:xfrm>
          <a:prstGeom prst="rect">
            <a:avLst/>
          </a:prstGeom>
          <a:noFill/>
        </p:spPr>
        <p:txBody>
          <a:bodyPr wrap="square" rtlCol="0">
            <a:spAutoFit/>
          </a:bodyPr>
          <a:lstStyle/>
          <a:p>
            <a:r>
              <a:rPr lang="cs-CZ" sz="800" dirty="0">
                <a:hlinkClick r:id="rId3"/>
              </a:rPr>
              <a:t>https://img.buzzfeed.com/buzzfeed-static/static/2014-10/2/17/enhanced/webdr09/enhanced-buzz-9837-1412284234-14.jpg?downsize=800:*&amp;output-format=auto&amp;output-quality=auto</a:t>
            </a:r>
            <a:endParaRPr lang="cs-CZ" sz="800" dirty="0"/>
          </a:p>
        </p:txBody>
      </p:sp>
    </p:spTree>
    <p:extLst>
      <p:ext uri="{BB962C8B-B14F-4D97-AF65-F5344CB8AC3E}">
        <p14:creationId xmlns:p14="http://schemas.microsoft.com/office/powerpoint/2010/main" val="1115872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Koláčové grafy a popisky</a:t>
            </a:r>
            <a:endParaRPr lang="cs-CZ" dirty="0"/>
          </a:p>
        </p:txBody>
      </p:sp>
      <p:pic>
        <p:nvPicPr>
          <p:cNvPr id="17412" name="Picture 4" descr="https://miro.medium.com/v2/resize:fit:700/1*x8v-SeeSq6AEnKpSTMx8MQ.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340768"/>
            <a:ext cx="6336704" cy="4924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39552" y="6265293"/>
            <a:ext cx="7992888" cy="246221"/>
          </a:xfrm>
          <a:prstGeom prst="rect">
            <a:avLst/>
          </a:prstGeom>
          <a:noFill/>
        </p:spPr>
        <p:txBody>
          <a:bodyPr wrap="square" rtlCol="0">
            <a:spAutoFit/>
          </a:bodyPr>
          <a:lstStyle/>
          <a:p>
            <a:r>
              <a:rPr lang="cs-CZ" sz="1000" dirty="0"/>
              <a:t>https://</a:t>
            </a:r>
            <a:r>
              <a:rPr lang="cs-CZ" sz="1000" dirty="0">
                <a:hlinkClick r:id="rId3"/>
              </a:rPr>
              <a:t>www.statisticshowto.com/wp-content/uploads/2014/01/pie-chart-misleading.png</a:t>
            </a:r>
            <a:endParaRPr lang="cs-CZ" sz="1000" dirty="0"/>
          </a:p>
        </p:txBody>
      </p:sp>
    </p:spTree>
    <p:extLst>
      <p:ext uri="{BB962C8B-B14F-4D97-AF65-F5344CB8AC3E}">
        <p14:creationId xmlns:p14="http://schemas.microsoft.com/office/powerpoint/2010/main" val="31062833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Koláčové grafy a popisky</a:t>
            </a:r>
            <a:endParaRPr lang="cs-CZ" dirty="0"/>
          </a:p>
        </p:txBody>
      </p:sp>
      <p:pic>
        <p:nvPicPr>
          <p:cNvPr id="4098" name="Picture 2" descr="r/dataisugly - Who the hell looks at this data and decides, &quot;Hmm, yes. A pie char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268760"/>
            <a:ext cx="5112568" cy="5112569"/>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7308304" y="4437773"/>
            <a:ext cx="1706091" cy="1938992"/>
          </a:xfrm>
          <a:prstGeom prst="rect">
            <a:avLst/>
          </a:prstGeom>
        </p:spPr>
        <p:txBody>
          <a:bodyPr wrap="square">
            <a:spAutoFit/>
          </a:bodyPr>
          <a:lstStyle/>
          <a:p>
            <a:r>
              <a:rPr lang="en-US" dirty="0" smtClean="0"/>
              <a:t>Na </a:t>
            </a:r>
            <a:r>
              <a:rPr lang="en-US" dirty="0" err="1" smtClean="0"/>
              <a:t>ofici</a:t>
            </a:r>
            <a:r>
              <a:rPr lang="cs-CZ" dirty="0" err="1" smtClean="0"/>
              <a:t>ální</a:t>
            </a:r>
            <a:r>
              <a:rPr lang="en-US" dirty="0" err="1" smtClean="0"/>
              <a:t>ch</a:t>
            </a:r>
            <a:r>
              <a:rPr lang="en-US" dirty="0" smtClean="0"/>
              <a:t> </a:t>
            </a:r>
            <a:r>
              <a:rPr lang="en-US" dirty="0" err="1" smtClean="0"/>
              <a:t>str</a:t>
            </a:r>
            <a:r>
              <a:rPr lang="cs-CZ" dirty="0" err="1" smtClean="0"/>
              <a:t>ánkách</a:t>
            </a:r>
            <a:r>
              <a:rPr lang="cs-CZ" dirty="0" smtClean="0"/>
              <a:t> </a:t>
            </a:r>
            <a:r>
              <a:rPr lang="cs-CZ" sz="1200" dirty="0" smtClean="0">
                <a:hlinkClick r:id="rId3"/>
              </a:rPr>
              <a:t>https</a:t>
            </a:r>
            <a:r>
              <a:rPr lang="cs-CZ" sz="1200" dirty="0">
                <a:hlinkClick r:id="rId3"/>
              </a:rPr>
              <a:t>://</a:t>
            </a:r>
            <a:r>
              <a:rPr lang="cs-CZ" sz="1200" dirty="0" smtClean="0">
                <a:hlinkClick r:id="rId3"/>
              </a:rPr>
              <a:t>microdata.statsghana.gov.gh/index.php/catalog/110#metadata-data_appraisal</a:t>
            </a:r>
            <a:endParaRPr lang="cs-CZ" sz="1200" dirty="0" smtClean="0"/>
          </a:p>
          <a:p>
            <a:r>
              <a:rPr lang="cs-CZ" dirty="0" smtClean="0"/>
              <a:t>jsou </a:t>
            </a:r>
            <a:r>
              <a:rPr lang="cs-CZ" dirty="0"/>
              <a:t>grafy </a:t>
            </a:r>
            <a:r>
              <a:rPr lang="cs-CZ" dirty="0" smtClean="0"/>
              <a:t>v pořádku</a:t>
            </a:r>
            <a:r>
              <a:rPr lang="cs-CZ" sz="1200" dirty="0" smtClean="0"/>
              <a:t>.</a:t>
            </a:r>
            <a:endParaRPr lang="cs-CZ" sz="1200" dirty="0"/>
          </a:p>
        </p:txBody>
      </p:sp>
    </p:spTree>
    <p:extLst>
      <p:ext uri="{BB962C8B-B14F-4D97-AF65-F5344CB8AC3E}">
        <p14:creationId xmlns:p14="http://schemas.microsoft.com/office/powerpoint/2010/main" val="23818743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Koláčové grafy … 3D</a:t>
            </a:r>
            <a:endParaRPr lang="cs-CZ" dirty="0"/>
          </a:p>
        </p:txBody>
      </p:sp>
      <p:pic>
        <p:nvPicPr>
          <p:cNvPr id="1028" name="Picture 4" descr="https://miro.medium.com/v2/resize:fit:720/0*jaApVUzrKJBjhYp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672" y="1916832"/>
            <a:ext cx="6000664" cy="36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86060" y="5852526"/>
            <a:ext cx="8019888" cy="369332"/>
          </a:xfrm>
          <a:prstGeom prst="rect">
            <a:avLst/>
          </a:prstGeom>
          <a:noFill/>
        </p:spPr>
        <p:txBody>
          <a:bodyPr wrap="none" rtlCol="0">
            <a:spAutoFit/>
          </a:bodyPr>
          <a:lstStyle/>
          <a:p>
            <a:r>
              <a:rPr lang="cs-CZ" dirty="0">
                <a:hlinkClick r:id="rId3"/>
              </a:rPr>
              <a:t>https://</a:t>
            </a:r>
            <a:r>
              <a:rPr lang="cs-CZ" dirty="0" smtClean="0">
                <a:hlinkClick r:id="rId3"/>
              </a:rPr>
              <a:t>medium.com/knowledgenudge/how-to-mislead-with-graphs-916f853a6e03</a:t>
            </a:r>
            <a:endParaRPr lang="cs-CZ" dirty="0" smtClean="0"/>
          </a:p>
        </p:txBody>
      </p:sp>
    </p:spTree>
    <p:extLst>
      <p:ext uri="{BB962C8B-B14F-4D97-AF65-F5344CB8AC3E}">
        <p14:creationId xmlns:p14="http://schemas.microsoft.com/office/powerpoint/2010/main" val="41384963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Koláčové grafy a popisky</a:t>
            </a:r>
            <a:endParaRPr lang="cs-C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340768"/>
            <a:ext cx="7357089" cy="5077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795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Kognitivní zkreslení  </a:t>
            </a:r>
            <a:endParaRPr lang="cs-CZ" sz="3200" b="1" baseline="50000" dirty="0"/>
          </a:p>
        </p:txBody>
      </p:sp>
      <p:sp>
        <p:nvSpPr>
          <p:cNvPr id="3" name="Zástupný symbol pro obsah 2"/>
          <p:cNvSpPr>
            <a:spLocks noGrp="1"/>
          </p:cNvSpPr>
          <p:nvPr>
            <p:ph idx="1"/>
          </p:nvPr>
        </p:nvSpPr>
        <p:spPr>
          <a:xfrm>
            <a:off x="539552" y="1484784"/>
            <a:ext cx="7992888" cy="4641379"/>
          </a:xfrm>
        </p:spPr>
        <p:txBody>
          <a:bodyPr>
            <a:normAutofit fontScale="92500"/>
          </a:bodyPr>
          <a:lstStyle/>
          <a:p>
            <a:pPr marL="0" indent="0">
              <a:buNone/>
            </a:pPr>
            <a:r>
              <a:rPr lang="cs-CZ" sz="2400" dirty="0"/>
              <a:t>systematická, opakovaná chyba v myšlení, rozhodování, odhadech, vzpomínkách, zapamatování a jiných myšlenkových </a:t>
            </a:r>
            <a:r>
              <a:rPr lang="cs-CZ" sz="2400" dirty="0" smtClean="0"/>
              <a:t>procesech</a:t>
            </a:r>
          </a:p>
          <a:p>
            <a:pPr marL="0" indent="0">
              <a:buNone/>
            </a:pPr>
            <a:endParaRPr lang="cs-CZ" sz="2400" dirty="0" smtClean="0"/>
          </a:p>
          <a:p>
            <a:pPr marL="0" indent="0">
              <a:buNone/>
            </a:pPr>
            <a:r>
              <a:rPr lang="cs-CZ" sz="2400" b="1" dirty="0" smtClean="0"/>
              <a:t>Příklady</a:t>
            </a:r>
          </a:p>
          <a:p>
            <a:r>
              <a:rPr lang="cs-CZ" sz="2400" dirty="0" smtClean="0"/>
              <a:t>Haló efekt – první dojem</a:t>
            </a:r>
          </a:p>
          <a:p>
            <a:r>
              <a:rPr lang="cs-CZ" sz="2400" dirty="0" smtClean="0"/>
              <a:t>Ukotvení </a:t>
            </a:r>
          </a:p>
          <a:p>
            <a:r>
              <a:rPr lang="cs-CZ" sz="2400" dirty="0" smtClean="0"/>
              <a:t>Klam přeživších</a:t>
            </a:r>
          </a:p>
          <a:p>
            <a:r>
              <a:rPr lang="cs-CZ" sz="2400" dirty="0"/>
              <a:t>Potvrzovací </a:t>
            </a:r>
            <a:r>
              <a:rPr lang="cs-CZ" sz="2400" dirty="0" smtClean="0"/>
              <a:t>zkreslení</a:t>
            </a:r>
          </a:p>
          <a:p>
            <a:r>
              <a:rPr lang="cs-CZ" sz="2400" dirty="0" smtClean="0"/>
              <a:t>Klam dostupnosti</a:t>
            </a:r>
          </a:p>
          <a:p>
            <a:r>
              <a:rPr lang="cs-CZ" sz="2400" dirty="0" err="1" smtClean="0"/>
              <a:t>Apofenie</a:t>
            </a:r>
            <a:r>
              <a:rPr lang="cs-CZ" sz="2400" dirty="0" smtClean="0"/>
              <a:t> – hledání smysluplných vzorců v náhodných datech</a:t>
            </a:r>
          </a:p>
          <a:p>
            <a:r>
              <a:rPr lang="cs-CZ" sz="2400" dirty="0" smtClean="0"/>
              <a:t>Tendence souhlasit…</a:t>
            </a:r>
            <a:endParaRPr lang="cs-CZ" sz="2400" dirty="0"/>
          </a:p>
        </p:txBody>
      </p:sp>
    </p:spTree>
    <p:extLst>
      <p:ext uri="{BB962C8B-B14F-4D97-AF65-F5344CB8AC3E}">
        <p14:creationId xmlns:p14="http://schemas.microsoft.com/office/powerpoint/2010/main" val="36867567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Koláčové grafy – nevhodný graf</a:t>
            </a:r>
            <a:endParaRPr lang="cs-CZ" dirty="0"/>
          </a:p>
        </p:txBody>
      </p:sp>
      <p:sp>
        <p:nvSpPr>
          <p:cNvPr id="4" name="TextovéPole 3"/>
          <p:cNvSpPr txBox="1"/>
          <p:nvPr/>
        </p:nvSpPr>
        <p:spPr>
          <a:xfrm>
            <a:off x="586060" y="5852526"/>
            <a:ext cx="7330276" cy="276999"/>
          </a:xfrm>
          <a:prstGeom prst="rect">
            <a:avLst/>
          </a:prstGeom>
          <a:noFill/>
        </p:spPr>
        <p:txBody>
          <a:bodyPr wrap="none" rtlCol="0">
            <a:spAutoFit/>
          </a:bodyPr>
          <a:lstStyle/>
          <a:p>
            <a:r>
              <a:rPr lang="cs-CZ" sz="1200" dirty="0">
                <a:hlinkClick r:id="rId2"/>
              </a:rPr>
              <a:t>https://www.reddit.com/r/dataisugly/comments/1b3uj1k/the_perfect_example_of_why_pie_charts_are_terrible/</a:t>
            </a:r>
            <a:endParaRPr lang="cs-CZ" sz="1200" dirty="0" smtClean="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958" y="1268760"/>
            <a:ext cx="5574382" cy="452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5724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jinak</a:t>
            </a:r>
            <a:endParaRPr lang="cs-CZ" dirty="0"/>
          </a:p>
        </p:txBody>
      </p:sp>
      <p:sp>
        <p:nvSpPr>
          <p:cNvPr id="4" name="TextovéPole 3"/>
          <p:cNvSpPr txBox="1"/>
          <p:nvPr/>
        </p:nvSpPr>
        <p:spPr>
          <a:xfrm>
            <a:off x="586060" y="5852526"/>
            <a:ext cx="3539687" cy="276999"/>
          </a:xfrm>
          <a:prstGeom prst="rect">
            <a:avLst/>
          </a:prstGeom>
          <a:noFill/>
        </p:spPr>
        <p:txBody>
          <a:bodyPr wrap="none" rtlCol="0">
            <a:spAutoFit/>
          </a:bodyPr>
          <a:lstStyle/>
          <a:p>
            <a:r>
              <a:rPr lang="cs-CZ" sz="1200" dirty="0" smtClean="0">
                <a:hlinkClick r:id="rId2"/>
              </a:rPr>
              <a:t>https://www.luzmo.com/blog/bad-data-visualization</a:t>
            </a:r>
            <a:endParaRPr lang="cs-CZ" sz="1200" dirty="0" smtClean="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1243013"/>
            <a:ext cx="6800850"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14071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Koláčové grafy a popisky</a:t>
            </a:r>
            <a:endParaRPr lang="cs-CZ"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8"/>
          <a:stretch/>
        </p:blipFill>
        <p:spPr bwMode="auto">
          <a:xfrm>
            <a:off x="23356" y="2564904"/>
            <a:ext cx="9085148" cy="2466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4913"/>
          <a:stretch/>
        </p:blipFill>
        <p:spPr bwMode="auto">
          <a:xfrm>
            <a:off x="107504" y="5733256"/>
            <a:ext cx="4740721" cy="56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261"/>
          <a:stretch/>
        </p:blipFill>
        <p:spPr bwMode="auto">
          <a:xfrm>
            <a:off x="3491880" y="5790583"/>
            <a:ext cx="5545238" cy="56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83595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Osy – dvě různé osy s odlišnou nulou a měřítkem – iluze zlomu</a:t>
            </a:r>
            <a:endParaRPr lang="cs-CZ" dirty="0"/>
          </a:p>
        </p:txBody>
      </p:sp>
      <p:pic>
        <p:nvPicPr>
          <p:cNvPr id="30722" name="Picture 2" descr="C:\DATA\vyuka\data\grafy\dve_os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852612"/>
            <a:ext cx="5228409" cy="402465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971600" y="6093296"/>
            <a:ext cx="6768752" cy="253916"/>
          </a:xfrm>
          <a:prstGeom prst="rect">
            <a:avLst/>
          </a:prstGeom>
          <a:noFill/>
        </p:spPr>
        <p:txBody>
          <a:bodyPr wrap="square" rtlCol="0">
            <a:spAutoFit/>
          </a:bodyPr>
          <a:lstStyle/>
          <a:p>
            <a:r>
              <a:rPr lang="cs-CZ" sz="1050" dirty="0"/>
              <a:t>https://</a:t>
            </a:r>
            <a:r>
              <a:rPr lang="cs-CZ" sz="1050" dirty="0">
                <a:hlinkClick r:id="rId3"/>
              </a:rPr>
              <a:t>www.statisticshowto.com/wp-content/uploads/2014/01/wonk-room-misleading-graph.jpg</a:t>
            </a:r>
            <a:endParaRPr lang="cs-CZ" sz="1050" dirty="0"/>
          </a:p>
        </p:txBody>
      </p:sp>
    </p:spTree>
    <p:extLst>
      <p:ext uri="{BB962C8B-B14F-4D97-AF65-F5344CB8AC3E}">
        <p14:creationId xmlns:p14="http://schemas.microsoft.com/office/powerpoint/2010/main" val="28981726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Osy – dvě osy podruhé</a:t>
            </a:r>
            <a:endParaRPr lang="cs-CZ" dirty="0"/>
          </a:p>
        </p:txBody>
      </p:sp>
      <p:pic>
        <p:nvPicPr>
          <p:cNvPr id="35842" name="Picture 2" descr="C:\DATA\vyuka\data\grafy\osa6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1457325"/>
            <a:ext cx="7240587"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277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Pozor na vodorovnou osu</a:t>
            </a:r>
            <a:endParaRPr lang="cs-CZ" dirty="0"/>
          </a:p>
        </p:txBody>
      </p:sp>
      <p:pic>
        <p:nvPicPr>
          <p:cNvPr id="23554" name="Picture 2" descr="https://img.buzzfeed.com/buzzfeed-static/static/2014-10/2/17/enhanced/webdr07/enhanced-buzz-8978-1412285255-28.jpg?downsize=800:*&amp;output-format=auto&amp;output-quality=au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16832"/>
            <a:ext cx="5486400" cy="3267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0" y="5661248"/>
            <a:ext cx="8938665" cy="230832"/>
          </a:xfrm>
          <a:prstGeom prst="rect">
            <a:avLst/>
          </a:prstGeom>
          <a:noFill/>
        </p:spPr>
        <p:txBody>
          <a:bodyPr wrap="none" rtlCol="0">
            <a:spAutoFit/>
          </a:bodyPr>
          <a:lstStyle/>
          <a:p>
            <a:r>
              <a:rPr lang="cs-CZ" sz="900" dirty="0">
                <a:hlinkClick r:id="rId3"/>
              </a:rPr>
              <a:t>https://img.buzzfeed.com/buzzfeed-static/static/2014-10/2/17/enhanced/webdr07/enhanced-buzz-8978-1412285255-28.jpg?downsize=800:*&amp;output-format=auto&amp;output-quality=auto</a:t>
            </a:r>
            <a:endParaRPr lang="cs-CZ" sz="900" dirty="0"/>
          </a:p>
        </p:txBody>
      </p:sp>
    </p:spTree>
    <p:extLst>
      <p:ext uri="{BB962C8B-B14F-4D97-AF65-F5344CB8AC3E}">
        <p14:creationId xmlns:p14="http://schemas.microsoft.com/office/powerpoint/2010/main" val="4054656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Pozor na vodorovnou osu</a:t>
            </a:r>
            <a:endParaRPr lang="cs-CZ" dirty="0"/>
          </a:p>
        </p:txBody>
      </p:sp>
      <p:pic>
        <p:nvPicPr>
          <p:cNvPr id="38914" name="Picture 2" descr="C:\DATA\vyuka\data\grafy\osa4a.png"/>
          <p:cNvPicPr>
            <a:picLocks noChangeAspect="1" noChangeArrowheads="1"/>
          </p:cNvPicPr>
          <p:nvPr/>
        </p:nvPicPr>
        <p:blipFill rotWithShape="1">
          <a:blip r:embed="rId2">
            <a:extLst>
              <a:ext uri="{28A0092B-C50C-407E-A947-70E740481C1C}">
                <a14:useLocalDpi xmlns:a14="http://schemas.microsoft.com/office/drawing/2010/main" val="0"/>
              </a:ext>
            </a:extLst>
          </a:blip>
          <a:srcRect l="17935"/>
          <a:stretch/>
        </p:blipFill>
        <p:spPr bwMode="auto">
          <a:xfrm>
            <a:off x="467544" y="1214034"/>
            <a:ext cx="4377346" cy="4000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DATA\vyuka\data\grafy\osa4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894322"/>
            <a:ext cx="5334000" cy="3409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67544" y="5445224"/>
            <a:ext cx="2880320" cy="1015663"/>
          </a:xfrm>
          <a:prstGeom prst="rect">
            <a:avLst/>
          </a:prstGeom>
          <a:noFill/>
        </p:spPr>
        <p:txBody>
          <a:bodyPr wrap="square" rtlCol="0">
            <a:spAutoFit/>
          </a:bodyPr>
          <a:lstStyle/>
          <a:p>
            <a:r>
              <a:rPr lang="cs-CZ" sz="1000" dirty="0">
                <a:hlinkClick r:id="rId4"/>
              </a:rPr>
              <a:t>https://</a:t>
            </a:r>
            <a:r>
              <a:rPr lang="cs-CZ" sz="1000" dirty="0" smtClean="0">
                <a:hlinkClick r:id="rId4"/>
              </a:rPr>
              <a:t>1gr.cz/fotky/idnes/15/103/cl5/PKA5ecf70_instagramrustdotyk.png</a:t>
            </a:r>
            <a:endParaRPr lang="cs-CZ" sz="1000" dirty="0" smtClean="0"/>
          </a:p>
          <a:p>
            <a:endParaRPr lang="cs-CZ" sz="1000" dirty="0"/>
          </a:p>
          <a:p>
            <a:r>
              <a:rPr lang="cs-CZ" sz="1000" dirty="0">
                <a:hlinkClick r:id="rId5"/>
              </a:rPr>
              <a:t>https://</a:t>
            </a:r>
            <a:r>
              <a:rPr lang="cs-CZ" sz="1000" dirty="0" smtClean="0">
                <a:hlinkClick r:id="rId5"/>
              </a:rPr>
              <a:t>1gr.cz/fotky/idnes/15/103/cl5/PKA5ecf70_instagramrustopravene.png</a:t>
            </a:r>
            <a:endParaRPr lang="cs-CZ" sz="1000" dirty="0" smtClean="0"/>
          </a:p>
          <a:p>
            <a:endParaRPr lang="cs-CZ" sz="1000" dirty="0"/>
          </a:p>
        </p:txBody>
      </p:sp>
    </p:spTree>
    <p:extLst>
      <p:ext uri="{BB962C8B-B14F-4D97-AF65-F5344CB8AC3E}">
        <p14:creationId xmlns:p14="http://schemas.microsoft.com/office/powerpoint/2010/main" val="17744683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Pozor na vodorovnou osu</a:t>
            </a:r>
            <a:endParaRPr lang="cs-CZ" dirty="0"/>
          </a:p>
        </p:txBody>
      </p:sp>
      <p:pic>
        <p:nvPicPr>
          <p:cNvPr id="1026" name="Picture 2" descr="https://onlinestatbook.com/2/graphing_distributions/graphics/graph2.png"/>
          <p:cNvPicPr>
            <a:picLocks noChangeAspect="1" noChangeArrowheads="1"/>
          </p:cNvPicPr>
          <p:nvPr/>
        </p:nvPicPr>
        <p:blipFill rotWithShape="1">
          <a:blip r:embed="rId2">
            <a:extLst>
              <a:ext uri="{28A0092B-C50C-407E-A947-70E740481C1C}">
                <a14:useLocalDpi xmlns:a14="http://schemas.microsoft.com/office/drawing/2010/main" val="0"/>
              </a:ext>
            </a:extLst>
          </a:blip>
          <a:srcRect l="4079"/>
          <a:stretch/>
        </p:blipFill>
        <p:spPr bwMode="auto">
          <a:xfrm>
            <a:off x="323528" y="1239291"/>
            <a:ext cx="537078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nlinestatbook.com/2/graphing_distributions/graphics/fo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341" y="3933056"/>
            <a:ext cx="4977802" cy="236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6415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Pozor na vodorovnou osu</a:t>
            </a:r>
            <a:endParaRPr lang="cs-CZ" dirty="0"/>
          </a:p>
        </p:txBody>
      </p:sp>
      <p:sp>
        <p:nvSpPr>
          <p:cNvPr id="3" name="TextovéPole 2"/>
          <p:cNvSpPr txBox="1"/>
          <p:nvPr/>
        </p:nvSpPr>
        <p:spPr>
          <a:xfrm>
            <a:off x="438150" y="5722223"/>
            <a:ext cx="4536504" cy="400110"/>
          </a:xfrm>
          <a:prstGeom prst="rect">
            <a:avLst/>
          </a:prstGeom>
          <a:noFill/>
        </p:spPr>
        <p:txBody>
          <a:bodyPr wrap="square" rtlCol="0">
            <a:spAutoFit/>
          </a:bodyPr>
          <a:lstStyle/>
          <a:p>
            <a:r>
              <a:rPr lang="cs-CZ" sz="1000" dirty="0" smtClean="0"/>
              <a:t>https</a:t>
            </a:r>
            <a:r>
              <a:rPr lang="cs-CZ" sz="1000" dirty="0"/>
              <a:t>://</a:t>
            </a:r>
            <a:r>
              <a:rPr lang="cs-CZ" sz="1000" dirty="0">
                <a:hlinkClick r:id="rId2"/>
              </a:rPr>
              <a:t>www.tableau.com/blog/how-spot-misleading-charts-check-axes</a:t>
            </a:r>
            <a:endParaRPr lang="cs-CZ" sz="1000" dirty="0" smtClean="0"/>
          </a:p>
          <a:p>
            <a:endParaRPr lang="cs-CZ" sz="10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1262063"/>
            <a:ext cx="826770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8780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Pozor na vodorovnou osu a typ grafu</a:t>
            </a:r>
            <a:endParaRPr lang="cs-CZ" dirty="0"/>
          </a:p>
        </p:txBody>
      </p:sp>
      <p:pic>
        <p:nvPicPr>
          <p:cNvPr id="43011" name="Picture 3" descr="C:\DATA\vyuka\data\grafy\osa3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11" y="1124744"/>
            <a:ext cx="8190121" cy="5346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261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Knížky</a:t>
            </a:r>
            <a:endParaRPr lang="cs-CZ" dirty="0"/>
          </a:p>
        </p:txBody>
      </p:sp>
      <p:sp>
        <p:nvSpPr>
          <p:cNvPr id="5" name="Nadpis 5"/>
          <p:cNvSpPr txBox="1">
            <a:spLocks/>
          </p:cNvSpPr>
          <p:nvPr/>
        </p:nvSpPr>
        <p:spPr>
          <a:xfrm>
            <a:off x="467544" y="1628800"/>
            <a:ext cx="8352928" cy="22346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C00000"/>
                </a:solidFill>
                <a:latin typeface="+mj-lt"/>
                <a:ea typeface="+mj-ea"/>
                <a:cs typeface="+mj-cs"/>
              </a:defRPr>
            </a:lvl1pPr>
          </a:lstStyle>
          <a:p>
            <a:pPr>
              <a:spcBef>
                <a:spcPts val="3000"/>
              </a:spcBef>
            </a:pPr>
            <a:r>
              <a:rPr lang="cs-CZ" dirty="0" smtClean="0"/>
              <a:t>Myšlení rychlé a pomalé</a:t>
            </a:r>
            <a:endParaRPr lang="cs-CZ" sz="3600" dirty="0"/>
          </a:p>
        </p:txBody>
      </p:sp>
      <p:sp>
        <p:nvSpPr>
          <p:cNvPr id="6" name="Podnadpis 6"/>
          <p:cNvSpPr txBox="1">
            <a:spLocks/>
          </p:cNvSpPr>
          <p:nvPr/>
        </p:nvSpPr>
        <p:spPr>
          <a:xfrm>
            <a:off x="1371600" y="3886200"/>
            <a:ext cx="64008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cs-CZ" dirty="0" smtClean="0"/>
              <a:t>Daniel </a:t>
            </a:r>
            <a:r>
              <a:rPr lang="cs-CZ" dirty="0" err="1" smtClean="0"/>
              <a:t>Kahneman</a:t>
            </a:r>
            <a:endParaRPr lang="cs-CZ" dirty="0" smtClean="0"/>
          </a:p>
          <a:p>
            <a:pPr marL="0" indent="0" algn="ctr">
              <a:buNone/>
            </a:pPr>
            <a:r>
              <a:rPr lang="cs-CZ" dirty="0" smtClean="0"/>
              <a:t>2011</a:t>
            </a:r>
          </a:p>
          <a:p>
            <a:pPr marL="0" indent="0" algn="ctr">
              <a:buNone/>
            </a:pPr>
            <a:r>
              <a:rPr lang="cs-CZ" dirty="0" smtClean="0"/>
              <a:t>Překlad Eva Nevrlá 2012</a:t>
            </a:r>
            <a:endParaRPr lang="cs-CZ" dirty="0"/>
          </a:p>
        </p:txBody>
      </p:sp>
    </p:spTree>
    <p:extLst>
      <p:ext uri="{BB962C8B-B14F-4D97-AF65-F5344CB8AC3E}">
        <p14:creationId xmlns:p14="http://schemas.microsoft.com/office/powerpoint/2010/main" val="34064767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Pozor na vodorovnou osu a typ grafu</a:t>
            </a:r>
            <a:endParaRPr lang="cs-CZ" dirty="0"/>
          </a:p>
        </p:txBody>
      </p:sp>
      <p:pic>
        <p:nvPicPr>
          <p:cNvPr id="44034" name="Picture 2" descr="C:\DATA\vyuka\data\grafy\osa3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88619"/>
            <a:ext cx="8033023" cy="5178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4740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Grafické dezinterpretace</a:t>
            </a:r>
            <a:r>
              <a:rPr lang="cs-CZ" b="1" dirty="0">
                <a:solidFill>
                  <a:srgbClr val="FF0000"/>
                </a:solidFill>
              </a:rPr>
              <a:t> *</a:t>
            </a:r>
            <a:r>
              <a:rPr lang="cs-CZ" b="1" baseline="50000" dirty="0" err="1"/>
              <a:t>Huff</a:t>
            </a:r>
            <a:r>
              <a:rPr lang="cs-CZ" dirty="0" smtClean="0"/>
              <a:t> </a:t>
            </a:r>
            <a:endParaRPr lang="cs-CZ"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839194"/>
            <a:ext cx="421005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756148"/>
            <a:ext cx="398145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ástupný symbol pro obsah 2"/>
          <p:cNvSpPr>
            <a:spLocks noGrp="1"/>
          </p:cNvSpPr>
          <p:nvPr>
            <p:ph idx="1"/>
          </p:nvPr>
        </p:nvSpPr>
        <p:spPr>
          <a:xfrm>
            <a:off x="457200" y="1600201"/>
            <a:ext cx="8229600" cy="1155948"/>
          </a:xfrm>
        </p:spPr>
        <p:txBody>
          <a:bodyPr>
            <a:normAutofit fontScale="92500"/>
          </a:bodyPr>
          <a:lstStyle/>
          <a:p>
            <a:pPr marL="0" indent="0">
              <a:buNone/>
            </a:pPr>
            <a:r>
              <a:rPr lang="cs-CZ" dirty="0" smtClean="0"/>
              <a:t>Celkové federální výdaje se rovnají souhrnu celkových příjmů občanů ve vystínovaných státech</a:t>
            </a:r>
          </a:p>
        </p:txBody>
      </p:sp>
      <p:sp>
        <p:nvSpPr>
          <p:cNvPr id="6" name="TextovéPole 5"/>
          <p:cNvSpPr txBox="1"/>
          <p:nvPr/>
        </p:nvSpPr>
        <p:spPr>
          <a:xfrm>
            <a:off x="4444852" y="0"/>
            <a:ext cx="4680520" cy="276999"/>
          </a:xfrm>
          <a:prstGeom prst="rect">
            <a:avLst/>
          </a:prstGeom>
          <a:noFill/>
        </p:spPr>
        <p:txBody>
          <a:bodyPr wrap="square" rtlCol="0">
            <a:spAutoFit/>
          </a:bodyPr>
          <a:lstStyle/>
          <a:p>
            <a:r>
              <a:rPr lang="cs-CZ" sz="1200" dirty="0">
                <a:hlinkClick r:id="rId4"/>
              </a:rPr>
              <a:t>https://statistikaamy.csu.gov.cz/jak-lhat-se-statistikou-jak-statistikulovat</a:t>
            </a:r>
            <a:endParaRPr lang="cs-CZ" sz="1200" dirty="0"/>
          </a:p>
        </p:txBody>
      </p:sp>
    </p:spTree>
    <p:extLst>
      <p:ext uri="{BB962C8B-B14F-4D97-AF65-F5344CB8AC3E}">
        <p14:creationId xmlns:p14="http://schemas.microsoft.com/office/powerpoint/2010/main" val="7740012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Grafické dezinterpretace </a:t>
            </a:r>
            <a:r>
              <a:rPr lang="cs-CZ" b="1" dirty="0">
                <a:solidFill>
                  <a:srgbClr val="FF0000"/>
                </a:solidFill>
              </a:rPr>
              <a:t>*</a:t>
            </a:r>
            <a:r>
              <a:rPr lang="cs-CZ" b="1" baseline="50000" dirty="0" err="1"/>
              <a:t>Huff</a:t>
            </a:r>
            <a:r>
              <a:rPr lang="cs-CZ" dirty="0"/>
              <a:t> </a:t>
            </a:r>
          </a:p>
        </p:txBody>
      </p:sp>
      <p:sp>
        <p:nvSpPr>
          <p:cNvPr id="8" name="Zástupný symbol pro obsah 2"/>
          <p:cNvSpPr>
            <a:spLocks noGrp="1"/>
          </p:cNvSpPr>
          <p:nvPr>
            <p:ph idx="1"/>
          </p:nvPr>
        </p:nvSpPr>
        <p:spPr>
          <a:xfrm>
            <a:off x="457200" y="1600200"/>
            <a:ext cx="8229600" cy="1468759"/>
          </a:xfrm>
        </p:spPr>
        <p:txBody>
          <a:bodyPr>
            <a:normAutofit fontScale="92500"/>
          </a:bodyPr>
          <a:lstStyle/>
          <a:p>
            <a:pPr marL="0" indent="0">
              <a:buNone/>
            </a:pPr>
            <a:r>
              <a:rPr lang="cs-CZ" dirty="0" smtClean="0"/>
              <a:t>V nejmenované zemi mají poloviční příjem na hlavu</a:t>
            </a:r>
          </a:p>
          <a:p>
            <a:pPr marL="0" indent="0">
              <a:buNone/>
            </a:pPr>
            <a:r>
              <a:rPr lang="cs-CZ" dirty="0" smtClean="0"/>
              <a:t>než v USA</a:t>
            </a:r>
          </a:p>
        </p:txBody>
      </p:sp>
      <p:sp>
        <p:nvSpPr>
          <p:cNvPr id="7" name="Zástupný symbol pro obsah 2"/>
          <p:cNvSpPr txBox="1">
            <a:spLocks/>
          </p:cNvSpPr>
          <p:nvPr/>
        </p:nvSpPr>
        <p:spPr>
          <a:xfrm>
            <a:off x="446856" y="5691821"/>
            <a:ext cx="8229600" cy="6046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cs-CZ" dirty="0" smtClean="0"/>
              <a:t>… čestný obrázek</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423880"/>
            <a:ext cx="3240360" cy="207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4015626"/>
            <a:ext cx="3456384" cy="124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0779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Grafické dezinterpretace </a:t>
            </a:r>
            <a:r>
              <a:rPr lang="cs-CZ" b="1" dirty="0">
                <a:solidFill>
                  <a:srgbClr val="FF0000"/>
                </a:solidFill>
              </a:rPr>
              <a:t>*</a:t>
            </a:r>
            <a:r>
              <a:rPr lang="cs-CZ" b="1" baseline="50000" dirty="0" err="1"/>
              <a:t>Huff</a:t>
            </a:r>
            <a:r>
              <a:rPr lang="cs-CZ" dirty="0"/>
              <a:t> </a:t>
            </a:r>
          </a:p>
        </p:txBody>
      </p:sp>
      <p:sp>
        <p:nvSpPr>
          <p:cNvPr id="8" name="Zástupný symbol pro obsah 2"/>
          <p:cNvSpPr>
            <a:spLocks noGrp="1"/>
          </p:cNvSpPr>
          <p:nvPr>
            <p:ph idx="1"/>
          </p:nvPr>
        </p:nvSpPr>
        <p:spPr>
          <a:xfrm>
            <a:off x="457200" y="1600200"/>
            <a:ext cx="8229600" cy="1468759"/>
          </a:xfrm>
        </p:spPr>
        <p:txBody>
          <a:bodyPr>
            <a:normAutofit fontScale="92500"/>
          </a:bodyPr>
          <a:lstStyle/>
          <a:p>
            <a:pPr marL="0" indent="0">
              <a:buNone/>
            </a:pPr>
            <a:r>
              <a:rPr lang="cs-CZ" dirty="0" smtClean="0"/>
              <a:t>V nejmenované zemi mají poloviční příjem na hlavu</a:t>
            </a:r>
          </a:p>
          <a:p>
            <a:pPr marL="0" indent="0">
              <a:buNone/>
            </a:pPr>
            <a:r>
              <a:rPr lang="cs-CZ" dirty="0" smtClean="0"/>
              <a:t>než v USA</a:t>
            </a:r>
          </a:p>
        </p:txBody>
      </p:sp>
      <p:sp>
        <p:nvSpPr>
          <p:cNvPr id="7" name="Zástupný symbol pro obsah 2"/>
          <p:cNvSpPr txBox="1">
            <a:spLocks/>
          </p:cNvSpPr>
          <p:nvPr/>
        </p:nvSpPr>
        <p:spPr>
          <a:xfrm>
            <a:off x="446856" y="5691821"/>
            <a:ext cx="8229600" cy="604663"/>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cs-CZ" dirty="0" smtClean="0"/>
              <a:t>… a klamný, manipulativní, či spíš úplně chybný obrázek</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088203"/>
            <a:ext cx="4679379" cy="244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0983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Grafické dezinterpretace</a:t>
            </a:r>
            <a:r>
              <a:rPr lang="cs-CZ" b="1" dirty="0">
                <a:solidFill>
                  <a:srgbClr val="FF0000"/>
                </a:solidFill>
              </a:rPr>
              <a:t> *</a:t>
            </a:r>
            <a:r>
              <a:rPr lang="cs-CZ" b="1" baseline="50000" dirty="0" err="1"/>
              <a:t>Huff</a:t>
            </a:r>
            <a:r>
              <a:rPr lang="cs-CZ" dirty="0" smtClean="0"/>
              <a:t> </a:t>
            </a:r>
            <a:endParaRPr lang="cs-CZ" dirty="0"/>
          </a:p>
        </p:txBody>
      </p:sp>
      <p:sp>
        <p:nvSpPr>
          <p:cNvPr id="8" name="Zástupný symbol pro obsah 2"/>
          <p:cNvSpPr>
            <a:spLocks noGrp="1"/>
          </p:cNvSpPr>
          <p:nvPr>
            <p:ph idx="1"/>
          </p:nvPr>
        </p:nvSpPr>
        <p:spPr>
          <a:xfrm>
            <a:off x="446856" y="1412776"/>
            <a:ext cx="8229600" cy="1150711"/>
          </a:xfrm>
        </p:spPr>
        <p:txBody>
          <a:bodyPr>
            <a:normAutofit lnSpcReduction="10000"/>
          </a:bodyPr>
          <a:lstStyle/>
          <a:p>
            <a:pPr marL="0" indent="0">
              <a:buNone/>
            </a:pPr>
            <a:r>
              <a:rPr lang="cs-CZ" dirty="0" smtClean="0"/>
              <a:t>Nárůst objemu vyrobené oceli od 30. do 40. let </a:t>
            </a:r>
          </a:p>
          <a:p>
            <a:pPr marL="0" indent="0">
              <a:buNone/>
            </a:pPr>
            <a:r>
              <a:rPr lang="cs-CZ" dirty="0" smtClean="0"/>
              <a:t>minulého století</a:t>
            </a:r>
          </a:p>
        </p:txBody>
      </p:sp>
      <p:sp>
        <p:nvSpPr>
          <p:cNvPr id="7" name="Zástupný symbol pro obsah 2"/>
          <p:cNvSpPr txBox="1">
            <a:spLocks/>
          </p:cNvSpPr>
          <p:nvPr/>
        </p:nvSpPr>
        <p:spPr>
          <a:xfrm>
            <a:off x="446856" y="5691821"/>
            <a:ext cx="8229600" cy="6046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cs-CZ" sz="2000" dirty="0" err="1" smtClean="0"/>
              <a:t>The</a:t>
            </a:r>
            <a:r>
              <a:rPr lang="cs-CZ" sz="2000" dirty="0" smtClean="0"/>
              <a:t> </a:t>
            </a:r>
            <a:r>
              <a:rPr lang="cs-CZ" sz="2000" dirty="0" err="1" smtClean="0"/>
              <a:t>American</a:t>
            </a:r>
            <a:r>
              <a:rPr lang="cs-CZ" sz="2000" dirty="0" smtClean="0"/>
              <a:t> Iron and Steel Institute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396" y="2563487"/>
            <a:ext cx="4680520" cy="312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4444852" y="0"/>
            <a:ext cx="4680520" cy="276999"/>
          </a:xfrm>
          <a:prstGeom prst="rect">
            <a:avLst/>
          </a:prstGeom>
          <a:noFill/>
        </p:spPr>
        <p:txBody>
          <a:bodyPr wrap="square" rtlCol="0">
            <a:spAutoFit/>
          </a:bodyPr>
          <a:lstStyle/>
          <a:p>
            <a:r>
              <a:rPr lang="cs-CZ" sz="1200" dirty="0">
                <a:hlinkClick r:id="rId3"/>
              </a:rPr>
              <a:t>https://statistikaamy.csu.gov.cz/jak-lhat-se-statistikou-obrazkove-grafy</a:t>
            </a:r>
            <a:endParaRPr lang="cs-CZ" sz="1200" dirty="0"/>
          </a:p>
        </p:txBody>
      </p:sp>
    </p:spTree>
    <p:extLst>
      <p:ext uri="{BB962C8B-B14F-4D97-AF65-F5344CB8AC3E}">
        <p14:creationId xmlns:p14="http://schemas.microsoft.com/office/powerpoint/2010/main" val="29150689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Grafické dezinterpretace </a:t>
            </a:r>
            <a:r>
              <a:rPr lang="cs-CZ" b="1" dirty="0">
                <a:solidFill>
                  <a:srgbClr val="FF0000"/>
                </a:solidFill>
              </a:rPr>
              <a:t>*</a:t>
            </a:r>
            <a:r>
              <a:rPr lang="cs-CZ" b="1" baseline="50000" dirty="0" err="1"/>
              <a:t>Huff</a:t>
            </a:r>
            <a:r>
              <a:rPr lang="cs-CZ" dirty="0"/>
              <a:t> </a:t>
            </a:r>
          </a:p>
        </p:txBody>
      </p:sp>
      <p:sp>
        <p:nvSpPr>
          <p:cNvPr id="8" name="Zástupný symbol pro obsah 2"/>
          <p:cNvSpPr>
            <a:spLocks noGrp="1"/>
          </p:cNvSpPr>
          <p:nvPr>
            <p:ph idx="1"/>
          </p:nvPr>
        </p:nvSpPr>
        <p:spPr>
          <a:xfrm>
            <a:off x="457200" y="1600200"/>
            <a:ext cx="8229600" cy="1468759"/>
          </a:xfrm>
        </p:spPr>
        <p:txBody>
          <a:bodyPr>
            <a:normAutofit fontScale="92500" lnSpcReduction="20000"/>
          </a:bodyPr>
          <a:lstStyle/>
          <a:p>
            <a:pPr marL="0" indent="0">
              <a:buNone/>
            </a:pPr>
            <a:r>
              <a:rPr lang="cs-CZ" dirty="0" smtClean="0"/>
              <a:t>Počet krav chovaných na mléko se zvýšil </a:t>
            </a:r>
          </a:p>
          <a:p>
            <a:pPr marL="0" indent="0">
              <a:buNone/>
            </a:pPr>
            <a:r>
              <a:rPr lang="cs-CZ" dirty="0" smtClean="0"/>
              <a:t>z počtu 8 000 000 v roce 1860 </a:t>
            </a:r>
          </a:p>
          <a:p>
            <a:pPr marL="0" indent="0">
              <a:buNone/>
            </a:pPr>
            <a:r>
              <a:rPr lang="cs-CZ" dirty="0" smtClean="0"/>
              <a:t>na více než 25 000 000 v roce 1936</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91"/>
          <a:stretch/>
        </p:blipFill>
        <p:spPr bwMode="auto">
          <a:xfrm rot="5400000">
            <a:off x="3231648" y="952556"/>
            <a:ext cx="2840708" cy="707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ástupný symbol pro obsah 2"/>
          <p:cNvSpPr txBox="1">
            <a:spLocks/>
          </p:cNvSpPr>
          <p:nvPr/>
        </p:nvSpPr>
        <p:spPr>
          <a:xfrm>
            <a:off x="446856" y="5992689"/>
            <a:ext cx="8229600" cy="6046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cs-CZ" b="1" dirty="0" smtClean="0">
                <a:solidFill>
                  <a:srgbClr val="FF0000"/>
                </a:solidFill>
              </a:rPr>
              <a:t>Máme větší krávy</a:t>
            </a:r>
          </a:p>
        </p:txBody>
      </p:sp>
      <p:sp>
        <p:nvSpPr>
          <p:cNvPr id="6" name="TextovéPole 5"/>
          <p:cNvSpPr txBox="1"/>
          <p:nvPr/>
        </p:nvSpPr>
        <p:spPr>
          <a:xfrm>
            <a:off x="4456287" y="0"/>
            <a:ext cx="4680520" cy="276999"/>
          </a:xfrm>
          <a:prstGeom prst="rect">
            <a:avLst/>
          </a:prstGeom>
          <a:noFill/>
        </p:spPr>
        <p:txBody>
          <a:bodyPr wrap="square" rtlCol="0">
            <a:spAutoFit/>
          </a:bodyPr>
          <a:lstStyle/>
          <a:p>
            <a:r>
              <a:rPr lang="cs-CZ" sz="1200" dirty="0">
                <a:hlinkClick r:id="rId3"/>
              </a:rPr>
              <a:t>https://statistikaamy.csu.gov.cz/jak-lhat-se-statistikou-obrazkove-grafy</a:t>
            </a:r>
            <a:endParaRPr lang="cs-CZ" sz="1200" dirty="0"/>
          </a:p>
        </p:txBody>
      </p:sp>
    </p:spTree>
    <p:extLst>
      <p:ext uri="{BB962C8B-B14F-4D97-AF65-F5344CB8AC3E}">
        <p14:creationId xmlns:p14="http://schemas.microsoft.com/office/powerpoint/2010/main" val="17517352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Grafické dezinterpretace</a:t>
            </a:r>
            <a:r>
              <a:rPr lang="cs-CZ" b="1" dirty="0">
                <a:solidFill>
                  <a:srgbClr val="FF0000"/>
                </a:solidFill>
              </a:rPr>
              <a:t> *</a:t>
            </a:r>
            <a:r>
              <a:rPr lang="cs-CZ" b="1" baseline="50000" dirty="0" err="1" smtClean="0"/>
              <a:t>Huff</a:t>
            </a:r>
            <a:r>
              <a:rPr lang="cs-CZ" dirty="0" smtClean="0"/>
              <a:t> </a:t>
            </a:r>
            <a:endParaRPr lang="cs-CZ"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993051" y="1847709"/>
            <a:ext cx="4919132" cy="4337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ástupný symbol pro obsah 2"/>
          <p:cNvSpPr txBox="1">
            <a:spLocks/>
          </p:cNvSpPr>
          <p:nvPr/>
        </p:nvSpPr>
        <p:spPr>
          <a:xfrm>
            <a:off x="446856" y="3140968"/>
            <a:ext cx="2973016" cy="12241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cs-CZ" b="1" dirty="0" smtClean="0">
                <a:solidFill>
                  <a:srgbClr val="FF0000"/>
                </a:solidFill>
              </a:rPr>
              <a:t>… zato menší nosorožce</a:t>
            </a:r>
          </a:p>
        </p:txBody>
      </p:sp>
      <p:sp>
        <p:nvSpPr>
          <p:cNvPr id="5" name="TextovéPole 4"/>
          <p:cNvSpPr txBox="1"/>
          <p:nvPr/>
        </p:nvSpPr>
        <p:spPr>
          <a:xfrm>
            <a:off x="4463480" y="0"/>
            <a:ext cx="4680520" cy="276999"/>
          </a:xfrm>
          <a:prstGeom prst="rect">
            <a:avLst/>
          </a:prstGeom>
          <a:noFill/>
        </p:spPr>
        <p:txBody>
          <a:bodyPr wrap="square" rtlCol="0">
            <a:spAutoFit/>
          </a:bodyPr>
          <a:lstStyle/>
          <a:p>
            <a:r>
              <a:rPr lang="cs-CZ" sz="1200" dirty="0">
                <a:hlinkClick r:id="rId3"/>
              </a:rPr>
              <a:t>https://statistikaamy.csu.gov.cz/jak-lhat-se-statistikou-obrazkove-grafy</a:t>
            </a:r>
            <a:endParaRPr lang="cs-CZ" sz="1200" dirty="0"/>
          </a:p>
        </p:txBody>
      </p:sp>
    </p:spTree>
    <p:extLst>
      <p:ext uri="{BB962C8B-B14F-4D97-AF65-F5344CB8AC3E}">
        <p14:creationId xmlns:p14="http://schemas.microsoft.com/office/powerpoint/2010/main" val="21775139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Grafické dezinterpretace</a:t>
            </a:r>
            <a:r>
              <a:rPr lang="cs-CZ" b="1" dirty="0">
                <a:solidFill>
                  <a:srgbClr val="FF0000"/>
                </a:solidFill>
              </a:rPr>
              <a:t> </a:t>
            </a:r>
            <a:r>
              <a:rPr lang="cs-CZ" b="1" dirty="0" smtClean="0">
                <a:solidFill>
                  <a:srgbClr val="FF0000"/>
                </a:solidFill>
              </a:rPr>
              <a:t>*</a:t>
            </a:r>
            <a:r>
              <a:rPr lang="cs-CZ" sz="2000" b="1" baseline="50000" dirty="0" err="1" smtClean="0"/>
              <a:t>Grootendorst</a:t>
            </a:r>
            <a:r>
              <a:rPr lang="cs-CZ" dirty="0" smtClean="0"/>
              <a:t> </a:t>
            </a:r>
            <a:endParaRPr lang="cs-CZ"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520825"/>
            <a:ext cx="7288213"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755576" y="5517232"/>
            <a:ext cx="7272808" cy="276999"/>
          </a:xfrm>
          <a:prstGeom prst="rect">
            <a:avLst/>
          </a:prstGeom>
          <a:noFill/>
        </p:spPr>
        <p:txBody>
          <a:bodyPr wrap="square" rtlCol="0">
            <a:spAutoFit/>
          </a:bodyPr>
          <a:lstStyle/>
          <a:p>
            <a:r>
              <a:rPr lang="cs-CZ" sz="1200" dirty="0"/>
              <a:t>https://</a:t>
            </a:r>
            <a:r>
              <a:rPr lang="cs-CZ" sz="1200" dirty="0">
                <a:hlinkClick r:id="rId3"/>
              </a:rPr>
              <a:t>www.maartengrootendorst.com/assets/images/posts/2021-23-03-misleading/misleading_pictograms.png</a:t>
            </a:r>
            <a:endParaRPr lang="cs-CZ" sz="1200" dirty="0"/>
          </a:p>
        </p:txBody>
      </p:sp>
    </p:spTree>
    <p:extLst>
      <p:ext uri="{BB962C8B-B14F-4D97-AF65-F5344CB8AC3E}">
        <p14:creationId xmlns:p14="http://schemas.microsoft.com/office/powerpoint/2010/main" val="18289787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Grafické dezinterpretace – oprava</a:t>
            </a:r>
            <a:endParaRPr lang="cs-CZ" dirty="0"/>
          </a:p>
        </p:txBody>
      </p:sp>
      <p:pic>
        <p:nvPicPr>
          <p:cNvPr id="6147" name="Picture 3" descr="C:\DATA\vyuka\data\grafy\HBS_Inconsistent_Scales_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88840"/>
            <a:ext cx="6934588" cy="3575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1503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miro.medium.com/v2/resize:fit:700/1*wPY0rbOxme5LbT7K_JnLcQ.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166260"/>
            <a:ext cx="6667500" cy="254317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827584" y="6021288"/>
            <a:ext cx="6174432" cy="276999"/>
          </a:xfrm>
          <a:prstGeom prst="rect">
            <a:avLst/>
          </a:prstGeom>
        </p:spPr>
        <p:txBody>
          <a:bodyPr wrap="square">
            <a:spAutoFit/>
          </a:bodyPr>
          <a:lstStyle/>
          <a:p>
            <a:r>
              <a:rPr lang="cs-CZ" sz="1200" dirty="0">
                <a:hlinkClick r:id="rId3"/>
              </a:rPr>
              <a:t>https://</a:t>
            </a:r>
            <a:r>
              <a:rPr lang="cs-CZ" sz="1200" dirty="0" smtClean="0">
                <a:hlinkClick r:id="rId3"/>
              </a:rPr>
              <a:t>10278534.weebly.com/blog/topic-1-misleading-presentation</a:t>
            </a:r>
            <a:endParaRPr lang="cs-CZ" sz="1200" dirty="0"/>
          </a:p>
        </p:txBody>
      </p:sp>
    </p:spTree>
    <p:extLst>
      <p:ext uri="{BB962C8B-B14F-4D97-AF65-F5344CB8AC3E}">
        <p14:creationId xmlns:p14="http://schemas.microsoft.com/office/powerpoint/2010/main" val="690015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Kognitivní zkreslení</a:t>
            </a:r>
            <a:endParaRPr lang="cs-CZ" sz="3200" b="1" baseline="50000"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206"/>
          <a:stretch/>
        </p:blipFill>
        <p:spPr bwMode="auto">
          <a:xfrm>
            <a:off x="395536" y="1268761"/>
            <a:ext cx="8352928" cy="507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295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85628"/>
            <a:ext cx="5129246" cy="6167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2807296" y="0"/>
            <a:ext cx="6336704" cy="276999"/>
          </a:xfrm>
          <a:prstGeom prst="rect">
            <a:avLst/>
          </a:prstGeom>
        </p:spPr>
        <p:txBody>
          <a:bodyPr wrap="square">
            <a:spAutoFit/>
          </a:bodyPr>
          <a:lstStyle/>
          <a:p>
            <a:r>
              <a:rPr lang="cs-CZ" sz="1200" dirty="0">
                <a:hlinkClick r:id="rId3"/>
              </a:rPr>
              <a:t>https://medium.com/@Ana_kin/graphs-gone-wrong-misleading-data-visualizations-d4805d1c4700</a:t>
            </a:r>
            <a:endParaRPr lang="cs-CZ" sz="1200" dirty="0"/>
          </a:p>
        </p:txBody>
      </p:sp>
    </p:spTree>
    <p:extLst>
      <p:ext uri="{BB962C8B-B14F-4D97-AF65-F5344CB8AC3E}">
        <p14:creationId xmlns:p14="http://schemas.microsoft.com/office/powerpoint/2010/main" val="24313678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Grafické dezinterpretace</a:t>
            </a:r>
            <a:endParaRPr lang="cs-CZ" dirty="0"/>
          </a:p>
        </p:txBody>
      </p:sp>
      <p:pic>
        <p:nvPicPr>
          <p:cNvPr id="26626" name="Picture 2" descr="https://miro.medium.com/v2/resize:fit:562/1*r6UEzbZblBJyzrdfYm7Qe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206" y="1224110"/>
            <a:ext cx="5281042" cy="515888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807296" y="0"/>
            <a:ext cx="6336704" cy="276999"/>
          </a:xfrm>
          <a:prstGeom prst="rect">
            <a:avLst/>
          </a:prstGeom>
        </p:spPr>
        <p:txBody>
          <a:bodyPr wrap="square">
            <a:spAutoFit/>
          </a:bodyPr>
          <a:lstStyle/>
          <a:p>
            <a:r>
              <a:rPr lang="cs-CZ" sz="1200" dirty="0">
                <a:hlinkClick r:id="rId3"/>
              </a:rPr>
              <a:t>https://medium.com/@Ana_kin/graphs-gone-wrong-misleading-data-visualizations-d4805d1c4700</a:t>
            </a:r>
            <a:endParaRPr lang="cs-CZ" sz="1200" dirty="0"/>
          </a:p>
        </p:txBody>
      </p:sp>
    </p:spTree>
    <p:extLst>
      <p:ext uri="{BB962C8B-B14F-4D97-AF65-F5344CB8AC3E}">
        <p14:creationId xmlns:p14="http://schemas.microsoft.com/office/powerpoint/2010/main" val="35274892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Grafické dezinterpretace – 3D graf</a:t>
            </a:r>
            <a:endParaRPr lang="cs-CZ" dirty="0"/>
          </a:p>
        </p:txBody>
      </p:sp>
      <p:sp>
        <p:nvSpPr>
          <p:cNvPr id="3" name="Obdélník 2"/>
          <p:cNvSpPr/>
          <p:nvPr/>
        </p:nvSpPr>
        <p:spPr>
          <a:xfrm>
            <a:off x="827584" y="6021288"/>
            <a:ext cx="6174432" cy="276999"/>
          </a:xfrm>
          <a:prstGeom prst="rect">
            <a:avLst/>
          </a:prstGeom>
        </p:spPr>
        <p:txBody>
          <a:bodyPr wrap="square">
            <a:spAutoFit/>
          </a:bodyPr>
          <a:lstStyle/>
          <a:p>
            <a:r>
              <a:rPr lang="cs-CZ" sz="1200" dirty="0">
                <a:hlinkClick r:id="rId2"/>
              </a:rPr>
              <a:t>https://www.bbc.co.uk/bitesize/guides/ztm4dmn/revision/1</a:t>
            </a:r>
            <a:endParaRPr lang="cs-CZ" sz="12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847850"/>
            <a:ext cx="59436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304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smtClean="0"/>
              <a:t>… sloupcový graf</a:t>
            </a:r>
            <a:endParaRPr lang="cs-CZ" dirty="0"/>
          </a:p>
        </p:txBody>
      </p:sp>
      <p:sp>
        <p:nvSpPr>
          <p:cNvPr id="3" name="Obdélník 2"/>
          <p:cNvSpPr/>
          <p:nvPr/>
        </p:nvSpPr>
        <p:spPr>
          <a:xfrm>
            <a:off x="827584" y="6021288"/>
            <a:ext cx="6174432" cy="276999"/>
          </a:xfrm>
          <a:prstGeom prst="rect">
            <a:avLst/>
          </a:prstGeom>
        </p:spPr>
        <p:txBody>
          <a:bodyPr wrap="square">
            <a:spAutoFit/>
          </a:bodyPr>
          <a:lstStyle/>
          <a:p>
            <a:r>
              <a:rPr lang="cs-CZ" sz="1200" dirty="0">
                <a:hlinkClick r:id="rId2"/>
              </a:rPr>
              <a:t>https://www.bbc.co.uk/bitesize/guides/ztm4dmn/revision/1</a:t>
            </a:r>
            <a:endParaRPr lang="cs-CZ" sz="1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828800"/>
            <a:ext cx="5943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34530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002234"/>
          </a:xfrm>
        </p:spPr>
        <p:txBody>
          <a:bodyPr>
            <a:normAutofit fontScale="90000"/>
          </a:bodyPr>
          <a:lstStyle/>
          <a:p>
            <a:r>
              <a:rPr lang="cs-CZ" dirty="0"/>
              <a:t>Grafické dezinterpretace</a:t>
            </a:r>
            <a:r>
              <a:rPr lang="cs-CZ" b="1" dirty="0">
                <a:solidFill>
                  <a:srgbClr val="FF0000"/>
                </a:solidFill>
              </a:rPr>
              <a:t> </a:t>
            </a:r>
            <a:r>
              <a:rPr lang="cs-CZ" b="1" dirty="0" smtClean="0">
                <a:solidFill>
                  <a:srgbClr val="FF0000"/>
                </a:solidFill>
              </a:rPr>
              <a:t/>
            </a:r>
            <a:br>
              <a:rPr lang="cs-CZ" b="1" dirty="0" smtClean="0">
                <a:solidFill>
                  <a:srgbClr val="FF0000"/>
                </a:solidFill>
              </a:rPr>
            </a:br>
            <a:r>
              <a:rPr lang="cs-CZ" sz="3600" dirty="0" smtClean="0"/>
              <a:t>Výběr „vhodných“ dat –</a:t>
            </a:r>
            <a:r>
              <a:rPr lang="cs-CZ" dirty="0" smtClean="0"/>
              <a:t>„</a:t>
            </a:r>
            <a:r>
              <a:rPr lang="cs-CZ" sz="3100" dirty="0" err="1" smtClean="0"/>
              <a:t>Cherry</a:t>
            </a:r>
            <a:r>
              <a:rPr lang="cs-CZ" sz="3100" dirty="0" smtClean="0"/>
              <a:t> </a:t>
            </a:r>
            <a:r>
              <a:rPr lang="cs-CZ" sz="3100" dirty="0" err="1" smtClean="0"/>
              <a:t>picking</a:t>
            </a:r>
            <a:r>
              <a:rPr lang="cs-CZ" b="1" dirty="0" smtClean="0"/>
              <a:t>“</a:t>
            </a:r>
            <a:r>
              <a:rPr lang="cs-CZ" b="1" dirty="0"/>
              <a:t/>
            </a:r>
            <a:br>
              <a:rPr lang="cs-CZ" b="1" dirty="0"/>
            </a:br>
            <a:endParaRPr lang="cs-CZ"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916832"/>
            <a:ext cx="625092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3347220" y="1576759"/>
            <a:ext cx="5796780" cy="446276"/>
          </a:xfrm>
          <a:prstGeom prst="rect">
            <a:avLst/>
          </a:prstGeom>
        </p:spPr>
        <p:txBody>
          <a:bodyPr wrap="none">
            <a:spAutoFit/>
          </a:bodyPr>
          <a:lstStyle/>
          <a:p>
            <a:r>
              <a:rPr lang="cs-CZ" b="1" baseline="50000" dirty="0" smtClean="0">
                <a:hlinkClick r:id="rId3"/>
              </a:rPr>
              <a:t>https</a:t>
            </a:r>
            <a:r>
              <a:rPr lang="cs-CZ" b="1" baseline="50000" dirty="0">
                <a:hlinkClick r:id="rId3"/>
              </a:rPr>
              <a:t>://www.maartengrootendorst.com/blog/misleading</a:t>
            </a:r>
            <a:r>
              <a:rPr lang="cs-CZ" b="1" baseline="50000" dirty="0" smtClean="0">
                <a:hlinkClick r:id="rId3"/>
              </a:rPr>
              <a:t>/</a:t>
            </a:r>
            <a:endParaRPr lang="cs-CZ" b="1" baseline="50000" dirty="0" smtClean="0"/>
          </a:p>
          <a:p>
            <a:r>
              <a:rPr lang="cs-CZ" sz="1100" dirty="0"/>
              <a:t>https://</a:t>
            </a:r>
            <a:r>
              <a:rPr lang="cs-CZ" sz="1100" dirty="0">
                <a:hlinkClick r:id="rId4"/>
              </a:rPr>
              <a:t>www.maartengrootendorst.com/assets/images/posts/2021-23-03-misleading/cherry.png</a:t>
            </a:r>
            <a:endParaRPr lang="cs-CZ" sz="1100" dirty="0"/>
          </a:p>
        </p:txBody>
      </p:sp>
    </p:spTree>
    <p:extLst>
      <p:ext uri="{BB962C8B-B14F-4D97-AF65-F5344CB8AC3E}">
        <p14:creationId xmlns:p14="http://schemas.microsoft.com/office/powerpoint/2010/main" val="1992440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002234"/>
          </a:xfrm>
        </p:spPr>
        <p:txBody>
          <a:bodyPr>
            <a:normAutofit fontScale="90000"/>
          </a:bodyPr>
          <a:lstStyle/>
          <a:p>
            <a:r>
              <a:rPr lang="cs-CZ" dirty="0"/>
              <a:t>Grafické dezinterpretace</a:t>
            </a:r>
            <a:r>
              <a:rPr lang="cs-CZ" b="1" dirty="0">
                <a:solidFill>
                  <a:srgbClr val="FF0000"/>
                </a:solidFill>
              </a:rPr>
              <a:t> </a:t>
            </a:r>
            <a:r>
              <a:rPr lang="cs-CZ" b="1" dirty="0" smtClean="0">
                <a:solidFill>
                  <a:srgbClr val="FF0000"/>
                </a:solidFill>
              </a:rPr>
              <a:t/>
            </a:r>
            <a:br>
              <a:rPr lang="cs-CZ" b="1" dirty="0" smtClean="0">
                <a:solidFill>
                  <a:srgbClr val="FF0000"/>
                </a:solidFill>
              </a:rPr>
            </a:br>
            <a:r>
              <a:rPr lang="cs-CZ" sz="3600" dirty="0" smtClean="0"/>
              <a:t>Výběr „vhodných“ dat –</a:t>
            </a:r>
            <a:r>
              <a:rPr lang="cs-CZ" dirty="0" smtClean="0"/>
              <a:t>„</a:t>
            </a:r>
            <a:r>
              <a:rPr lang="cs-CZ" sz="3100" dirty="0" err="1" smtClean="0"/>
              <a:t>Cherry</a:t>
            </a:r>
            <a:r>
              <a:rPr lang="cs-CZ" sz="3100" dirty="0" smtClean="0"/>
              <a:t> </a:t>
            </a:r>
            <a:r>
              <a:rPr lang="cs-CZ" sz="3100" dirty="0" err="1" smtClean="0"/>
              <a:t>picking</a:t>
            </a:r>
            <a:r>
              <a:rPr lang="cs-CZ" b="1" dirty="0" smtClean="0"/>
              <a:t>“</a:t>
            </a:r>
            <a:r>
              <a:rPr lang="cs-CZ" b="1" dirty="0"/>
              <a:t/>
            </a:r>
            <a:br>
              <a:rPr lang="cs-CZ" b="1" dirty="0"/>
            </a:br>
            <a:endParaRPr lang="cs-CZ" dirty="0"/>
          </a:p>
        </p:txBody>
      </p:sp>
      <p:sp>
        <p:nvSpPr>
          <p:cNvPr id="4" name="Obdélník 3"/>
          <p:cNvSpPr/>
          <p:nvPr/>
        </p:nvSpPr>
        <p:spPr>
          <a:xfrm>
            <a:off x="4499992" y="1576759"/>
            <a:ext cx="4088748" cy="369332"/>
          </a:xfrm>
          <a:prstGeom prst="rect">
            <a:avLst/>
          </a:prstGeom>
        </p:spPr>
        <p:txBody>
          <a:bodyPr wrap="none">
            <a:spAutoFit/>
          </a:bodyPr>
          <a:lstStyle/>
          <a:p>
            <a:r>
              <a:rPr lang="cs-CZ" b="1" dirty="0" smtClean="0">
                <a:solidFill>
                  <a:srgbClr val="FF0000"/>
                </a:solidFill>
              </a:rPr>
              <a:t>*</a:t>
            </a:r>
            <a:r>
              <a:rPr lang="cs-CZ" b="1" baseline="50000" dirty="0"/>
              <a:t> https://www.maartengrootendorst.com/blog/misleading/</a:t>
            </a:r>
            <a:endParaRPr lang="cs-CZ" dirty="0"/>
          </a:p>
        </p:txBody>
      </p:sp>
      <p:pic>
        <p:nvPicPr>
          <p:cNvPr id="2050" name="Picture 2" descr="The full story concerning global warm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58834"/>
            <a:ext cx="7848872" cy="4416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691680" y="6165304"/>
            <a:ext cx="5904656" cy="246221"/>
          </a:xfrm>
          <a:prstGeom prst="rect">
            <a:avLst/>
          </a:prstGeom>
          <a:noFill/>
        </p:spPr>
        <p:txBody>
          <a:bodyPr wrap="square" rtlCol="0">
            <a:spAutoFit/>
          </a:bodyPr>
          <a:lstStyle/>
          <a:p>
            <a:r>
              <a:rPr lang="cs-CZ" sz="1000" dirty="0"/>
              <a:t>https://</a:t>
            </a:r>
            <a:r>
              <a:rPr lang="cs-CZ" sz="1000" dirty="0">
                <a:hlinkClick r:id="rId3"/>
              </a:rPr>
              <a:t>www.maartengrootendorst.com/assets/images/posts/2021-23-03-misleading/accurate-climate.png</a:t>
            </a:r>
            <a:endParaRPr lang="cs-CZ" sz="1000" dirty="0"/>
          </a:p>
        </p:txBody>
      </p:sp>
    </p:spTree>
    <p:extLst>
      <p:ext uri="{BB962C8B-B14F-4D97-AF65-F5344CB8AC3E}">
        <p14:creationId xmlns:p14="http://schemas.microsoft.com/office/powerpoint/2010/main" val="10550741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002234"/>
          </a:xfrm>
        </p:spPr>
        <p:txBody>
          <a:bodyPr>
            <a:normAutofit fontScale="90000"/>
          </a:bodyPr>
          <a:lstStyle/>
          <a:p>
            <a:r>
              <a:rPr lang="cs-CZ" dirty="0"/>
              <a:t>Grafické dezinterpretace</a:t>
            </a:r>
            <a:r>
              <a:rPr lang="cs-CZ" b="1" dirty="0">
                <a:solidFill>
                  <a:srgbClr val="FF0000"/>
                </a:solidFill>
              </a:rPr>
              <a:t> </a:t>
            </a:r>
            <a:r>
              <a:rPr lang="cs-CZ" b="1" dirty="0" smtClean="0">
                <a:solidFill>
                  <a:srgbClr val="FF0000"/>
                </a:solidFill>
              </a:rPr>
              <a:t/>
            </a:r>
            <a:br>
              <a:rPr lang="cs-CZ" b="1" dirty="0" smtClean="0">
                <a:solidFill>
                  <a:srgbClr val="FF0000"/>
                </a:solidFill>
              </a:rPr>
            </a:br>
            <a:r>
              <a:rPr lang="cs-CZ" sz="3600" dirty="0" smtClean="0"/>
              <a:t>Výběr „vhodných“ dat –</a:t>
            </a:r>
            <a:r>
              <a:rPr lang="cs-CZ" dirty="0" smtClean="0"/>
              <a:t>„</a:t>
            </a:r>
            <a:r>
              <a:rPr lang="cs-CZ" sz="3100" dirty="0" err="1" smtClean="0"/>
              <a:t>Cherry</a:t>
            </a:r>
            <a:r>
              <a:rPr lang="cs-CZ" sz="3100" dirty="0" smtClean="0"/>
              <a:t> </a:t>
            </a:r>
            <a:r>
              <a:rPr lang="cs-CZ" sz="3100" dirty="0" err="1" smtClean="0"/>
              <a:t>picking</a:t>
            </a:r>
            <a:r>
              <a:rPr lang="cs-CZ" b="1" dirty="0" smtClean="0"/>
              <a:t>“</a:t>
            </a:r>
            <a:r>
              <a:rPr lang="cs-CZ" b="1" dirty="0"/>
              <a:t/>
            </a:r>
            <a:br>
              <a:rPr lang="cs-CZ" b="1" dirty="0"/>
            </a:br>
            <a:endParaRPr lang="cs-CZ" dirty="0"/>
          </a:p>
        </p:txBody>
      </p:sp>
      <p:sp>
        <p:nvSpPr>
          <p:cNvPr id="4" name="Obdélník 3"/>
          <p:cNvSpPr/>
          <p:nvPr/>
        </p:nvSpPr>
        <p:spPr>
          <a:xfrm>
            <a:off x="4499992" y="1576759"/>
            <a:ext cx="4490075" cy="369332"/>
          </a:xfrm>
          <a:prstGeom prst="rect">
            <a:avLst/>
          </a:prstGeom>
        </p:spPr>
        <p:txBody>
          <a:bodyPr wrap="none">
            <a:spAutoFit/>
          </a:bodyPr>
          <a:lstStyle/>
          <a:p>
            <a:r>
              <a:rPr lang="cs-CZ" b="1" dirty="0" smtClean="0">
                <a:solidFill>
                  <a:srgbClr val="FF0000"/>
                </a:solidFill>
              </a:rPr>
              <a:t>*</a:t>
            </a:r>
            <a:r>
              <a:rPr lang="cs-CZ" b="1" baseline="50000" dirty="0"/>
              <a:t> https://www.datapine.com/blog/misleading-statistics-and-data/</a:t>
            </a:r>
            <a:endParaRPr lang="cs-CZ" dirty="0"/>
          </a:p>
        </p:txBody>
      </p:sp>
      <p:pic>
        <p:nvPicPr>
          <p:cNvPr id="9218" name="Picture 2" descr="Misleading statistics example about the global air warming from 1998-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348880"/>
            <a:ext cx="382905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242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002234"/>
          </a:xfrm>
        </p:spPr>
        <p:txBody>
          <a:bodyPr>
            <a:normAutofit fontScale="90000"/>
          </a:bodyPr>
          <a:lstStyle/>
          <a:p>
            <a:r>
              <a:rPr lang="cs-CZ" dirty="0"/>
              <a:t>Grafické dezinterpretace</a:t>
            </a:r>
            <a:r>
              <a:rPr lang="cs-CZ" b="1" dirty="0">
                <a:solidFill>
                  <a:srgbClr val="FF0000"/>
                </a:solidFill>
              </a:rPr>
              <a:t> </a:t>
            </a:r>
            <a:r>
              <a:rPr lang="cs-CZ" b="1" dirty="0" smtClean="0">
                <a:solidFill>
                  <a:srgbClr val="FF0000"/>
                </a:solidFill>
              </a:rPr>
              <a:t/>
            </a:r>
            <a:br>
              <a:rPr lang="cs-CZ" b="1" dirty="0" smtClean="0">
                <a:solidFill>
                  <a:srgbClr val="FF0000"/>
                </a:solidFill>
              </a:rPr>
            </a:br>
            <a:r>
              <a:rPr lang="cs-CZ" sz="3600" dirty="0" smtClean="0"/>
              <a:t>Výběr „vhodných“ dat –</a:t>
            </a:r>
            <a:r>
              <a:rPr lang="cs-CZ" dirty="0" smtClean="0"/>
              <a:t>„</a:t>
            </a:r>
            <a:r>
              <a:rPr lang="cs-CZ" sz="3100" dirty="0" err="1" smtClean="0"/>
              <a:t>Cherry</a:t>
            </a:r>
            <a:r>
              <a:rPr lang="cs-CZ" sz="3100" dirty="0" smtClean="0"/>
              <a:t> </a:t>
            </a:r>
            <a:r>
              <a:rPr lang="cs-CZ" sz="3100" dirty="0" err="1" smtClean="0"/>
              <a:t>picking</a:t>
            </a:r>
            <a:r>
              <a:rPr lang="cs-CZ" b="1" dirty="0" smtClean="0"/>
              <a:t>“</a:t>
            </a:r>
            <a:r>
              <a:rPr lang="cs-CZ" b="1" dirty="0"/>
              <a:t/>
            </a:r>
            <a:br>
              <a:rPr lang="cs-CZ" b="1" dirty="0"/>
            </a:br>
            <a:endParaRPr lang="cs-CZ" dirty="0"/>
          </a:p>
        </p:txBody>
      </p:sp>
      <p:sp>
        <p:nvSpPr>
          <p:cNvPr id="4" name="Obdélník 3"/>
          <p:cNvSpPr/>
          <p:nvPr/>
        </p:nvSpPr>
        <p:spPr>
          <a:xfrm>
            <a:off x="4499992" y="1576759"/>
            <a:ext cx="4490075" cy="369332"/>
          </a:xfrm>
          <a:prstGeom prst="rect">
            <a:avLst/>
          </a:prstGeom>
        </p:spPr>
        <p:txBody>
          <a:bodyPr wrap="none">
            <a:spAutoFit/>
          </a:bodyPr>
          <a:lstStyle/>
          <a:p>
            <a:r>
              <a:rPr lang="cs-CZ" b="1" dirty="0" smtClean="0">
                <a:solidFill>
                  <a:srgbClr val="FF0000"/>
                </a:solidFill>
              </a:rPr>
              <a:t>*</a:t>
            </a:r>
            <a:r>
              <a:rPr lang="cs-CZ" b="1" baseline="50000" dirty="0"/>
              <a:t> https://www.datapine.com/blog/misleading-statistics-and-data/</a:t>
            </a:r>
            <a:endParaRPr lang="cs-CZ" dirty="0"/>
          </a:p>
        </p:txBody>
      </p:sp>
      <p:pic>
        <p:nvPicPr>
          <p:cNvPr id="11266" name="Picture 2" descr="Chart illustrating global air warming from 1980-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476107"/>
            <a:ext cx="3714750"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7056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002234"/>
          </a:xfrm>
        </p:spPr>
        <p:txBody>
          <a:bodyPr>
            <a:normAutofit fontScale="90000"/>
          </a:bodyPr>
          <a:lstStyle/>
          <a:p>
            <a:r>
              <a:rPr lang="cs-CZ" dirty="0"/>
              <a:t>Grafické dezinterpretace</a:t>
            </a:r>
            <a:r>
              <a:rPr lang="cs-CZ" b="1" dirty="0">
                <a:solidFill>
                  <a:srgbClr val="FF0000"/>
                </a:solidFill>
              </a:rPr>
              <a:t> </a:t>
            </a:r>
            <a:r>
              <a:rPr lang="cs-CZ" b="1" dirty="0" smtClean="0">
                <a:solidFill>
                  <a:srgbClr val="FF0000"/>
                </a:solidFill>
              </a:rPr>
              <a:t/>
            </a:r>
            <a:br>
              <a:rPr lang="cs-CZ" b="1" dirty="0" smtClean="0">
                <a:solidFill>
                  <a:srgbClr val="FF0000"/>
                </a:solidFill>
              </a:rPr>
            </a:br>
            <a:r>
              <a:rPr lang="cs-CZ" sz="3600" dirty="0" smtClean="0"/>
              <a:t>Výběr „vhodných“ dat –</a:t>
            </a:r>
            <a:r>
              <a:rPr lang="cs-CZ" dirty="0" smtClean="0"/>
              <a:t>„</a:t>
            </a:r>
            <a:r>
              <a:rPr lang="cs-CZ" sz="3100" dirty="0" err="1" smtClean="0"/>
              <a:t>Cherry</a:t>
            </a:r>
            <a:r>
              <a:rPr lang="cs-CZ" sz="3100" dirty="0" smtClean="0"/>
              <a:t> </a:t>
            </a:r>
            <a:r>
              <a:rPr lang="cs-CZ" sz="3100" dirty="0" err="1" smtClean="0"/>
              <a:t>picking</a:t>
            </a:r>
            <a:r>
              <a:rPr lang="cs-CZ" b="1" dirty="0" smtClean="0"/>
              <a:t>“</a:t>
            </a:r>
            <a:r>
              <a:rPr lang="cs-CZ" b="1" dirty="0"/>
              <a:t/>
            </a:r>
            <a:br>
              <a:rPr lang="cs-CZ" b="1" dirty="0"/>
            </a:br>
            <a:endParaRPr lang="cs-CZ" dirty="0"/>
          </a:p>
        </p:txBody>
      </p:sp>
      <p:sp>
        <p:nvSpPr>
          <p:cNvPr id="4" name="Obdélník 3"/>
          <p:cNvSpPr/>
          <p:nvPr/>
        </p:nvSpPr>
        <p:spPr>
          <a:xfrm>
            <a:off x="4499992" y="1576759"/>
            <a:ext cx="4490075" cy="369332"/>
          </a:xfrm>
          <a:prstGeom prst="rect">
            <a:avLst/>
          </a:prstGeom>
        </p:spPr>
        <p:txBody>
          <a:bodyPr wrap="none">
            <a:spAutoFit/>
          </a:bodyPr>
          <a:lstStyle/>
          <a:p>
            <a:r>
              <a:rPr lang="cs-CZ" b="1" dirty="0" smtClean="0">
                <a:solidFill>
                  <a:srgbClr val="FF0000"/>
                </a:solidFill>
              </a:rPr>
              <a:t>*</a:t>
            </a:r>
            <a:r>
              <a:rPr lang="cs-CZ" b="1" baseline="50000" dirty="0"/>
              <a:t> https://www.datapine.com/blog/misleading-statistics-and-data/</a:t>
            </a:r>
            <a:endParaRPr lang="cs-CZ" dirty="0"/>
          </a:p>
        </p:txBody>
      </p:sp>
      <p:pic>
        <p:nvPicPr>
          <p:cNvPr id="10242" name="Picture 2" descr="Chart illustrating global air warming from 1900-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777004"/>
            <a:ext cx="3905250" cy="469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95862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002234"/>
          </a:xfrm>
        </p:spPr>
        <p:txBody>
          <a:bodyPr>
            <a:normAutofit fontScale="90000"/>
          </a:bodyPr>
          <a:lstStyle/>
          <a:p>
            <a:r>
              <a:rPr lang="cs-CZ" dirty="0"/>
              <a:t>Grafické dezinterpretace</a:t>
            </a:r>
            <a:r>
              <a:rPr lang="cs-CZ" b="1" dirty="0">
                <a:solidFill>
                  <a:srgbClr val="FF0000"/>
                </a:solidFill>
              </a:rPr>
              <a:t> </a:t>
            </a:r>
            <a:r>
              <a:rPr lang="cs-CZ" b="1" dirty="0" smtClean="0">
                <a:solidFill>
                  <a:srgbClr val="FF0000"/>
                </a:solidFill>
              </a:rPr>
              <a:t/>
            </a:r>
            <a:br>
              <a:rPr lang="cs-CZ" b="1" dirty="0" smtClean="0">
                <a:solidFill>
                  <a:srgbClr val="FF0000"/>
                </a:solidFill>
              </a:rPr>
            </a:br>
            <a:r>
              <a:rPr lang="cs-CZ" sz="3600" dirty="0" smtClean="0"/>
              <a:t>Výběr „vhodných“ dat –</a:t>
            </a:r>
            <a:r>
              <a:rPr lang="cs-CZ" dirty="0" smtClean="0"/>
              <a:t>„</a:t>
            </a:r>
            <a:r>
              <a:rPr lang="cs-CZ" sz="3100" dirty="0" err="1" smtClean="0"/>
              <a:t>Cherry</a:t>
            </a:r>
            <a:r>
              <a:rPr lang="cs-CZ" sz="3100" dirty="0" smtClean="0"/>
              <a:t> </a:t>
            </a:r>
            <a:r>
              <a:rPr lang="cs-CZ" sz="3100" dirty="0" err="1" smtClean="0"/>
              <a:t>picking</a:t>
            </a:r>
            <a:r>
              <a:rPr lang="cs-CZ" b="1" dirty="0" smtClean="0"/>
              <a:t>“</a:t>
            </a:r>
            <a:r>
              <a:rPr lang="cs-CZ" b="1" dirty="0"/>
              <a:t/>
            </a:r>
            <a:br>
              <a:rPr lang="cs-CZ" b="1" dirty="0"/>
            </a:br>
            <a:endParaRPr lang="cs-CZ" dirty="0"/>
          </a:p>
        </p:txBody>
      </p:sp>
      <p:sp>
        <p:nvSpPr>
          <p:cNvPr id="4" name="Obdélník 3"/>
          <p:cNvSpPr/>
          <p:nvPr/>
        </p:nvSpPr>
        <p:spPr>
          <a:xfrm>
            <a:off x="4499992" y="1576759"/>
            <a:ext cx="4490075" cy="369332"/>
          </a:xfrm>
          <a:prstGeom prst="rect">
            <a:avLst/>
          </a:prstGeom>
        </p:spPr>
        <p:txBody>
          <a:bodyPr wrap="none">
            <a:spAutoFit/>
          </a:bodyPr>
          <a:lstStyle/>
          <a:p>
            <a:r>
              <a:rPr lang="cs-CZ" b="1" dirty="0" smtClean="0">
                <a:solidFill>
                  <a:srgbClr val="FF0000"/>
                </a:solidFill>
              </a:rPr>
              <a:t>*</a:t>
            </a:r>
            <a:r>
              <a:rPr lang="cs-CZ" b="1" baseline="50000" dirty="0"/>
              <a:t> https://www.datapine.com/blog/misleading-statistics-and-data/</a:t>
            </a:r>
            <a:endParaRPr lang="cs-CZ" dirty="0"/>
          </a:p>
        </p:txBody>
      </p:sp>
      <p:pic>
        <p:nvPicPr>
          <p:cNvPr id="10242" name="Picture 2" descr="Chart illustrating global air warming from 1900-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7977" y="2564904"/>
            <a:ext cx="2728519" cy="32808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hart illustrating global air warming from 1980-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401" y="2564905"/>
            <a:ext cx="2897783" cy="24965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isleading statistics example about the global air warming from 1998-20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564905"/>
            <a:ext cx="3046693" cy="2523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801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Kognitivní zkreslení</a:t>
            </a:r>
            <a:endParaRPr lang="cs-CZ" sz="3200" b="1" baseline="50000" dirty="0"/>
          </a:p>
        </p:txBody>
      </p:sp>
      <p:sp>
        <p:nvSpPr>
          <p:cNvPr id="3" name="Zástupný symbol pro obsah 2"/>
          <p:cNvSpPr>
            <a:spLocks noGrp="1"/>
          </p:cNvSpPr>
          <p:nvPr>
            <p:ph idx="1"/>
          </p:nvPr>
        </p:nvSpPr>
        <p:spPr>
          <a:xfrm>
            <a:off x="539552" y="1600200"/>
            <a:ext cx="7992888" cy="4525963"/>
          </a:xfrm>
        </p:spPr>
        <p:txBody>
          <a:bodyPr>
            <a:normAutofit/>
          </a:bodyPr>
          <a:lstStyle/>
          <a:p>
            <a:pPr marL="0" indent="0">
              <a:buNone/>
            </a:pPr>
            <a:r>
              <a:rPr lang="en-US" sz="2000" dirty="0" smtClean="0"/>
              <a:t>V </a:t>
            </a:r>
            <a:r>
              <a:rPr lang="en-US" sz="2000" dirty="0" err="1" smtClean="0"/>
              <a:t>noci</a:t>
            </a:r>
            <a:r>
              <a:rPr lang="en-US" sz="2000" dirty="0" smtClean="0"/>
              <a:t> do</a:t>
            </a:r>
            <a:r>
              <a:rPr lang="cs-CZ" sz="2000" dirty="0" smtClean="0"/>
              <a:t>šlo k nehodě, po níž viník, řidič taxi, ujel. Ve městě fungují dvě taxislužby: Modrá a Zelená. Máte k dispozici tyto údaje: </a:t>
            </a:r>
          </a:p>
          <a:p>
            <a:pPr marL="648000" indent="-288000"/>
            <a:r>
              <a:rPr lang="cs-CZ" sz="2000" dirty="0" smtClean="0"/>
              <a:t>Taxíků má každá taxislužba stejně.</a:t>
            </a:r>
          </a:p>
          <a:p>
            <a:pPr marL="648000" indent="-288000"/>
            <a:r>
              <a:rPr lang="cs-CZ" sz="2000" dirty="0" smtClean="0"/>
              <a:t>Zelené taxíky způsobí 85 </a:t>
            </a:r>
            <a:r>
              <a:rPr lang="en-US" sz="2000" dirty="0" smtClean="0"/>
              <a:t>% </a:t>
            </a:r>
            <a:r>
              <a:rPr lang="en-US" sz="2000" dirty="0" err="1" smtClean="0"/>
              <a:t>nehod</a:t>
            </a:r>
            <a:r>
              <a:rPr lang="en-US" sz="2000" dirty="0" smtClean="0"/>
              <a:t>, </a:t>
            </a:r>
            <a:r>
              <a:rPr lang="en-US" sz="2000" dirty="0" err="1" smtClean="0"/>
              <a:t>Modr</a:t>
            </a:r>
            <a:r>
              <a:rPr lang="cs-CZ" sz="2000" dirty="0" smtClean="0"/>
              <a:t>é 15 </a:t>
            </a:r>
            <a:r>
              <a:rPr lang="en-US" sz="2000" dirty="0" smtClean="0"/>
              <a:t>%.</a:t>
            </a:r>
          </a:p>
          <a:p>
            <a:pPr marL="648000" indent="-288000"/>
            <a:r>
              <a:rPr lang="en-US" sz="2000" dirty="0" err="1" smtClean="0"/>
              <a:t>Sv</a:t>
            </a:r>
            <a:r>
              <a:rPr lang="cs-CZ" sz="2000" dirty="0" smtClean="0"/>
              <a:t>ě</a:t>
            </a:r>
            <a:r>
              <a:rPr lang="en-US" sz="2000" dirty="0" err="1" smtClean="0"/>
              <a:t>dek</a:t>
            </a:r>
            <a:r>
              <a:rPr lang="en-US" sz="2000" dirty="0" smtClean="0"/>
              <a:t> </a:t>
            </a:r>
            <a:r>
              <a:rPr lang="en-US" sz="2000" dirty="0" err="1" smtClean="0"/>
              <a:t>identifikoval</a:t>
            </a:r>
            <a:r>
              <a:rPr lang="en-US" sz="2000" dirty="0" smtClean="0"/>
              <a:t> tax</a:t>
            </a:r>
            <a:r>
              <a:rPr lang="cs-CZ" sz="2000" dirty="0" smtClean="0"/>
              <a:t>í</a:t>
            </a:r>
            <a:r>
              <a:rPr lang="en-US" sz="2000" dirty="0" smtClean="0"/>
              <a:t>k </a:t>
            </a:r>
            <a:r>
              <a:rPr lang="en-US" sz="2000" dirty="0" err="1" smtClean="0"/>
              <a:t>jako</a:t>
            </a:r>
            <a:r>
              <a:rPr lang="en-US" sz="2000" dirty="0" smtClean="0"/>
              <a:t> M</a:t>
            </a:r>
            <a:r>
              <a:rPr lang="cs-CZ" sz="2000" dirty="0" err="1" smtClean="0"/>
              <a:t>odrý</a:t>
            </a:r>
            <a:r>
              <a:rPr lang="en-US" sz="2000" dirty="0" smtClean="0"/>
              <a:t>.</a:t>
            </a:r>
            <a:endParaRPr lang="cs-CZ" sz="2000" dirty="0" smtClean="0"/>
          </a:p>
          <a:p>
            <a:pPr marL="648000" indent="-288000"/>
            <a:r>
              <a:rPr lang="cs-CZ" sz="2000" dirty="0" smtClean="0"/>
              <a:t>Byly otestovány rozpoznávací schopnosti svědka za daných podmínek a zjistilo se, že spolehlivost jeho vidění je 80 </a:t>
            </a:r>
            <a:r>
              <a:rPr lang="en-US" sz="2000" dirty="0" smtClean="0"/>
              <a:t>%</a:t>
            </a:r>
            <a:r>
              <a:rPr lang="cs-CZ" sz="2000" dirty="0" smtClean="0"/>
              <a:t>.</a:t>
            </a:r>
            <a:endParaRPr lang="en-US" sz="2000" dirty="0" smtClean="0"/>
          </a:p>
          <a:p>
            <a:pPr marL="576000" indent="-720000"/>
            <a:endParaRPr lang="en-US" sz="2000" dirty="0"/>
          </a:p>
          <a:p>
            <a:pPr marL="576000" indent="-720000"/>
            <a:endParaRPr lang="en-US" sz="2000" dirty="0" smtClean="0"/>
          </a:p>
          <a:p>
            <a:pPr marL="0" indent="0">
              <a:buNone/>
            </a:pPr>
            <a:r>
              <a:rPr lang="en-US" sz="2000" dirty="0" smtClean="0"/>
              <a:t>J</a:t>
            </a:r>
            <a:r>
              <a:rPr lang="cs-CZ" sz="2000" dirty="0" err="1" smtClean="0"/>
              <a:t>aká</a:t>
            </a:r>
            <a:r>
              <a:rPr lang="cs-CZ" sz="2000" dirty="0" smtClean="0"/>
              <a:t> je pravděpodobnost, že taxík byl opravdu Modrý?</a:t>
            </a:r>
            <a:endParaRPr lang="cs-CZ" sz="2000" dirty="0"/>
          </a:p>
        </p:txBody>
      </p:sp>
    </p:spTree>
    <p:extLst>
      <p:ext uri="{BB962C8B-B14F-4D97-AF65-F5344CB8AC3E}">
        <p14:creationId xmlns:p14="http://schemas.microsoft.com/office/powerpoint/2010/main" val="34046903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002234"/>
          </a:xfrm>
        </p:spPr>
        <p:txBody>
          <a:bodyPr>
            <a:normAutofit/>
          </a:bodyPr>
          <a:lstStyle/>
          <a:p>
            <a:r>
              <a:rPr lang="cs-CZ" dirty="0"/>
              <a:t>Grafické dezinterpretace</a:t>
            </a:r>
            <a:r>
              <a:rPr lang="cs-CZ" b="1" dirty="0">
                <a:solidFill>
                  <a:srgbClr val="FF0000"/>
                </a:solidFill>
              </a:rPr>
              <a:t> </a:t>
            </a:r>
            <a:r>
              <a:rPr lang="cs-CZ" b="1" dirty="0" smtClean="0">
                <a:solidFill>
                  <a:srgbClr val="FF0000"/>
                </a:solidFill>
              </a:rPr>
              <a:t/>
            </a:r>
            <a:br>
              <a:rPr lang="cs-CZ" b="1" dirty="0" smtClean="0">
                <a:solidFill>
                  <a:srgbClr val="FF0000"/>
                </a:solidFill>
              </a:rPr>
            </a:br>
            <a:r>
              <a:rPr lang="cs-CZ" sz="3600" dirty="0" smtClean="0"/>
              <a:t>Výběr „vhodných“ dat – motivace</a:t>
            </a:r>
            <a:r>
              <a:rPr lang="cs-CZ" b="1" dirty="0"/>
              <a:t/>
            </a:r>
            <a:br>
              <a:rPr lang="cs-CZ" b="1" dirty="0"/>
            </a:br>
            <a:endParaRPr lang="cs-CZ" dirty="0"/>
          </a:p>
        </p:txBody>
      </p:sp>
      <p:sp>
        <p:nvSpPr>
          <p:cNvPr id="4" name="Obdélník 3"/>
          <p:cNvSpPr/>
          <p:nvPr/>
        </p:nvSpPr>
        <p:spPr>
          <a:xfrm>
            <a:off x="4499992" y="1576759"/>
            <a:ext cx="4490075" cy="369332"/>
          </a:xfrm>
          <a:prstGeom prst="rect">
            <a:avLst/>
          </a:prstGeom>
        </p:spPr>
        <p:txBody>
          <a:bodyPr wrap="none">
            <a:spAutoFit/>
          </a:bodyPr>
          <a:lstStyle/>
          <a:p>
            <a:r>
              <a:rPr lang="cs-CZ" b="1" dirty="0" smtClean="0">
                <a:solidFill>
                  <a:srgbClr val="FF0000"/>
                </a:solidFill>
              </a:rPr>
              <a:t>*</a:t>
            </a:r>
            <a:r>
              <a:rPr lang="cs-CZ" b="1" baseline="50000" dirty="0"/>
              <a:t> https://www.datapine.com/blog/misleading-statistics-and-data/</a:t>
            </a:r>
            <a:endParaRPr lang="cs-CZ" dirty="0"/>
          </a:p>
        </p:txBody>
      </p:sp>
      <p:pic>
        <p:nvPicPr>
          <p:cNvPr id="14338" name="Picture 2" descr="Misuse of data example: a graph showing UK's national deb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43025"/>
            <a:ext cx="5715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6304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002234"/>
          </a:xfrm>
        </p:spPr>
        <p:txBody>
          <a:bodyPr>
            <a:normAutofit fontScale="90000"/>
          </a:bodyPr>
          <a:lstStyle/>
          <a:p>
            <a:r>
              <a:rPr lang="cs-CZ" dirty="0"/>
              <a:t>Grafické dezinterpretace</a:t>
            </a:r>
            <a:r>
              <a:rPr lang="cs-CZ" b="1" dirty="0">
                <a:solidFill>
                  <a:srgbClr val="FF0000"/>
                </a:solidFill>
              </a:rPr>
              <a:t> </a:t>
            </a:r>
            <a:r>
              <a:rPr lang="cs-CZ" b="1" dirty="0" smtClean="0">
                <a:solidFill>
                  <a:srgbClr val="FF0000"/>
                </a:solidFill>
              </a:rPr>
              <a:t/>
            </a:r>
            <a:br>
              <a:rPr lang="cs-CZ" b="1" dirty="0" smtClean="0">
                <a:solidFill>
                  <a:srgbClr val="FF0000"/>
                </a:solidFill>
              </a:rPr>
            </a:br>
            <a:r>
              <a:rPr lang="cs-CZ" sz="3600" dirty="0" smtClean="0"/>
              <a:t>Výběr „vhodných“ dat –</a:t>
            </a:r>
            <a:r>
              <a:rPr lang="cs-CZ" dirty="0"/>
              <a:t> </a:t>
            </a:r>
            <a:r>
              <a:rPr lang="cs-CZ" sz="3100" dirty="0" smtClean="0"/>
              <a:t>motivace</a:t>
            </a:r>
            <a:r>
              <a:rPr lang="cs-CZ" b="1" dirty="0" smtClean="0"/>
              <a:t/>
            </a:r>
            <a:br>
              <a:rPr lang="cs-CZ" b="1" dirty="0" smtClean="0"/>
            </a:br>
            <a:endParaRPr lang="cs-CZ" dirty="0"/>
          </a:p>
        </p:txBody>
      </p:sp>
      <p:sp>
        <p:nvSpPr>
          <p:cNvPr id="4" name="Obdélník 3"/>
          <p:cNvSpPr/>
          <p:nvPr/>
        </p:nvSpPr>
        <p:spPr>
          <a:xfrm>
            <a:off x="4499992" y="1576759"/>
            <a:ext cx="4490075" cy="369332"/>
          </a:xfrm>
          <a:prstGeom prst="rect">
            <a:avLst/>
          </a:prstGeom>
        </p:spPr>
        <p:txBody>
          <a:bodyPr wrap="none">
            <a:spAutoFit/>
          </a:bodyPr>
          <a:lstStyle/>
          <a:p>
            <a:r>
              <a:rPr lang="cs-CZ" b="1" dirty="0" smtClean="0">
                <a:solidFill>
                  <a:srgbClr val="FF0000"/>
                </a:solidFill>
              </a:rPr>
              <a:t>*</a:t>
            </a:r>
            <a:r>
              <a:rPr lang="cs-CZ" b="1" baseline="50000" dirty="0"/>
              <a:t> https://www.datapine.com/blog/misleading-statistics-and-data/</a:t>
            </a:r>
            <a:endParaRPr lang="cs-CZ" dirty="0"/>
          </a:p>
        </p:txBody>
      </p:sp>
      <p:pic>
        <p:nvPicPr>
          <p:cNvPr id="15362" name="Picture 2" descr="UK's national debt example of a graph that is used in the correct wa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284" y="1988840"/>
            <a:ext cx="5715000" cy="424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8559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002234"/>
          </a:xfrm>
        </p:spPr>
        <p:txBody>
          <a:bodyPr>
            <a:normAutofit/>
          </a:bodyPr>
          <a:lstStyle/>
          <a:p>
            <a:r>
              <a:rPr lang="cs-CZ" dirty="0"/>
              <a:t>Grafické dezinterpretace</a:t>
            </a:r>
            <a:r>
              <a:rPr lang="cs-CZ" b="1" dirty="0">
                <a:solidFill>
                  <a:srgbClr val="FF0000"/>
                </a:solidFill>
              </a:rPr>
              <a:t> </a:t>
            </a:r>
            <a:r>
              <a:rPr lang="cs-CZ" b="1" dirty="0" smtClean="0">
                <a:solidFill>
                  <a:srgbClr val="FF0000"/>
                </a:solidFill>
              </a:rPr>
              <a:t/>
            </a:r>
            <a:br>
              <a:rPr lang="cs-CZ" b="1" dirty="0" smtClean="0">
                <a:solidFill>
                  <a:srgbClr val="FF0000"/>
                </a:solidFill>
              </a:rPr>
            </a:br>
            <a:r>
              <a:rPr lang="cs-CZ" sz="3600" dirty="0" smtClean="0"/>
              <a:t>cíl sdělení</a:t>
            </a:r>
            <a:br>
              <a:rPr lang="cs-CZ" sz="3600" dirty="0" smtClean="0"/>
            </a:br>
            <a:endParaRPr lang="cs-CZ" dirty="0"/>
          </a:p>
        </p:txBody>
      </p:sp>
      <p:sp>
        <p:nvSpPr>
          <p:cNvPr id="4" name="Obdélník 3"/>
          <p:cNvSpPr/>
          <p:nvPr/>
        </p:nvSpPr>
        <p:spPr>
          <a:xfrm>
            <a:off x="3563888" y="1576759"/>
            <a:ext cx="5352491" cy="369332"/>
          </a:xfrm>
          <a:prstGeom prst="rect">
            <a:avLst/>
          </a:prstGeom>
        </p:spPr>
        <p:txBody>
          <a:bodyPr wrap="none">
            <a:spAutoFit/>
          </a:bodyPr>
          <a:lstStyle/>
          <a:p>
            <a:r>
              <a:rPr lang="cs-CZ" b="1" dirty="0" smtClean="0">
                <a:solidFill>
                  <a:srgbClr val="FF0000"/>
                </a:solidFill>
              </a:rPr>
              <a:t>*</a:t>
            </a:r>
            <a:r>
              <a:rPr lang="cs-CZ" b="1" baseline="50000" dirty="0"/>
              <a:t> </a:t>
            </a:r>
            <a:r>
              <a:rPr lang="cs-CZ" b="1" baseline="50000" dirty="0" smtClean="0"/>
              <a:t>https</a:t>
            </a:r>
            <a:r>
              <a:rPr lang="cs-CZ" b="1" baseline="50000" dirty="0"/>
              <a:t>://www.tableau.com/blog/how-spot-misleading-charts-review-message/</a:t>
            </a:r>
            <a:endParaRPr lang="cs-C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73" y="1844824"/>
            <a:ext cx="826770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99361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002234"/>
          </a:xfrm>
        </p:spPr>
        <p:txBody>
          <a:bodyPr>
            <a:normAutofit/>
          </a:bodyPr>
          <a:lstStyle/>
          <a:p>
            <a:r>
              <a:rPr lang="cs-CZ" dirty="0"/>
              <a:t>Grafické dezinterpretace</a:t>
            </a:r>
            <a:r>
              <a:rPr lang="cs-CZ" b="1" dirty="0">
                <a:solidFill>
                  <a:srgbClr val="FF0000"/>
                </a:solidFill>
              </a:rPr>
              <a:t> </a:t>
            </a:r>
            <a:r>
              <a:rPr lang="cs-CZ" b="1" dirty="0" smtClean="0">
                <a:solidFill>
                  <a:srgbClr val="FF0000"/>
                </a:solidFill>
              </a:rPr>
              <a:t/>
            </a:r>
            <a:br>
              <a:rPr lang="cs-CZ" b="1" dirty="0" smtClean="0">
                <a:solidFill>
                  <a:srgbClr val="FF0000"/>
                </a:solidFill>
              </a:rPr>
            </a:br>
            <a:r>
              <a:rPr lang="cs-CZ" sz="3600" dirty="0" smtClean="0"/>
              <a:t>cíl sdělení</a:t>
            </a:r>
            <a:r>
              <a:rPr lang="cs-CZ" b="1" dirty="0" smtClean="0"/>
              <a:t/>
            </a:r>
            <a:br>
              <a:rPr lang="cs-CZ" b="1" dirty="0" smtClean="0"/>
            </a:br>
            <a:endParaRPr lang="cs-CZ" dirty="0"/>
          </a:p>
        </p:txBody>
      </p:sp>
      <p:sp>
        <p:nvSpPr>
          <p:cNvPr id="4" name="Obdélník 3"/>
          <p:cNvSpPr/>
          <p:nvPr/>
        </p:nvSpPr>
        <p:spPr>
          <a:xfrm>
            <a:off x="2821392" y="1576759"/>
            <a:ext cx="5855064" cy="369332"/>
          </a:xfrm>
          <a:prstGeom prst="rect">
            <a:avLst/>
          </a:prstGeom>
        </p:spPr>
        <p:txBody>
          <a:bodyPr wrap="none">
            <a:spAutoFit/>
          </a:bodyPr>
          <a:lstStyle/>
          <a:p>
            <a:r>
              <a:rPr lang="cs-CZ" b="1" dirty="0" smtClean="0">
                <a:solidFill>
                  <a:srgbClr val="FF0000"/>
                </a:solidFill>
              </a:rPr>
              <a:t>*</a:t>
            </a:r>
            <a:r>
              <a:rPr lang="cs-CZ" b="1" baseline="50000" dirty="0"/>
              <a:t> https://https://www.tableau.com/blog/how-spot-misleading-charts-review-message/</a:t>
            </a:r>
            <a:endParaRPr lang="cs-CZ"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4458"/>
          <a:stretch/>
        </p:blipFill>
        <p:spPr bwMode="auto">
          <a:xfrm>
            <a:off x="438150" y="1975446"/>
            <a:ext cx="8267700" cy="327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0684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err="1" smtClean="0"/>
              <a:t>Bias</a:t>
            </a:r>
            <a:endParaRPr lang="cs-CZ" sz="3200" b="1" baseline="50000" dirty="0"/>
          </a:p>
        </p:txBody>
      </p:sp>
      <p:sp>
        <p:nvSpPr>
          <p:cNvPr id="3" name="TextovéPole 2"/>
          <p:cNvSpPr txBox="1"/>
          <p:nvPr/>
        </p:nvSpPr>
        <p:spPr>
          <a:xfrm>
            <a:off x="4124887" y="332656"/>
            <a:ext cx="4695585" cy="369332"/>
          </a:xfrm>
          <a:prstGeom prst="rect">
            <a:avLst/>
          </a:prstGeom>
          <a:noFill/>
        </p:spPr>
        <p:txBody>
          <a:bodyPr wrap="square" rtlCol="0">
            <a:spAutoFit/>
          </a:bodyPr>
          <a:lstStyle/>
          <a:p>
            <a:r>
              <a:rPr lang="cs-CZ" b="1" dirty="0">
                <a:solidFill>
                  <a:srgbClr val="FF0000"/>
                </a:solidFill>
              </a:rPr>
              <a:t>*</a:t>
            </a:r>
            <a:r>
              <a:rPr lang="cs-CZ" b="1" baseline="50000" dirty="0"/>
              <a:t>https://www.datapine.com/blog/misleading-statistics-and-data/</a:t>
            </a:r>
            <a:endParaRPr lang="cs-CZ" dirty="0"/>
          </a:p>
        </p:txBody>
      </p:sp>
      <p:pic>
        <p:nvPicPr>
          <p:cNvPr id="16386" name="Picture 2" descr="xkcd comic mocking the &quot;fastest-growing&quot; argu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378" y="1849962"/>
            <a:ext cx="8170353"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26270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smtClean="0"/>
              <a:t>Bias</a:t>
            </a:r>
            <a:endParaRPr lang="cs-CZ" dirty="0"/>
          </a:p>
        </p:txBody>
      </p:sp>
      <p:sp>
        <p:nvSpPr>
          <p:cNvPr id="3" name="Zástupný symbol pro obsah 2"/>
          <p:cNvSpPr>
            <a:spLocks noGrp="1"/>
          </p:cNvSpPr>
          <p:nvPr>
            <p:ph idx="1"/>
          </p:nvPr>
        </p:nvSpPr>
        <p:spPr>
          <a:xfrm>
            <a:off x="457200" y="1600200"/>
            <a:ext cx="8229600" cy="1828799"/>
          </a:xfrm>
        </p:spPr>
        <p:txBody>
          <a:bodyPr>
            <a:normAutofit fontScale="92500"/>
          </a:bodyPr>
          <a:lstStyle/>
          <a:p>
            <a:pPr marL="0" indent="0">
              <a:buNone/>
            </a:pPr>
            <a:r>
              <a:rPr lang="cs-CZ" dirty="0"/>
              <a:t>Časopis </a:t>
            </a:r>
            <a:r>
              <a:rPr lang="cs-CZ" dirty="0" err="1" smtClean="0"/>
              <a:t>Time</a:t>
            </a:r>
            <a:r>
              <a:rPr lang="cs-CZ" dirty="0" smtClean="0"/>
              <a:t>: </a:t>
            </a:r>
          </a:p>
          <a:p>
            <a:pPr marL="0" indent="0">
              <a:buNone/>
            </a:pPr>
            <a:r>
              <a:rPr lang="cs-CZ" dirty="0" smtClean="0"/>
              <a:t>„</a:t>
            </a:r>
            <a:r>
              <a:rPr lang="cs-CZ" dirty="0"/>
              <a:t>P</a:t>
            </a:r>
            <a:r>
              <a:rPr lang="cs-CZ" dirty="0" smtClean="0"/>
              <a:t>růměrný </a:t>
            </a:r>
            <a:r>
              <a:rPr lang="cs-CZ" dirty="0"/>
              <a:t>student univerzity </a:t>
            </a:r>
            <a:r>
              <a:rPr lang="cs-CZ" dirty="0" err="1"/>
              <a:t>Yale</a:t>
            </a:r>
            <a:r>
              <a:rPr lang="cs-CZ" dirty="0"/>
              <a:t>, který absolvoval v roce 1924, vydělává ročně 25 111 </a:t>
            </a:r>
            <a:r>
              <a:rPr lang="cs-CZ" dirty="0" smtClean="0"/>
              <a:t>dolarů.</a:t>
            </a:r>
          </a:p>
        </p:txBody>
      </p:sp>
      <p:sp>
        <p:nvSpPr>
          <p:cNvPr id="4" name="Zástupný symbol pro obsah 2"/>
          <p:cNvSpPr txBox="1">
            <a:spLocks/>
          </p:cNvSpPr>
          <p:nvPr/>
        </p:nvSpPr>
        <p:spPr>
          <a:xfrm>
            <a:off x="395536" y="3717032"/>
            <a:ext cx="8568952" cy="266429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t>C</a:t>
            </a:r>
            <a:r>
              <a:rPr lang="cs-CZ" b="1" dirty="0" smtClean="0"/>
              <a:t>o budí podezření?</a:t>
            </a:r>
          </a:p>
          <a:p>
            <a:r>
              <a:rPr lang="cs-CZ" dirty="0" smtClean="0"/>
              <a:t>Přesnost</a:t>
            </a:r>
          </a:p>
          <a:p>
            <a:r>
              <a:rPr lang="cs-CZ" b="1" dirty="0" smtClean="0"/>
              <a:t>VZOREK</a:t>
            </a:r>
          </a:p>
          <a:p>
            <a:pPr marL="0" indent="0">
              <a:buNone/>
            </a:pPr>
            <a:endParaRPr lang="cs-CZ" b="1" dirty="0" smtClean="0"/>
          </a:p>
          <a:p>
            <a:pPr marL="0" indent="0">
              <a:buNone/>
            </a:pPr>
            <a:r>
              <a:rPr lang="cs-CZ" b="1" dirty="0" smtClean="0"/>
              <a:t>Zkreslení dané výběrem vzorku (často nezáměrné)</a:t>
            </a:r>
          </a:p>
        </p:txBody>
      </p:sp>
      <p:sp>
        <p:nvSpPr>
          <p:cNvPr id="5" name="TextovéPole 4"/>
          <p:cNvSpPr txBox="1"/>
          <p:nvPr/>
        </p:nvSpPr>
        <p:spPr>
          <a:xfrm>
            <a:off x="6300192" y="332656"/>
            <a:ext cx="2520280" cy="369332"/>
          </a:xfrm>
          <a:prstGeom prst="rect">
            <a:avLst/>
          </a:prstGeom>
          <a:noFill/>
        </p:spPr>
        <p:txBody>
          <a:bodyPr wrap="square" rtlCol="0">
            <a:spAutoFit/>
          </a:bodyPr>
          <a:lstStyle/>
          <a:p>
            <a:r>
              <a:rPr lang="cs-CZ" b="1" dirty="0" smtClean="0">
                <a:solidFill>
                  <a:srgbClr val="FF0000"/>
                </a:solidFill>
              </a:rPr>
              <a:t>*</a:t>
            </a:r>
            <a:r>
              <a:rPr lang="en-US" b="1" baseline="50000" dirty="0" err="1" smtClean="0"/>
              <a:t>D.Huff</a:t>
            </a:r>
            <a:r>
              <a:rPr lang="en-US" b="1" baseline="50000" dirty="0" smtClean="0"/>
              <a:t> </a:t>
            </a:r>
            <a:r>
              <a:rPr lang="cs-CZ" b="1" baseline="50000" dirty="0" smtClean="0"/>
              <a:t>	</a:t>
            </a:r>
            <a:r>
              <a:rPr lang="en-US" b="1" baseline="50000" dirty="0" err="1" smtClean="0"/>
              <a:t>Jak</a:t>
            </a:r>
            <a:r>
              <a:rPr lang="en-US" b="1" baseline="50000" dirty="0" smtClean="0"/>
              <a:t> </a:t>
            </a:r>
            <a:r>
              <a:rPr lang="en-US" b="1" baseline="50000" dirty="0" err="1" smtClean="0"/>
              <a:t>lh</a:t>
            </a:r>
            <a:r>
              <a:rPr lang="cs-CZ" b="1" baseline="50000" dirty="0" smtClean="0"/>
              <a:t>á</a:t>
            </a:r>
            <a:r>
              <a:rPr lang="en-US" b="1" baseline="50000" dirty="0" smtClean="0"/>
              <a:t>t se </a:t>
            </a:r>
            <a:r>
              <a:rPr lang="en-US" b="1" baseline="50000" dirty="0" err="1" smtClean="0"/>
              <a:t>statistikou</a:t>
            </a:r>
            <a:endParaRPr lang="cs-CZ" dirty="0"/>
          </a:p>
        </p:txBody>
      </p:sp>
    </p:spTree>
    <p:extLst>
      <p:ext uri="{BB962C8B-B14F-4D97-AF65-F5344CB8AC3E}">
        <p14:creationId xmlns:p14="http://schemas.microsoft.com/office/powerpoint/2010/main" val="21861334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Získat čistě náhodný vzorek je obtížné</a:t>
            </a:r>
            <a:endParaRPr lang="cs-CZ" dirty="0"/>
          </a:p>
        </p:txBody>
      </p:sp>
      <p:sp>
        <p:nvSpPr>
          <p:cNvPr id="5" name="Zástupný symbol pro obsah 4"/>
          <p:cNvSpPr>
            <a:spLocks noGrp="1"/>
          </p:cNvSpPr>
          <p:nvPr>
            <p:ph idx="1"/>
          </p:nvPr>
        </p:nvSpPr>
        <p:spPr>
          <a:xfrm>
            <a:off x="457200" y="1600200"/>
            <a:ext cx="8435280" cy="4709120"/>
          </a:xfrm>
        </p:spPr>
        <p:txBody>
          <a:bodyPr>
            <a:normAutofit fontScale="92500"/>
          </a:bodyPr>
          <a:lstStyle/>
          <a:p>
            <a:r>
              <a:rPr lang="cs-CZ" dirty="0" smtClean="0"/>
              <a:t>Pouliční průzkum</a:t>
            </a:r>
          </a:p>
          <a:p>
            <a:pPr lvl="1"/>
            <a:r>
              <a:rPr lang="cs-CZ" dirty="0" smtClean="0"/>
              <a:t>„bílé“ a „černé“ týmy získaly nevysvětlitelně různé odpovědi</a:t>
            </a:r>
          </a:p>
          <a:p>
            <a:pPr lvl="1"/>
            <a:r>
              <a:rPr lang="cs-CZ" dirty="0" smtClean="0"/>
              <a:t>kdo je zrovna na ulici/doma</a:t>
            </a:r>
          </a:p>
          <a:p>
            <a:pPr lvl="1"/>
            <a:r>
              <a:rPr lang="cs-CZ" dirty="0" smtClean="0"/>
              <a:t>koho tazatel osloví</a:t>
            </a:r>
          </a:p>
          <a:p>
            <a:r>
              <a:rPr lang="cs-CZ" dirty="0" smtClean="0"/>
              <a:t> Telefonické dotazování</a:t>
            </a:r>
          </a:p>
          <a:p>
            <a:pPr lvl="1"/>
            <a:r>
              <a:rPr lang="cs-CZ" dirty="0" smtClean="0"/>
              <a:t>kdo má telefon (kolikrát)</a:t>
            </a:r>
          </a:p>
          <a:p>
            <a:r>
              <a:rPr lang="cs-CZ" dirty="0" smtClean="0"/>
              <a:t>Dotazy na politické preference</a:t>
            </a:r>
          </a:p>
          <a:p>
            <a:pPr lvl="1"/>
            <a:r>
              <a:rPr lang="cs-CZ" dirty="0" smtClean="0"/>
              <a:t>liberálně a levicově orientovaní lidé nevěří průzkumům</a:t>
            </a:r>
            <a:endParaRPr lang="cs-CZ" dirty="0"/>
          </a:p>
        </p:txBody>
      </p:sp>
      <p:sp>
        <p:nvSpPr>
          <p:cNvPr id="4" name="TextovéPole 3"/>
          <p:cNvSpPr txBox="1"/>
          <p:nvPr/>
        </p:nvSpPr>
        <p:spPr>
          <a:xfrm>
            <a:off x="6300192" y="332656"/>
            <a:ext cx="2520280" cy="369332"/>
          </a:xfrm>
          <a:prstGeom prst="rect">
            <a:avLst/>
          </a:prstGeom>
          <a:noFill/>
        </p:spPr>
        <p:txBody>
          <a:bodyPr wrap="square" rtlCol="0">
            <a:spAutoFit/>
          </a:bodyPr>
          <a:lstStyle/>
          <a:p>
            <a:r>
              <a:rPr lang="cs-CZ" b="1" dirty="0" smtClean="0">
                <a:solidFill>
                  <a:srgbClr val="FF0000"/>
                </a:solidFill>
              </a:rPr>
              <a:t>*</a:t>
            </a:r>
            <a:r>
              <a:rPr lang="en-US" b="1" baseline="50000" dirty="0" err="1" smtClean="0"/>
              <a:t>D.Huff</a:t>
            </a:r>
            <a:r>
              <a:rPr lang="en-US" b="1" baseline="50000" dirty="0" smtClean="0"/>
              <a:t> </a:t>
            </a:r>
            <a:r>
              <a:rPr lang="cs-CZ" b="1" baseline="50000" dirty="0" smtClean="0"/>
              <a:t>	</a:t>
            </a:r>
            <a:r>
              <a:rPr lang="en-US" b="1" baseline="50000" dirty="0" err="1" smtClean="0"/>
              <a:t>Jak</a:t>
            </a:r>
            <a:r>
              <a:rPr lang="en-US" b="1" baseline="50000" dirty="0" smtClean="0"/>
              <a:t> </a:t>
            </a:r>
            <a:r>
              <a:rPr lang="en-US" b="1" baseline="50000" dirty="0" err="1" smtClean="0"/>
              <a:t>lh</a:t>
            </a:r>
            <a:r>
              <a:rPr lang="cs-CZ" b="1" baseline="50000" dirty="0" smtClean="0"/>
              <a:t>á</a:t>
            </a:r>
            <a:r>
              <a:rPr lang="en-US" b="1" baseline="50000" dirty="0" smtClean="0"/>
              <a:t>t se </a:t>
            </a:r>
            <a:r>
              <a:rPr lang="en-US" b="1" baseline="50000" dirty="0" err="1" smtClean="0"/>
              <a:t>statistikou</a:t>
            </a:r>
            <a:endParaRPr lang="cs-CZ" dirty="0"/>
          </a:p>
        </p:txBody>
      </p:sp>
    </p:spTree>
    <p:extLst>
      <p:ext uri="{BB962C8B-B14F-4D97-AF65-F5344CB8AC3E}">
        <p14:creationId xmlns:p14="http://schemas.microsoft.com/office/powerpoint/2010/main" val="16672483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Interpretace – Když chybí vysvětlivky</a:t>
            </a:r>
            <a:endParaRPr lang="cs-CZ" dirty="0"/>
          </a:p>
        </p:txBody>
      </p:sp>
      <p:sp>
        <p:nvSpPr>
          <p:cNvPr id="3" name="Zástupný symbol pro obsah 2"/>
          <p:cNvSpPr>
            <a:spLocks noGrp="1"/>
          </p:cNvSpPr>
          <p:nvPr>
            <p:ph idx="1"/>
          </p:nvPr>
        </p:nvSpPr>
        <p:spPr>
          <a:xfrm>
            <a:off x="457200" y="1600200"/>
            <a:ext cx="8507288" cy="4421088"/>
          </a:xfrm>
        </p:spPr>
        <p:txBody>
          <a:bodyPr>
            <a:normAutofit/>
          </a:bodyPr>
          <a:lstStyle/>
          <a:p>
            <a:r>
              <a:rPr lang="cs-CZ" dirty="0" smtClean="0"/>
              <a:t>Záměna </a:t>
            </a:r>
            <a:r>
              <a:rPr lang="cs-CZ" dirty="0"/>
              <a:t>„normálního“ se „žádoucím“</a:t>
            </a:r>
            <a:endParaRPr lang="cs-CZ" dirty="0" smtClean="0"/>
          </a:p>
          <a:p>
            <a:pPr lvl="1"/>
            <a:r>
              <a:rPr lang="cs-CZ" dirty="0" smtClean="0"/>
              <a:t>zvláště tam, kde je emocionální dopad</a:t>
            </a:r>
          </a:p>
          <a:p>
            <a:pPr>
              <a:spcBef>
                <a:spcPts val="3000"/>
              </a:spcBef>
            </a:pPr>
            <a:r>
              <a:rPr lang="cs-CZ" dirty="0" smtClean="0"/>
              <a:t>Uvedení číselného vývoje bez vysvětlení základu</a:t>
            </a:r>
          </a:p>
          <a:p>
            <a:pPr lvl="1"/>
            <a:r>
              <a:rPr lang="cs-CZ" dirty="0" smtClean="0"/>
              <a:t>nová studená lázeň dělá ocel třikrát tvrdší – než co?</a:t>
            </a:r>
          </a:p>
          <a:p>
            <a:pPr lvl="1"/>
            <a:r>
              <a:rPr lang="cs-CZ" dirty="0" smtClean="0"/>
              <a:t>tento přístroj vyrobí o 26 </a:t>
            </a:r>
            <a:r>
              <a:rPr lang="en-US" dirty="0" smtClean="0"/>
              <a:t>% v</a:t>
            </a:r>
            <a:r>
              <a:rPr lang="cs-CZ" dirty="0" err="1" smtClean="0"/>
              <a:t>íce</a:t>
            </a:r>
            <a:r>
              <a:rPr lang="cs-CZ" dirty="0" smtClean="0"/>
              <a:t> džusu – než který?</a:t>
            </a:r>
          </a:p>
          <a:p>
            <a:pPr lvl="1"/>
            <a:r>
              <a:rPr lang="cs-CZ" dirty="0" smtClean="0"/>
              <a:t>půl unce tohoto </a:t>
            </a:r>
            <a:r>
              <a:rPr lang="cs-CZ" dirty="0"/>
              <a:t>léku zničilo ve zkumavce během jedenácti vteřin </a:t>
            </a:r>
            <a:r>
              <a:rPr lang="cs-CZ" dirty="0" smtClean="0"/>
              <a:t>31 108 </a:t>
            </a:r>
            <a:r>
              <a:rPr lang="cs-CZ" dirty="0"/>
              <a:t>bakterií</a:t>
            </a:r>
            <a:endParaRPr lang="cs-CZ" dirty="0" smtClean="0"/>
          </a:p>
          <a:p>
            <a:pPr marL="0" indent="0">
              <a:buNone/>
            </a:pPr>
            <a:endParaRPr lang="cs-CZ" dirty="0" smtClean="0"/>
          </a:p>
        </p:txBody>
      </p:sp>
      <p:sp>
        <p:nvSpPr>
          <p:cNvPr id="4" name="TextovéPole 3"/>
          <p:cNvSpPr txBox="1"/>
          <p:nvPr/>
        </p:nvSpPr>
        <p:spPr>
          <a:xfrm>
            <a:off x="6300192" y="332656"/>
            <a:ext cx="2520280" cy="369332"/>
          </a:xfrm>
          <a:prstGeom prst="rect">
            <a:avLst/>
          </a:prstGeom>
          <a:noFill/>
        </p:spPr>
        <p:txBody>
          <a:bodyPr wrap="square" rtlCol="0">
            <a:spAutoFit/>
          </a:bodyPr>
          <a:lstStyle/>
          <a:p>
            <a:r>
              <a:rPr lang="cs-CZ" b="1" dirty="0" smtClean="0">
                <a:solidFill>
                  <a:srgbClr val="FF0000"/>
                </a:solidFill>
              </a:rPr>
              <a:t>*</a:t>
            </a:r>
            <a:r>
              <a:rPr lang="en-US" b="1" baseline="50000" dirty="0" err="1" smtClean="0"/>
              <a:t>D.Huff</a:t>
            </a:r>
            <a:r>
              <a:rPr lang="en-US" b="1" baseline="50000" dirty="0" smtClean="0"/>
              <a:t> </a:t>
            </a:r>
            <a:r>
              <a:rPr lang="cs-CZ" b="1" baseline="50000" dirty="0" smtClean="0"/>
              <a:t>	</a:t>
            </a:r>
            <a:r>
              <a:rPr lang="en-US" b="1" baseline="50000" dirty="0" err="1" smtClean="0"/>
              <a:t>Jak</a:t>
            </a:r>
            <a:r>
              <a:rPr lang="en-US" b="1" baseline="50000" dirty="0" smtClean="0"/>
              <a:t> </a:t>
            </a:r>
            <a:r>
              <a:rPr lang="en-US" b="1" baseline="50000" dirty="0" err="1" smtClean="0"/>
              <a:t>lh</a:t>
            </a:r>
            <a:r>
              <a:rPr lang="cs-CZ" b="1" baseline="50000" dirty="0" smtClean="0"/>
              <a:t>á</a:t>
            </a:r>
            <a:r>
              <a:rPr lang="en-US" b="1" baseline="50000" dirty="0" smtClean="0"/>
              <a:t>t se </a:t>
            </a:r>
            <a:r>
              <a:rPr lang="en-US" b="1" baseline="50000" dirty="0" err="1" smtClean="0"/>
              <a:t>statistikou</a:t>
            </a:r>
            <a:endParaRPr lang="cs-CZ" dirty="0"/>
          </a:p>
        </p:txBody>
      </p:sp>
    </p:spTree>
    <p:extLst>
      <p:ext uri="{BB962C8B-B14F-4D97-AF65-F5344CB8AC3E}">
        <p14:creationId xmlns:p14="http://schemas.microsoft.com/office/powerpoint/2010/main" val="4382106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err="1" smtClean="0"/>
              <a:t>Bias</a:t>
            </a:r>
            <a:r>
              <a:rPr lang="cs-CZ" dirty="0"/>
              <a:t> </a:t>
            </a:r>
            <a:r>
              <a:rPr lang="cs-CZ" dirty="0" smtClean="0"/>
              <a:t>– malý </a:t>
            </a:r>
            <a:r>
              <a:rPr lang="cs-CZ" dirty="0"/>
              <a:t>nebo ovlivněný vzorek</a:t>
            </a:r>
            <a:endParaRPr lang="cs-CZ" b="1" baseline="50000" dirty="0"/>
          </a:p>
        </p:txBody>
      </p:sp>
      <p:sp>
        <p:nvSpPr>
          <p:cNvPr id="4" name="Zástupný symbol pro obsah 2"/>
          <p:cNvSpPr>
            <a:spLocks noGrp="1"/>
          </p:cNvSpPr>
          <p:nvPr>
            <p:ph idx="1"/>
          </p:nvPr>
        </p:nvSpPr>
        <p:spPr>
          <a:xfrm>
            <a:off x="457200" y="1484784"/>
            <a:ext cx="8229600" cy="5069160"/>
          </a:xfrm>
        </p:spPr>
        <p:txBody>
          <a:bodyPr>
            <a:normAutofit/>
          </a:bodyPr>
          <a:lstStyle/>
          <a:p>
            <a:r>
              <a:rPr lang="cs-CZ" dirty="0"/>
              <a:t>33,3 procent žen na </a:t>
            </a:r>
            <a:r>
              <a:rPr lang="cs-CZ" dirty="0" err="1"/>
              <a:t>Hopkinsově</a:t>
            </a:r>
            <a:r>
              <a:rPr lang="cs-CZ" dirty="0"/>
              <a:t> univerzitě se vdalo za zdejší pedagogy! </a:t>
            </a:r>
          </a:p>
          <a:p>
            <a:pPr lvl="1">
              <a:spcAft>
                <a:spcPts val="1200"/>
              </a:spcAft>
            </a:pPr>
            <a:r>
              <a:rPr lang="cs-CZ" dirty="0" smtClean="0"/>
              <a:t>  </a:t>
            </a:r>
          </a:p>
          <a:p>
            <a:r>
              <a:rPr lang="cs-CZ" dirty="0" smtClean="0"/>
              <a:t>Ze </a:t>
            </a:r>
            <a:r>
              <a:rPr lang="cs-CZ" dirty="0"/>
              <a:t>169 korporací, které v průzkumu odpověděly, dvě třetiny prohlásily, že vstřebaly zvýšení </a:t>
            </a:r>
            <a:r>
              <a:rPr lang="cs-CZ" dirty="0" smtClean="0"/>
              <a:t>cen vstupů...</a:t>
            </a:r>
          </a:p>
          <a:p>
            <a:pPr lvl="1"/>
            <a:r>
              <a:rPr lang="cs-CZ" dirty="0" smtClean="0"/>
              <a:t>   </a:t>
            </a:r>
          </a:p>
        </p:txBody>
      </p:sp>
      <p:sp>
        <p:nvSpPr>
          <p:cNvPr id="5" name="TextovéPole 4"/>
          <p:cNvSpPr txBox="1"/>
          <p:nvPr/>
        </p:nvSpPr>
        <p:spPr>
          <a:xfrm>
            <a:off x="6300192" y="332656"/>
            <a:ext cx="2520280" cy="369332"/>
          </a:xfrm>
          <a:prstGeom prst="rect">
            <a:avLst/>
          </a:prstGeom>
          <a:noFill/>
        </p:spPr>
        <p:txBody>
          <a:bodyPr wrap="square" rtlCol="0">
            <a:spAutoFit/>
          </a:bodyPr>
          <a:lstStyle/>
          <a:p>
            <a:r>
              <a:rPr lang="cs-CZ" b="1" dirty="0" smtClean="0">
                <a:solidFill>
                  <a:srgbClr val="FF0000"/>
                </a:solidFill>
              </a:rPr>
              <a:t>*</a:t>
            </a:r>
            <a:r>
              <a:rPr lang="en-US" b="1" baseline="50000" dirty="0" err="1" smtClean="0"/>
              <a:t>D.Huff</a:t>
            </a:r>
            <a:r>
              <a:rPr lang="en-US" b="1" baseline="50000" dirty="0" smtClean="0"/>
              <a:t> </a:t>
            </a:r>
            <a:r>
              <a:rPr lang="cs-CZ" b="1" baseline="50000" dirty="0" smtClean="0"/>
              <a:t>	</a:t>
            </a:r>
            <a:r>
              <a:rPr lang="en-US" b="1" baseline="50000" dirty="0" err="1" smtClean="0"/>
              <a:t>Jak</a:t>
            </a:r>
            <a:r>
              <a:rPr lang="en-US" b="1" baseline="50000" dirty="0" smtClean="0"/>
              <a:t> </a:t>
            </a:r>
            <a:r>
              <a:rPr lang="en-US" b="1" baseline="50000" dirty="0" err="1" smtClean="0"/>
              <a:t>lh</a:t>
            </a:r>
            <a:r>
              <a:rPr lang="cs-CZ" b="1" baseline="50000" dirty="0" smtClean="0"/>
              <a:t>á</a:t>
            </a:r>
            <a:r>
              <a:rPr lang="en-US" b="1" baseline="50000" dirty="0" smtClean="0"/>
              <a:t>t se </a:t>
            </a:r>
            <a:r>
              <a:rPr lang="en-US" b="1" baseline="50000" dirty="0" err="1" smtClean="0"/>
              <a:t>statistikou</a:t>
            </a:r>
            <a:endParaRPr lang="cs-CZ" dirty="0"/>
          </a:p>
        </p:txBody>
      </p:sp>
    </p:spTree>
    <p:extLst>
      <p:ext uri="{BB962C8B-B14F-4D97-AF65-F5344CB8AC3E}">
        <p14:creationId xmlns:p14="http://schemas.microsoft.com/office/powerpoint/2010/main" val="340660396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1143000"/>
          </a:xfrm>
        </p:spPr>
        <p:txBody>
          <a:bodyPr>
            <a:normAutofit/>
          </a:bodyPr>
          <a:lstStyle/>
          <a:p>
            <a:r>
              <a:rPr lang="cs-CZ" dirty="0" err="1" smtClean="0"/>
              <a:t>Bias</a:t>
            </a:r>
            <a:r>
              <a:rPr lang="cs-CZ" dirty="0"/>
              <a:t> </a:t>
            </a:r>
            <a:r>
              <a:rPr lang="cs-CZ" dirty="0" smtClean="0"/>
              <a:t>– malý </a:t>
            </a:r>
            <a:r>
              <a:rPr lang="cs-CZ" dirty="0"/>
              <a:t>nebo ovlivněný vzorek</a:t>
            </a:r>
            <a:endParaRPr lang="cs-CZ" b="1" baseline="50000" dirty="0"/>
          </a:p>
        </p:txBody>
      </p:sp>
      <p:sp>
        <p:nvSpPr>
          <p:cNvPr id="4" name="Zástupný symbol pro obsah 2"/>
          <p:cNvSpPr>
            <a:spLocks noGrp="1"/>
          </p:cNvSpPr>
          <p:nvPr>
            <p:ph idx="1"/>
          </p:nvPr>
        </p:nvSpPr>
        <p:spPr>
          <a:xfrm>
            <a:off x="457200" y="1484784"/>
            <a:ext cx="8229600" cy="5069160"/>
          </a:xfrm>
        </p:spPr>
        <p:txBody>
          <a:bodyPr>
            <a:normAutofit lnSpcReduction="10000"/>
          </a:bodyPr>
          <a:lstStyle/>
          <a:p>
            <a:r>
              <a:rPr lang="cs-CZ" dirty="0"/>
              <a:t>33,3 procent žen na </a:t>
            </a:r>
            <a:r>
              <a:rPr lang="cs-CZ" dirty="0" err="1"/>
              <a:t>Hopkinsově</a:t>
            </a:r>
            <a:r>
              <a:rPr lang="cs-CZ" dirty="0"/>
              <a:t> univerzitě se vdalo za zdejší pedagogy! </a:t>
            </a:r>
          </a:p>
          <a:p>
            <a:pPr lvl="1">
              <a:spcAft>
                <a:spcPts val="1200"/>
              </a:spcAft>
            </a:pPr>
            <a:r>
              <a:rPr lang="cs-CZ" dirty="0" smtClean="0"/>
              <a:t>v tu dobu tam studovaly 3 ženy*</a:t>
            </a:r>
          </a:p>
          <a:p>
            <a:r>
              <a:rPr lang="cs-CZ" dirty="0"/>
              <a:t>Ze 169 korporací, které v průzkumu odpověděly, dvě třetiny prohlásily, že vstřebaly zvýšení </a:t>
            </a:r>
            <a:r>
              <a:rPr lang="cs-CZ" dirty="0" smtClean="0"/>
              <a:t>cen vstupů...</a:t>
            </a:r>
          </a:p>
          <a:p>
            <a:pPr lvl="1"/>
            <a:r>
              <a:rPr lang="cs-CZ" dirty="0" smtClean="0"/>
              <a:t>1 200 </a:t>
            </a:r>
            <a:r>
              <a:rPr lang="cs-CZ" dirty="0"/>
              <a:t>dotázaných </a:t>
            </a:r>
            <a:r>
              <a:rPr lang="cs-CZ" dirty="0" smtClean="0"/>
              <a:t>společností</a:t>
            </a:r>
          </a:p>
          <a:p>
            <a:pPr lvl="1"/>
            <a:r>
              <a:rPr lang="cs-CZ" dirty="0" smtClean="0"/>
              <a:t>86 </a:t>
            </a:r>
            <a:r>
              <a:rPr lang="en-US" dirty="0" smtClean="0"/>
              <a:t>% </a:t>
            </a:r>
            <a:r>
              <a:rPr lang="en-US" dirty="0" err="1" smtClean="0"/>
              <a:t>neodpov</a:t>
            </a:r>
            <a:r>
              <a:rPr lang="cs-CZ" dirty="0" err="1" smtClean="0"/>
              <a:t>ědělo</a:t>
            </a:r>
            <a:endParaRPr lang="cs-CZ" dirty="0" smtClean="0"/>
          </a:p>
          <a:p>
            <a:pPr lvl="1"/>
            <a:r>
              <a:rPr lang="cs-CZ" dirty="0" smtClean="0"/>
              <a:t>  9 </a:t>
            </a:r>
            <a:r>
              <a:rPr lang="en-US" dirty="0"/>
              <a:t>% </a:t>
            </a:r>
            <a:r>
              <a:rPr lang="cs-CZ" dirty="0" smtClean="0"/>
              <a:t>odpovědělo, že </a:t>
            </a:r>
            <a:r>
              <a:rPr lang="en-US" dirty="0" smtClean="0"/>
              <a:t>ne</a:t>
            </a:r>
            <a:r>
              <a:rPr lang="cs-CZ" dirty="0" smtClean="0"/>
              <a:t>zvýšily ceny</a:t>
            </a:r>
          </a:p>
          <a:p>
            <a:pPr lvl="1"/>
            <a:r>
              <a:rPr lang="cs-CZ" dirty="0" smtClean="0"/>
              <a:t>  5 </a:t>
            </a:r>
            <a:r>
              <a:rPr lang="en-US" dirty="0"/>
              <a:t>% </a:t>
            </a:r>
            <a:r>
              <a:rPr lang="cs-CZ" dirty="0"/>
              <a:t>odpovědělo, že </a:t>
            </a:r>
            <a:r>
              <a:rPr lang="cs-CZ" dirty="0" smtClean="0"/>
              <a:t>zvýšily </a:t>
            </a:r>
            <a:r>
              <a:rPr lang="cs-CZ" dirty="0"/>
              <a:t>ceny</a:t>
            </a:r>
            <a:endParaRPr lang="cs-CZ" dirty="0" smtClean="0"/>
          </a:p>
        </p:txBody>
      </p:sp>
      <p:sp>
        <p:nvSpPr>
          <p:cNvPr id="5" name="TextovéPole 4"/>
          <p:cNvSpPr txBox="1"/>
          <p:nvPr/>
        </p:nvSpPr>
        <p:spPr>
          <a:xfrm>
            <a:off x="6300192" y="332656"/>
            <a:ext cx="2520280" cy="369332"/>
          </a:xfrm>
          <a:prstGeom prst="rect">
            <a:avLst/>
          </a:prstGeom>
          <a:noFill/>
        </p:spPr>
        <p:txBody>
          <a:bodyPr wrap="square" rtlCol="0">
            <a:spAutoFit/>
          </a:bodyPr>
          <a:lstStyle/>
          <a:p>
            <a:r>
              <a:rPr lang="cs-CZ" b="1" dirty="0" smtClean="0">
                <a:solidFill>
                  <a:srgbClr val="FF0000"/>
                </a:solidFill>
              </a:rPr>
              <a:t>*</a:t>
            </a:r>
            <a:r>
              <a:rPr lang="en-US" b="1" baseline="50000" dirty="0" err="1" smtClean="0"/>
              <a:t>D.Huff</a:t>
            </a:r>
            <a:r>
              <a:rPr lang="en-US" b="1" baseline="50000" dirty="0" smtClean="0"/>
              <a:t> </a:t>
            </a:r>
            <a:r>
              <a:rPr lang="cs-CZ" b="1" baseline="50000" dirty="0" smtClean="0"/>
              <a:t>	</a:t>
            </a:r>
            <a:r>
              <a:rPr lang="en-US" b="1" baseline="50000" dirty="0" err="1" smtClean="0"/>
              <a:t>Jak</a:t>
            </a:r>
            <a:r>
              <a:rPr lang="en-US" b="1" baseline="50000" dirty="0" smtClean="0"/>
              <a:t> </a:t>
            </a:r>
            <a:r>
              <a:rPr lang="en-US" b="1" baseline="50000" dirty="0" err="1" smtClean="0"/>
              <a:t>lh</a:t>
            </a:r>
            <a:r>
              <a:rPr lang="cs-CZ" b="1" baseline="50000" dirty="0" smtClean="0"/>
              <a:t>á</a:t>
            </a:r>
            <a:r>
              <a:rPr lang="en-US" b="1" baseline="50000" dirty="0" smtClean="0"/>
              <a:t>t se </a:t>
            </a:r>
            <a:r>
              <a:rPr lang="en-US" b="1" baseline="50000" dirty="0" err="1" smtClean="0"/>
              <a:t>statistikou</a:t>
            </a:r>
            <a:endParaRPr lang="cs-CZ" dirty="0"/>
          </a:p>
        </p:txBody>
      </p:sp>
    </p:spTree>
    <p:extLst>
      <p:ext uri="{BB962C8B-B14F-4D97-AF65-F5344CB8AC3E}">
        <p14:creationId xmlns:p14="http://schemas.microsoft.com/office/powerpoint/2010/main" val="700907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2607</TotalTime>
  <Words>2679</Words>
  <Application>Microsoft Office PowerPoint</Application>
  <PresentationFormat>Předvádění na obrazovce (4:3)</PresentationFormat>
  <Paragraphs>457</Paragraphs>
  <Slides>130</Slides>
  <Notes>1</Notes>
  <HiddenSlides>2</HiddenSlides>
  <MMClips>0</MMClips>
  <ScaleCrop>false</ScaleCrop>
  <HeadingPairs>
    <vt:vector size="6" baseType="variant">
      <vt:variant>
        <vt:lpstr>Použitá písma</vt:lpstr>
      </vt:variant>
      <vt:variant>
        <vt:i4>3</vt:i4>
      </vt:variant>
      <vt:variant>
        <vt:lpstr>Motiv</vt:lpstr>
      </vt:variant>
      <vt:variant>
        <vt:i4>3</vt:i4>
      </vt:variant>
      <vt:variant>
        <vt:lpstr>Nadpisy snímků</vt:lpstr>
      </vt:variant>
      <vt:variant>
        <vt:i4>130</vt:i4>
      </vt:variant>
    </vt:vector>
  </HeadingPairs>
  <TitlesOfParts>
    <vt:vector size="136" baseType="lpstr">
      <vt:lpstr>Arial</vt:lpstr>
      <vt:lpstr>Calibri</vt:lpstr>
      <vt:lpstr>Cambria Math</vt:lpstr>
      <vt:lpstr>Motiv systému Office</vt:lpstr>
      <vt:lpstr>Vlastní návrh</vt:lpstr>
      <vt:lpstr>1_Vlastní návrh</vt:lpstr>
      <vt:lpstr>Interpretace dat</vt:lpstr>
      <vt:lpstr>Data</vt:lpstr>
      <vt:lpstr>Úlohy o datech</vt:lpstr>
      <vt:lpstr>Data</vt:lpstr>
      <vt:lpstr>Veřejná ověřená data</vt:lpstr>
      <vt:lpstr>Kognitivní zkreslení  </vt:lpstr>
      <vt:lpstr>Knížky</vt:lpstr>
      <vt:lpstr>Kognitivní zkreslení</vt:lpstr>
      <vt:lpstr>Kognitivní zkreslení</vt:lpstr>
      <vt:lpstr>Kognitivní zkreslení</vt:lpstr>
      <vt:lpstr>Kognitivní zkreslení</vt:lpstr>
      <vt:lpstr>Kognitivní zkreslení</vt:lpstr>
      <vt:lpstr>Knížka a web</vt:lpstr>
      <vt:lpstr>Test (Hans Rosling)</vt:lpstr>
      <vt:lpstr>Test (Hans Rosling)</vt:lpstr>
      <vt:lpstr>Test (Hans Rosling)</vt:lpstr>
      <vt:lpstr>Test (Hans Rosling)</vt:lpstr>
      <vt:lpstr>Test (Hans Rosling)</vt:lpstr>
      <vt:lpstr>Test (Hans Rosling)</vt:lpstr>
      <vt:lpstr>Test (Hans Rosling)</vt:lpstr>
      <vt:lpstr>Test (Hans Rosling)</vt:lpstr>
      <vt:lpstr>Test (Hans Rosling)</vt:lpstr>
      <vt:lpstr>Výsledek https://www.gapminder.org/ignorance/studies/gms/</vt:lpstr>
      <vt:lpstr>Gapminder – pozdější studie </vt:lpstr>
      <vt:lpstr>Gapminder – pozdější studie (2019)</vt:lpstr>
      <vt:lpstr>Gapminder – pozdější studie (2019) </vt:lpstr>
      <vt:lpstr>Gapminder – Zdraví v Evropě (2019)</vt:lpstr>
      <vt:lpstr>Gapminder – Udržitelný rozvoj (2020)</vt:lpstr>
      <vt:lpstr>Gapminder – Uprchlíci (2023)</vt:lpstr>
      <vt:lpstr>Knížky</vt:lpstr>
      <vt:lpstr>Knížky</vt:lpstr>
      <vt:lpstr>Zkreslení dat a jejich sdělení </vt:lpstr>
      <vt:lpstr>Na co dávat pozor ?</vt:lpstr>
      <vt:lpstr>Grafické dezinterpretace </vt:lpstr>
      <vt:lpstr>Osy – podseknutá osa</vt:lpstr>
      <vt:lpstr>Osy – podseknutá osa</vt:lpstr>
      <vt:lpstr>Osy – realita</vt:lpstr>
      <vt:lpstr>Osy – podseknutá svislá osa + část dat</vt:lpstr>
      <vt:lpstr>Osy – realita</vt:lpstr>
      <vt:lpstr>Osy – podseknutá osa</vt:lpstr>
      <vt:lpstr>Osy – podseknutá osa – u nás</vt:lpstr>
      <vt:lpstr>Osy – podseknutá osa</vt:lpstr>
      <vt:lpstr>Osy – podseknutá osa</vt:lpstr>
      <vt:lpstr>Osy – podseknutá osa</vt:lpstr>
      <vt:lpstr>Osy – nerovnoměrná osa</vt:lpstr>
      <vt:lpstr>Špatně popsaná osa</vt:lpstr>
      <vt:lpstr>Osy – podseknutá (nepopsaná) osa</vt:lpstr>
      <vt:lpstr>Osy + data „vítěz“ kategorie zavádějících grafů </vt:lpstr>
      <vt:lpstr>Logaritmická osa</vt:lpstr>
      <vt:lpstr>Logaritmická osa</vt:lpstr>
      <vt:lpstr>Záhadná osa číslo zde udává jinou informaci než blok</vt:lpstr>
      <vt:lpstr>Prezentace aplikace PowerPoint</vt:lpstr>
      <vt:lpstr>Záměrná manipulace</vt:lpstr>
      <vt:lpstr>Anekdoty</vt:lpstr>
      <vt:lpstr>Anekdoty</vt:lpstr>
      <vt:lpstr>Koláčové grafy a popisky</vt:lpstr>
      <vt:lpstr>Koláčové grafy a popisky</vt:lpstr>
      <vt:lpstr>Koláčové grafy … 3D</vt:lpstr>
      <vt:lpstr>Koláčové grafy a popisky</vt:lpstr>
      <vt:lpstr>Koláčové grafy – nevhodný graf</vt:lpstr>
      <vt:lpstr>… jinak</vt:lpstr>
      <vt:lpstr>Koláčové grafy a popisky</vt:lpstr>
      <vt:lpstr>Osy – dvě různé osy s odlišnou nulou a měřítkem – iluze zlomu</vt:lpstr>
      <vt:lpstr>Osy – dvě osy podruhé</vt:lpstr>
      <vt:lpstr>Pozor na vodorovnou osu</vt:lpstr>
      <vt:lpstr>Pozor na vodorovnou osu</vt:lpstr>
      <vt:lpstr>Pozor na vodorovnou osu</vt:lpstr>
      <vt:lpstr>Pozor na vodorovnou osu</vt:lpstr>
      <vt:lpstr>Pozor na vodorovnou osu a typ grafu</vt:lpstr>
      <vt:lpstr>Pozor na vodorovnou osu a typ grafu</vt:lpstr>
      <vt:lpstr>Grafické dezinterpretace *Huff </vt:lpstr>
      <vt:lpstr>Grafické dezinterpretace *Huff </vt:lpstr>
      <vt:lpstr>Grafické dezinterpretace *Huff </vt:lpstr>
      <vt:lpstr>Grafické dezinterpretace *Huff </vt:lpstr>
      <vt:lpstr>Grafické dezinterpretace *Huff </vt:lpstr>
      <vt:lpstr>Grafické dezinterpretace *Huff </vt:lpstr>
      <vt:lpstr>Grafické dezinterpretace *Grootendorst </vt:lpstr>
      <vt:lpstr>Grafické dezinterpretace – oprava</vt:lpstr>
      <vt:lpstr>Prezentace aplikace PowerPoint</vt:lpstr>
      <vt:lpstr>Prezentace aplikace PowerPoint</vt:lpstr>
      <vt:lpstr>Grafické dezinterpretace</vt:lpstr>
      <vt:lpstr>Grafické dezinterpretace – 3D graf</vt:lpstr>
      <vt:lpstr>… sloupcový graf</vt:lpstr>
      <vt:lpstr>Grafické dezinterpretace  Výběr „vhodných“ dat –„Cherry picking“ </vt:lpstr>
      <vt:lpstr>Grafické dezinterpretace  Výběr „vhodných“ dat –„Cherry picking“ </vt:lpstr>
      <vt:lpstr>Grafické dezinterpretace  Výběr „vhodných“ dat –„Cherry picking“ </vt:lpstr>
      <vt:lpstr>Grafické dezinterpretace  Výběr „vhodných“ dat –„Cherry picking“ </vt:lpstr>
      <vt:lpstr>Grafické dezinterpretace  Výběr „vhodných“ dat –„Cherry picking“ </vt:lpstr>
      <vt:lpstr>Grafické dezinterpretace  Výběr „vhodných“ dat –„Cherry picking“ </vt:lpstr>
      <vt:lpstr>Grafické dezinterpretace  Výběr „vhodných“ dat – motivace </vt:lpstr>
      <vt:lpstr>Grafické dezinterpretace  Výběr „vhodných“ dat – motivace </vt:lpstr>
      <vt:lpstr>Grafické dezinterpretace  cíl sdělení </vt:lpstr>
      <vt:lpstr>Grafické dezinterpretace  cíl sdělení </vt:lpstr>
      <vt:lpstr>Bias</vt:lpstr>
      <vt:lpstr>Bias</vt:lpstr>
      <vt:lpstr>Získat čistě náhodný vzorek je obtížné</vt:lpstr>
      <vt:lpstr>Interpretace – Když chybí vysvětlivky</vt:lpstr>
      <vt:lpstr>Bias – malý nebo ovlivněný vzorek</vt:lpstr>
      <vt:lpstr>Bias – malý nebo ovlivněný vzorek</vt:lpstr>
      <vt:lpstr>Bias – malý nebo ovlivněný vzorek</vt:lpstr>
      <vt:lpstr>Nedostatečná data</vt:lpstr>
      <vt:lpstr>Osy – dvě různé osy s odlišnou nulou a měřítkem – iluze zlomu</vt:lpstr>
      <vt:lpstr>Duální svislá osa vytváří dojem korelace</vt:lpstr>
      <vt:lpstr>Duální svislá osa vytváří dojem korelace</vt:lpstr>
      <vt:lpstr>Řešení</vt:lpstr>
      <vt:lpstr>           Řešení</vt:lpstr>
      <vt:lpstr>Řešení</vt:lpstr>
      <vt:lpstr>Korelace </vt:lpstr>
      <vt:lpstr>Korelace</vt:lpstr>
      <vt:lpstr>Prezentace aplikace PowerPoint</vt:lpstr>
      <vt:lpstr>Bias – korelace – data …?</vt:lpstr>
      <vt:lpstr>Korelace — vážně míněné!</vt:lpstr>
      <vt:lpstr>Obrácené barvy</vt:lpstr>
      <vt:lpstr>Záhadné barvy</vt:lpstr>
      <vt:lpstr>Barvy</vt:lpstr>
      <vt:lpstr>Barvy – lépe</vt:lpstr>
      <vt:lpstr>Barvy</vt:lpstr>
      <vt:lpstr>Barvy</vt:lpstr>
      <vt:lpstr>Síla grafického sdělení *Harford</vt:lpstr>
      <vt:lpstr>Síla grafického sdělení *Harford</vt:lpstr>
      <vt:lpstr>Síla grafického sdělení</vt:lpstr>
      <vt:lpstr>Síla grafického sdělení</vt:lpstr>
      <vt:lpstr>Problém je v datech (rok 2020)</vt:lpstr>
      <vt:lpstr>Problém je v datech (rok 2020)</vt:lpstr>
      <vt:lpstr>Problém s analýzou dat</vt:lpstr>
      <vt:lpstr>Co graf ukazuje?</vt:lpstr>
      <vt:lpstr>Na co dávat pozor ?</vt:lpstr>
      <vt:lpstr>Co graf ukazuje?</vt:lpstr>
      <vt:lpstr>Titulek</vt:lpstr>
      <vt:lpstr>Zdroje</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data, data…</dc:title>
  <dc:creator>uzivatel</dc:creator>
  <cp:lastModifiedBy>Šárka Gergelitsová</cp:lastModifiedBy>
  <cp:revision>204</cp:revision>
  <dcterms:created xsi:type="dcterms:W3CDTF">2022-10-09T07:12:47Z</dcterms:created>
  <dcterms:modified xsi:type="dcterms:W3CDTF">2025-08-19T16:27:46Z</dcterms:modified>
</cp:coreProperties>
</file>