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9"/>
  </p:notesMasterIdLst>
  <p:sldIdLst>
    <p:sldId id="259" r:id="rId2"/>
    <p:sldId id="265" r:id="rId3"/>
    <p:sldId id="263" r:id="rId4"/>
    <p:sldId id="264" r:id="rId5"/>
    <p:sldId id="266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4" r:id="rId14"/>
    <p:sldId id="270" r:id="rId15"/>
    <p:sldId id="268" r:id="rId16"/>
    <p:sldId id="305" r:id="rId17"/>
    <p:sldId id="287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0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B6F"/>
    <a:srgbClr val="E5AA2D"/>
    <a:srgbClr val="FFF358"/>
    <a:srgbClr val="006FAD"/>
    <a:srgbClr val="513F95"/>
    <a:srgbClr val="FCE552"/>
    <a:srgbClr val="FFF9AF"/>
    <a:srgbClr val="ED2E62"/>
    <a:srgbClr val="F59BB3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120"/>
      </p:cViewPr>
      <p:guideLst>
        <p:guide orient="horz" pos="300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646583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234710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0000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142E5C-5325-F290-389D-FCAD2824F4F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20000" y="1080000"/>
            <a:ext cx="2160000" cy="2160588"/>
          </a:xfrm>
          <a:prstGeom prst="ellipse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5768F69-0277-D846-44AA-B01DD403436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40591" y="1080000"/>
            <a:ext cx="2160000" cy="216058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93A6DF65-F5C0-7F2C-CF41-015EE1DE0E70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57B97B6C-193C-7D83-BD6F-868813B65B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8744AFE4-5B3F-D63A-E270-BE36265BB042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C6439BFC-E8A1-B46C-8557-E8CEB92A22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2CC7E9A-F331-F52B-895D-AC25CD39E41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7A88A3D-8F35-2C15-3CBF-F60751D2E96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1C79C21-0A8A-1C8D-737A-87472FFB6E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FE9355D-E3D4-8080-483C-954CEBAD530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D38361A-1D51-FD69-7A66-A0B1EEEEAAD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770354C-3315-B0EA-9BDE-36623B07CFA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C03C160-1A70-5588-18B2-3310DCC5B1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53BFDA4-3FBD-CDE5-19E8-4F68B402D0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D704548-4E4F-A1B3-A6F2-063FB45C88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5E4A41B-1634-81F7-658F-456FAF5BDD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3DC3838-B22D-978C-4820-8375DCA0408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E76B4AE-27C2-FF58-8898-8827BB8AF1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BC07999-3806-4BD2-0414-EF7E3AC1BE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01274F8-0100-DE21-C499-565A1E4611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B0373A-0DF4-3E5A-C5E2-8EFB42DB0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C089DBA-6383-E5C4-513B-65974AE10E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22">
              <a:extLst>
                <a:ext uri="{FF2B5EF4-FFF2-40B4-BE49-F238E27FC236}">
                  <a16:creationId xmlns:a16="http://schemas.microsoft.com/office/drawing/2014/main" id="{27D9F352-C32D-D8F5-FA45-5B02B6E2E9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23">
              <a:extLst>
                <a:ext uri="{FF2B5EF4-FFF2-40B4-BE49-F238E27FC236}">
                  <a16:creationId xmlns:a16="http://schemas.microsoft.com/office/drawing/2014/main" id="{D43EB678-E9FC-2121-8E33-BEBA1619D0C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24">
              <a:extLst>
                <a:ext uri="{FF2B5EF4-FFF2-40B4-BE49-F238E27FC236}">
                  <a16:creationId xmlns:a16="http://schemas.microsoft.com/office/drawing/2014/main" id="{22FC29F3-F9DC-A26E-A15F-101B7F2B2A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25">
              <a:extLst>
                <a:ext uri="{FF2B5EF4-FFF2-40B4-BE49-F238E27FC236}">
                  <a16:creationId xmlns:a16="http://schemas.microsoft.com/office/drawing/2014/main" id="{29A64063-AAA2-65F6-7F46-68683DFC32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26">
              <a:extLst>
                <a:ext uri="{FF2B5EF4-FFF2-40B4-BE49-F238E27FC236}">
                  <a16:creationId xmlns:a16="http://schemas.microsoft.com/office/drawing/2014/main" id="{BD0DD5AE-B20A-1A8B-5288-8204D6EFCD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27">
              <a:extLst>
                <a:ext uri="{FF2B5EF4-FFF2-40B4-BE49-F238E27FC236}">
                  <a16:creationId xmlns:a16="http://schemas.microsoft.com/office/drawing/2014/main" id="{F6436FB3-226D-5DC3-709C-C865DDB7A66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28">
              <a:extLst>
                <a:ext uri="{FF2B5EF4-FFF2-40B4-BE49-F238E27FC236}">
                  <a16:creationId xmlns:a16="http://schemas.microsoft.com/office/drawing/2014/main" id="{75BC851B-CA46-6D03-40E7-82212A121B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29">
              <a:extLst>
                <a:ext uri="{FF2B5EF4-FFF2-40B4-BE49-F238E27FC236}">
                  <a16:creationId xmlns:a16="http://schemas.microsoft.com/office/drawing/2014/main" id="{E0BFABA1-E123-FE7B-23FD-10B023C8D4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30">
              <a:extLst>
                <a:ext uri="{FF2B5EF4-FFF2-40B4-BE49-F238E27FC236}">
                  <a16:creationId xmlns:a16="http://schemas.microsoft.com/office/drawing/2014/main" id="{02DA0227-8DC3-0A35-18D1-D5AFB33BF1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6" name="Freeform 31">
              <a:extLst>
                <a:ext uri="{FF2B5EF4-FFF2-40B4-BE49-F238E27FC236}">
                  <a16:creationId xmlns:a16="http://schemas.microsoft.com/office/drawing/2014/main" id="{E53671AD-2C48-A73D-3AE4-9053318928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32">
              <a:extLst>
                <a:ext uri="{FF2B5EF4-FFF2-40B4-BE49-F238E27FC236}">
                  <a16:creationId xmlns:a16="http://schemas.microsoft.com/office/drawing/2014/main" id="{86D02995-B0B2-6597-07A5-071BE9272E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33">
              <a:extLst>
                <a:ext uri="{FF2B5EF4-FFF2-40B4-BE49-F238E27FC236}">
                  <a16:creationId xmlns:a16="http://schemas.microsoft.com/office/drawing/2014/main" id="{C0B526D5-5AC1-0068-182D-A315D28149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9" name="Freeform 34">
              <a:extLst>
                <a:ext uri="{FF2B5EF4-FFF2-40B4-BE49-F238E27FC236}">
                  <a16:creationId xmlns:a16="http://schemas.microsoft.com/office/drawing/2014/main" id="{83CFD5B7-7A5E-EA80-C55C-25559B4EA9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0" name="Freeform 35">
              <a:extLst>
                <a:ext uri="{FF2B5EF4-FFF2-40B4-BE49-F238E27FC236}">
                  <a16:creationId xmlns:a16="http://schemas.microsoft.com/office/drawing/2014/main" id="{FBD41290-CB56-1F02-C5EB-A64BBE10CDE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1" name="Freeform 36">
              <a:extLst>
                <a:ext uri="{FF2B5EF4-FFF2-40B4-BE49-F238E27FC236}">
                  <a16:creationId xmlns:a16="http://schemas.microsoft.com/office/drawing/2014/main" id="{8421F6BB-9221-6E68-0955-07BBC7BAE4F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2" name="Freeform 37">
              <a:extLst>
                <a:ext uri="{FF2B5EF4-FFF2-40B4-BE49-F238E27FC236}">
                  <a16:creationId xmlns:a16="http://schemas.microsoft.com/office/drawing/2014/main" id="{7B97673B-B6E9-B0C9-20C6-5B1892AA92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3" name="Freeform 38">
              <a:extLst>
                <a:ext uri="{FF2B5EF4-FFF2-40B4-BE49-F238E27FC236}">
                  <a16:creationId xmlns:a16="http://schemas.microsoft.com/office/drawing/2014/main" id="{55AD6B3B-2A2C-C202-BD76-48867B9231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4" name="Freeform 39">
              <a:extLst>
                <a:ext uri="{FF2B5EF4-FFF2-40B4-BE49-F238E27FC236}">
                  <a16:creationId xmlns:a16="http://schemas.microsoft.com/office/drawing/2014/main" id="{49E629C4-61C4-4CC6-5023-D830B7B6C5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5" name="Freeform 40">
              <a:extLst>
                <a:ext uri="{FF2B5EF4-FFF2-40B4-BE49-F238E27FC236}">
                  <a16:creationId xmlns:a16="http://schemas.microsoft.com/office/drawing/2014/main" id="{9B661CE1-0EC3-FFBD-65A8-6E195B2CDA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6" name="Freeform 41">
              <a:extLst>
                <a:ext uri="{FF2B5EF4-FFF2-40B4-BE49-F238E27FC236}">
                  <a16:creationId xmlns:a16="http://schemas.microsoft.com/office/drawing/2014/main" id="{557A54AA-9198-A635-5412-94D4CD9634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7" name="Freeform 42">
              <a:extLst>
                <a:ext uri="{FF2B5EF4-FFF2-40B4-BE49-F238E27FC236}">
                  <a16:creationId xmlns:a16="http://schemas.microsoft.com/office/drawing/2014/main" id="{8B180997-0468-3123-F67B-FD2E52477F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8" name="Freeform 43">
              <a:extLst>
                <a:ext uri="{FF2B5EF4-FFF2-40B4-BE49-F238E27FC236}">
                  <a16:creationId xmlns:a16="http://schemas.microsoft.com/office/drawing/2014/main" id="{8FFD4319-CE27-1DA5-9584-1292628C0E7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9" name="Freeform 44">
              <a:extLst>
                <a:ext uri="{FF2B5EF4-FFF2-40B4-BE49-F238E27FC236}">
                  <a16:creationId xmlns:a16="http://schemas.microsoft.com/office/drawing/2014/main" id="{C2AE4459-832F-BC9A-F59F-31411FF020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0" name="Freeform 45">
              <a:extLst>
                <a:ext uri="{FF2B5EF4-FFF2-40B4-BE49-F238E27FC236}">
                  <a16:creationId xmlns:a16="http://schemas.microsoft.com/office/drawing/2014/main" id="{31EEFBDC-9758-6074-888C-EBD98ABB16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1" name="Freeform 46">
              <a:extLst>
                <a:ext uri="{FF2B5EF4-FFF2-40B4-BE49-F238E27FC236}">
                  <a16:creationId xmlns:a16="http://schemas.microsoft.com/office/drawing/2014/main" id="{F4472899-263E-437A-B4C6-BBE6087A13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2" name="Freeform 47">
              <a:extLst>
                <a:ext uri="{FF2B5EF4-FFF2-40B4-BE49-F238E27FC236}">
                  <a16:creationId xmlns:a16="http://schemas.microsoft.com/office/drawing/2014/main" id="{1DD2F497-5B68-6727-ABBE-D8E9CD453BD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3" name="Freeform 48">
              <a:extLst>
                <a:ext uri="{FF2B5EF4-FFF2-40B4-BE49-F238E27FC236}">
                  <a16:creationId xmlns:a16="http://schemas.microsoft.com/office/drawing/2014/main" id="{3C283F62-FB89-3910-B2A5-28B18F776A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4" name="Freeform 49">
              <a:extLst>
                <a:ext uri="{FF2B5EF4-FFF2-40B4-BE49-F238E27FC236}">
                  <a16:creationId xmlns:a16="http://schemas.microsoft.com/office/drawing/2014/main" id="{83699769-5BC6-4331-5379-C4EB830F622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5" name="Freeform 50">
              <a:extLst>
                <a:ext uri="{FF2B5EF4-FFF2-40B4-BE49-F238E27FC236}">
                  <a16:creationId xmlns:a16="http://schemas.microsoft.com/office/drawing/2014/main" id="{2E0C8F29-84FD-E20B-D7E6-F3614A970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6" name="Freeform 51">
              <a:extLst>
                <a:ext uri="{FF2B5EF4-FFF2-40B4-BE49-F238E27FC236}">
                  <a16:creationId xmlns:a16="http://schemas.microsoft.com/office/drawing/2014/main" id="{1099E6BA-CB99-01EF-02FE-E531891282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7" name="Freeform 52">
              <a:extLst>
                <a:ext uri="{FF2B5EF4-FFF2-40B4-BE49-F238E27FC236}">
                  <a16:creationId xmlns:a16="http://schemas.microsoft.com/office/drawing/2014/main" id="{2A7E4CC5-EDE4-C440-1E43-73AFEEB57B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BF5C8C1E-8760-1B9D-B271-EE1B53983E0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179" name="Group 55">
              <a:extLst>
                <a:ext uri="{FF2B5EF4-FFF2-40B4-BE49-F238E27FC236}">
                  <a16:creationId xmlns:a16="http://schemas.microsoft.com/office/drawing/2014/main" id="{A925F222-EDAB-C634-46A3-DF682ED710D7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51" name="AutoShape 54">
                <a:extLst>
                  <a:ext uri="{FF2B5EF4-FFF2-40B4-BE49-F238E27FC236}">
                    <a16:creationId xmlns:a16="http://schemas.microsoft.com/office/drawing/2014/main" id="{6B695668-A02B-17D5-85F9-58F98412AED3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2" name="Freeform 56">
                <a:extLst>
                  <a:ext uri="{FF2B5EF4-FFF2-40B4-BE49-F238E27FC236}">
                    <a16:creationId xmlns:a16="http://schemas.microsoft.com/office/drawing/2014/main" id="{EDE9C6C1-33EB-6F3C-54B6-52F1F7BD75D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0" name="Group 59">
              <a:extLst>
                <a:ext uri="{FF2B5EF4-FFF2-40B4-BE49-F238E27FC236}">
                  <a16:creationId xmlns:a16="http://schemas.microsoft.com/office/drawing/2014/main" id="{9D3E61DB-235C-B502-C19E-57601A80560E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224" name="AutoShape 58">
                <a:extLst>
                  <a:ext uri="{FF2B5EF4-FFF2-40B4-BE49-F238E27FC236}">
                    <a16:creationId xmlns:a16="http://schemas.microsoft.com/office/drawing/2014/main" id="{FCE19364-5159-E245-756D-9BC4C72F43DC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5" name="Freeform 60">
                <a:extLst>
                  <a:ext uri="{FF2B5EF4-FFF2-40B4-BE49-F238E27FC236}">
                    <a16:creationId xmlns:a16="http://schemas.microsoft.com/office/drawing/2014/main" id="{978EBFD6-8BB9-4CC7-588B-F3D73BA13C6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61">
                <a:extLst>
                  <a:ext uri="{FF2B5EF4-FFF2-40B4-BE49-F238E27FC236}">
                    <a16:creationId xmlns:a16="http://schemas.microsoft.com/office/drawing/2014/main" id="{0A8FEC9C-9C80-BDC6-6A63-D6788F6B62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62">
                <a:extLst>
                  <a:ext uri="{FF2B5EF4-FFF2-40B4-BE49-F238E27FC236}">
                    <a16:creationId xmlns:a16="http://schemas.microsoft.com/office/drawing/2014/main" id="{8864DD67-CD1A-B4CC-4D92-1568C6FE11C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63">
                <a:extLst>
                  <a:ext uri="{FF2B5EF4-FFF2-40B4-BE49-F238E27FC236}">
                    <a16:creationId xmlns:a16="http://schemas.microsoft.com/office/drawing/2014/main" id="{CE0EAC12-2FC4-99E1-C10A-F9153F10A6A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64">
                <a:extLst>
                  <a:ext uri="{FF2B5EF4-FFF2-40B4-BE49-F238E27FC236}">
                    <a16:creationId xmlns:a16="http://schemas.microsoft.com/office/drawing/2014/main" id="{7330C1AE-F88A-D688-D398-9CAEE829BA0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65">
                <a:extLst>
                  <a:ext uri="{FF2B5EF4-FFF2-40B4-BE49-F238E27FC236}">
                    <a16:creationId xmlns:a16="http://schemas.microsoft.com/office/drawing/2014/main" id="{0A4C9F99-F87A-29B2-2F19-1432D5FD40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66">
                <a:extLst>
                  <a:ext uri="{FF2B5EF4-FFF2-40B4-BE49-F238E27FC236}">
                    <a16:creationId xmlns:a16="http://schemas.microsoft.com/office/drawing/2014/main" id="{83257783-DDFE-9A44-B684-E80C3DFCA8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67">
                <a:extLst>
                  <a:ext uri="{FF2B5EF4-FFF2-40B4-BE49-F238E27FC236}">
                    <a16:creationId xmlns:a16="http://schemas.microsoft.com/office/drawing/2014/main" id="{194D0EF7-8FA0-ADE6-554D-297DD811CC6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68">
                <a:extLst>
                  <a:ext uri="{FF2B5EF4-FFF2-40B4-BE49-F238E27FC236}">
                    <a16:creationId xmlns:a16="http://schemas.microsoft.com/office/drawing/2014/main" id="{AEEF0F38-3F82-CEA5-8991-BD7B279B98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69">
                <a:extLst>
                  <a:ext uri="{FF2B5EF4-FFF2-40B4-BE49-F238E27FC236}">
                    <a16:creationId xmlns:a16="http://schemas.microsoft.com/office/drawing/2014/main" id="{09E97980-DD6E-222C-035B-0B25E34467F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70">
                <a:extLst>
                  <a:ext uri="{FF2B5EF4-FFF2-40B4-BE49-F238E27FC236}">
                    <a16:creationId xmlns:a16="http://schemas.microsoft.com/office/drawing/2014/main" id="{87C3A352-2B7C-067D-C623-AAD01FE820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71">
                <a:extLst>
                  <a:ext uri="{FF2B5EF4-FFF2-40B4-BE49-F238E27FC236}">
                    <a16:creationId xmlns:a16="http://schemas.microsoft.com/office/drawing/2014/main" id="{949C08F6-22D0-34FD-8C2E-B49B8A5BDBF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72">
                <a:extLst>
                  <a:ext uri="{FF2B5EF4-FFF2-40B4-BE49-F238E27FC236}">
                    <a16:creationId xmlns:a16="http://schemas.microsoft.com/office/drawing/2014/main" id="{51B02699-DA81-8DC8-B8DA-9FD3EA2C9C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73">
                <a:extLst>
                  <a:ext uri="{FF2B5EF4-FFF2-40B4-BE49-F238E27FC236}">
                    <a16:creationId xmlns:a16="http://schemas.microsoft.com/office/drawing/2014/main" id="{EB010605-FE9B-4328-B0C8-FEB9CACB31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74">
                <a:extLst>
                  <a:ext uri="{FF2B5EF4-FFF2-40B4-BE49-F238E27FC236}">
                    <a16:creationId xmlns:a16="http://schemas.microsoft.com/office/drawing/2014/main" id="{24C188BD-7930-B58B-3311-8E0BC7BB758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75">
                <a:extLst>
                  <a:ext uri="{FF2B5EF4-FFF2-40B4-BE49-F238E27FC236}">
                    <a16:creationId xmlns:a16="http://schemas.microsoft.com/office/drawing/2014/main" id="{84C2A980-D438-7BC1-DBBB-BE35DDB248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76">
                <a:extLst>
                  <a:ext uri="{FF2B5EF4-FFF2-40B4-BE49-F238E27FC236}">
                    <a16:creationId xmlns:a16="http://schemas.microsoft.com/office/drawing/2014/main" id="{EA76CF88-EEE8-C5CF-0224-3FF2A0D4CDB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77">
                <a:extLst>
                  <a:ext uri="{FF2B5EF4-FFF2-40B4-BE49-F238E27FC236}">
                    <a16:creationId xmlns:a16="http://schemas.microsoft.com/office/drawing/2014/main" id="{1BBEEA44-B6ED-1D5C-783B-F0ADE0E450B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78">
                <a:extLst>
                  <a:ext uri="{FF2B5EF4-FFF2-40B4-BE49-F238E27FC236}">
                    <a16:creationId xmlns:a16="http://schemas.microsoft.com/office/drawing/2014/main" id="{BA77D94F-8BF6-7C1E-ED24-35060F311A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79">
                <a:extLst>
                  <a:ext uri="{FF2B5EF4-FFF2-40B4-BE49-F238E27FC236}">
                    <a16:creationId xmlns:a16="http://schemas.microsoft.com/office/drawing/2014/main" id="{B99EE12D-99D2-D072-6A7D-C438BA01CF7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80">
                <a:extLst>
                  <a:ext uri="{FF2B5EF4-FFF2-40B4-BE49-F238E27FC236}">
                    <a16:creationId xmlns:a16="http://schemas.microsoft.com/office/drawing/2014/main" id="{CB9C0A35-8E2D-3002-ABA6-FF1F5047FFB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81">
                <a:extLst>
                  <a:ext uri="{FF2B5EF4-FFF2-40B4-BE49-F238E27FC236}">
                    <a16:creationId xmlns:a16="http://schemas.microsoft.com/office/drawing/2014/main" id="{E30D472D-8151-7240-E27D-E07B1B8E71D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82">
                <a:extLst>
                  <a:ext uri="{FF2B5EF4-FFF2-40B4-BE49-F238E27FC236}">
                    <a16:creationId xmlns:a16="http://schemas.microsoft.com/office/drawing/2014/main" id="{EEF83738-3405-E604-090A-C789EB0B75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83">
                <a:extLst>
                  <a:ext uri="{FF2B5EF4-FFF2-40B4-BE49-F238E27FC236}">
                    <a16:creationId xmlns:a16="http://schemas.microsoft.com/office/drawing/2014/main" id="{59ADFE0D-FA08-2207-97D8-7148448A9F9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84">
                <a:extLst>
                  <a:ext uri="{FF2B5EF4-FFF2-40B4-BE49-F238E27FC236}">
                    <a16:creationId xmlns:a16="http://schemas.microsoft.com/office/drawing/2014/main" id="{7BA691E2-6F0C-64A3-4DF4-C2EC68B650C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85">
                <a:extLst>
                  <a:ext uri="{FF2B5EF4-FFF2-40B4-BE49-F238E27FC236}">
                    <a16:creationId xmlns:a16="http://schemas.microsoft.com/office/drawing/2014/main" id="{D65030E2-272E-2345-974E-CD82CA15A7F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1" name="Group 88">
              <a:extLst>
                <a:ext uri="{FF2B5EF4-FFF2-40B4-BE49-F238E27FC236}">
                  <a16:creationId xmlns:a16="http://schemas.microsoft.com/office/drawing/2014/main" id="{9E70D881-0993-922D-8CAB-0D602CEA8DD0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82" name="AutoShape 87">
                <a:extLst>
                  <a:ext uri="{FF2B5EF4-FFF2-40B4-BE49-F238E27FC236}">
                    <a16:creationId xmlns:a16="http://schemas.microsoft.com/office/drawing/2014/main" id="{8AB380A2-DFA2-9A07-E8B6-475BBB53540E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89">
                <a:extLst>
                  <a:ext uri="{FF2B5EF4-FFF2-40B4-BE49-F238E27FC236}">
                    <a16:creationId xmlns:a16="http://schemas.microsoft.com/office/drawing/2014/main" id="{DDFE3357-AED2-FF0E-838D-C41EDC4AD4E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90">
                <a:extLst>
                  <a:ext uri="{FF2B5EF4-FFF2-40B4-BE49-F238E27FC236}">
                    <a16:creationId xmlns:a16="http://schemas.microsoft.com/office/drawing/2014/main" id="{61430658-DE51-7535-3BB6-CBAAB68605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Rectangle 91">
                <a:extLst>
                  <a:ext uri="{FF2B5EF4-FFF2-40B4-BE49-F238E27FC236}">
                    <a16:creationId xmlns:a16="http://schemas.microsoft.com/office/drawing/2014/main" id="{B0298FB5-9E1C-E68D-4A7A-E29CF3C67E9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92">
                <a:extLst>
                  <a:ext uri="{FF2B5EF4-FFF2-40B4-BE49-F238E27FC236}">
                    <a16:creationId xmlns:a16="http://schemas.microsoft.com/office/drawing/2014/main" id="{6E101B3E-97FB-07AB-E1CC-FC1D3DFCF5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Rectangle 93">
                <a:extLst>
                  <a:ext uri="{FF2B5EF4-FFF2-40B4-BE49-F238E27FC236}">
                    <a16:creationId xmlns:a16="http://schemas.microsoft.com/office/drawing/2014/main" id="{476568CC-3F5B-6A4D-6CFC-49459C56C5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94">
                <a:extLst>
                  <a:ext uri="{FF2B5EF4-FFF2-40B4-BE49-F238E27FC236}">
                    <a16:creationId xmlns:a16="http://schemas.microsoft.com/office/drawing/2014/main" id="{EC1F656C-5CD9-7B4F-2AB9-4BB2C8F07C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95">
                <a:extLst>
                  <a:ext uri="{FF2B5EF4-FFF2-40B4-BE49-F238E27FC236}">
                    <a16:creationId xmlns:a16="http://schemas.microsoft.com/office/drawing/2014/main" id="{EADE4A65-28DE-1CF2-7074-36C2F131E3F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96">
                <a:extLst>
                  <a:ext uri="{FF2B5EF4-FFF2-40B4-BE49-F238E27FC236}">
                    <a16:creationId xmlns:a16="http://schemas.microsoft.com/office/drawing/2014/main" id="{14D6A6EA-113E-E96B-CD84-00959F0AB9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97">
                <a:extLst>
                  <a:ext uri="{FF2B5EF4-FFF2-40B4-BE49-F238E27FC236}">
                    <a16:creationId xmlns:a16="http://schemas.microsoft.com/office/drawing/2014/main" id="{32C05F28-7E2E-8A62-3BD2-7C68C2D6498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98">
                <a:extLst>
                  <a:ext uri="{FF2B5EF4-FFF2-40B4-BE49-F238E27FC236}">
                    <a16:creationId xmlns:a16="http://schemas.microsoft.com/office/drawing/2014/main" id="{6A3FB2D2-5942-9431-4C79-A3E0FC892A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99">
                <a:extLst>
                  <a:ext uri="{FF2B5EF4-FFF2-40B4-BE49-F238E27FC236}">
                    <a16:creationId xmlns:a16="http://schemas.microsoft.com/office/drawing/2014/main" id="{3BD412C0-2F1C-63BC-23B6-A9B064EC4F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100">
                <a:extLst>
                  <a:ext uri="{FF2B5EF4-FFF2-40B4-BE49-F238E27FC236}">
                    <a16:creationId xmlns:a16="http://schemas.microsoft.com/office/drawing/2014/main" id="{AA6624C9-9E60-640A-6801-1AD583AF4DF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101">
                <a:extLst>
                  <a:ext uri="{FF2B5EF4-FFF2-40B4-BE49-F238E27FC236}">
                    <a16:creationId xmlns:a16="http://schemas.microsoft.com/office/drawing/2014/main" id="{468FE759-B606-2518-8FEB-619D327C9F1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102">
                <a:extLst>
                  <a:ext uri="{FF2B5EF4-FFF2-40B4-BE49-F238E27FC236}">
                    <a16:creationId xmlns:a16="http://schemas.microsoft.com/office/drawing/2014/main" id="{AF7DB055-E9BC-234D-376E-45F1F2B255E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103">
                <a:extLst>
                  <a:ext uri="{FF2B5EF4-FFF2-40B4-BE49-F238E27FC236}">
                    <a16:creationId xmlns:a16="http://schemas.microsoft.com/office/drawing/2014/main" id="{7852300B-164E-8A3D-3AB3-38DBB4DE21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104">
                <a:extLst>
                  <a:ext uri="{FF2B5EF4-FFF2-40B4-BE49-F238E27FC236}">
                    <a16:creationId xmlns:a16="http://schemas.microsoft.com/office/drawing/2014/main" id="{05899F45-D5EC-C67D-D913-172C1202F2A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105">
                <a:extLst>
                  <a:ext uri="{FF2B5EF4-FFF2-40B4-BE49-F238E27FC236}">
                    <a16:creationId xmlns:a16="http://schemas.microsoft.com/office/drawing/2014/main" id="{44E835E1-E422-3A4A-DC1B-08C51AD6BB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106">
                <a:extLst>
                  <a:ext uri="{FF2B5EF4-FFF2-40B4-BE49-F238E27FC236}">
                    <a16:creationId xmlns:a16="http://schemas.microsoft.com/office/drawing/2014/main" id="{51A32A91-8C34-BAC4-EFAC-F087DD72ED8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107">
                <a:extLst>
                  <a:ext uri="{FF2B5EF4-FFF2-40B4-BE49-F238E27FC236}">
                    <a16:creationId xmlns:a16="http://schemas.microsoft.com/office/drawing/2014/main" id="{DCD73551-878B-C22D-ED00-D5BBEA5256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108">
                <a:extLst>
                  <a:ext uri="{FF2B5EF4-FFF2-40B4-BE49-F238E27FC236}">
                    <a16:creationId xmlns:a16="http://schemas.microsoft.com/office/drawing/2014/main" id="{99AB1E27-3E5B-EF1F-E114-B294FF2643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109">
                <a:extLst>
                  <a:ext uri="{FF2B5EF4-FFF2-40B4-BE49-F238E27FC236}">
                    <a16:creationId xmlns:a16="http://schemas.microsoft.com/office/drawing/2014/main" id="{AE6CC69E-DB1C-E0CE-E115-A42C3210915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110">
                <a:extLst>
                  <a:ext uri="{FF2B5EF4-FFF2-40B4-BE49-F238E27FC236}">
                    <a16:creationId xmlns:a16="http://schemas.microsoft.com/office/drawing/2014/main" id="{EE93F520-EC34-905E-12B7-2D73E83046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111">
                <a:extLst>
                  <a:ext uri="{FF2B5EF4-FFF2-40B4-BE49-F238E27FC236}">
                    <a16:creationId xmlns:a16="http://schemas.microsoft.com/office/drawing/2014/main" id="{C58858CE-6B9D-2821-372B-A7335B76814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112">
                <a:extLst>
                  <a:ext uri="{FF2B5EF4-FFF2-40B4-BE49-F238E27FC236}">
                    <a16:creationId xmlns:a16="http://schemas.microsoft.com/office/drawing/2014/main" id="{5B9180B9-E81F-D643-9E38-3035F43276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113">
                <a:extLst>
                  <a:ext uri="{FF2B5EF4-FFF2-40B4-BE49-F238E27FC236}">
                    <a16:creationId xmlns:a16="http://schemas.microsoft.com/office/drawing/2014/main" id="{966D423E-D613-0D35-46D5-9810847495B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114">
                <a:extLst>
                  <a:ext uri="{FF2B5EF4-FFF2-40B4-BE49-F238E27FC236}">
                    <a16:creationId xmlns:a16="http://schemas.microsoft.com/office/drawing/2014/main" id="{9C8BB230-12C5-E3D8-8F52-A8DD0744DD3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115">
                <a:extLst>
                  <a:ext uri="{FF2B5EF4-FFF2-40B4-BE49-F238E27FC236}">
                    <a16:creationId xmlns:a16="http://schemas.microsoft.com/office/drawing/2014/main" id="{65488235-24E0-DEFA-D5DC-0D8E49DB57D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116">
                <a:extLst>
                  <a:ext uri="{FF2B5EF4-FFF2-40B4-BE49-F238E27FC236}">
                    <a16:creationId xmlns:a16="http://schemas.microsoft.com/office/drawing/2014/main" id="{72E13C9A-18D8-D3F8-DD4E-5874E2705F5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117">
                <a:extLst>
                  <a:ext uri="{FF2B5EF4-FFF2-40B4-BE49-F238E27FC236}">
                    <a16:creationId xmlns:a16="http://schemas.microsoft.com/office/drawing/2014/main" id="{C47A1F08-7993-BC27-3C43-DD31783682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118">
                <a:extLst>
                  <a:ext uri="{FF2B5EF4-FFF2-40B4-BE49-F238E27FC236}">
                    <a16:creationId xmlns:a16="http://schemas.microsoft.com/office/drawing/2014/main" id="{CE7F9B9F-CA27-76BE-CCC8-07E8FCC2D9F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119">
                <a:extLst>
                  <a:ext uri="{FF2B5EF4-FFF2-40B4-BE49-F238E27FC236}">
                    <a16:creationId xmlns:a16="http://schemas.microsoft.com/office/drawing/2014/main" id="{9F4D9B0B-CEF9-6A71-7BEC-F29287A9B7D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120">
                <a:extLst>
                  <a:ext uri="{FF2B5EF4-FFF2-40B4-BE49-F238E27FC236}">
                    <a16:creationId xmlns:a16="http://schemas.microsoft.com/office/drawing/2014/main" id="{9FECDC7E-111B-9A7E-3842-9677EAFC402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121">
                <a:extLst>
                  <a:ext uri="{FF2B5EF4-FFF2-40B4-BE49-F238E27FC236}">
                    <a16:creationId xmlns:a16="http://schemas.microsoft.com/office/drawing/2014/main" id="{B1EEFC59-5C01-1D09-F7BD-651ECBB453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122">
                <a:extLst>
                  <a:ext uri="{FF2B5EF4-FFF2-40B4-BE49-F238E27FC236}">
                    <a16:creationId xmlns:a16="http://schemas.microsoft.com/office/drawing/2014/main" id="{C89AAB96-8203-D1A6-D346-1542FD076F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123">
                <a:extLst>
                  <a:ext uri="{FF2B5EF4-FFF2-40B4-BE49-F238E27FC236}">
                    <a16:creationId xmlns:a16="http://schemas.microsoft.com/office/drawing/2014/main" id="{573AB416-5509-A9D7-8ABD-A79CE0C58A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124">
                <a:extLst>
                  <a:ext uri="{FF2B5EF4-FFF2-40B4-BE49-F238E27FC236}">
                    <a16:creationId xmlns:a16="http://schemas.microsoft.com/office/drawing/2014/main" id="{3B93F6A8-6298-0933-96D3-E05075F7F71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125">
                <a:extLst>
                  <a:ext uri="{FF2B5EF4-FFF2-40B4-BE49-F238E27FC236}">
                    <a16:creationId xmlns:a16="http://schemas.microsoft.com/office/drawing/2014/main" id="{81816366-B37D-CB99-EA57-2F2257729B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126">
                <a:extLst>
                  <a:ext uri="{FF2B5EF4-FFF2-40B4-BE49-F238E27FC236}">
                    <a16:creationId xmlns:a16="http://schemas.microsoft.com/office/drawing/2014/main" id="{C3E82472-867E-C9CA-37FD-D78D29769A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127">
                <a:extLst>
                  <a:ext uri="{FF2B5EF4-FFF2-40B4-BE49-F238E27FC236}">
                    <a16:creationId xmlns:a16="http://schemas.microsoft.com/office/drawing/2014/main" id="{AE084FDB-C31E-63AF-3110-9D9FC76D44F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128">
                <a:extLst>
                  <a:ext uri="{FF2B5EF4-FFF2-40B4-BE49-F238E27FC236}">
                    <a16:creationId xmlns:a16="http://schemas.microsoft.com/office/drawing/2014/main" id="{03A5D87A-446E-0E4C-8369-5A98E8DEE32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129">
                <a:extLst>
                  <a:ext uri="{FF2B5EF4-FFF2-40B4-BE49-F238E27FC236}">
                    <a16:creationId xmlns:a16="http://schemas.microsoft.com/office/drawing/2014/main" id="{2DED2576-10D7-F13D-41BF-C83C759778F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4472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D69C6D-4F9E-40FD-99F2-AC9EAF1B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BE8A24-0637-408A-AAEB-F116DFB02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14D993-1087-41D5-8C96-EBCB9482E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6E4C1-3628-41F8-A16D-73B25F21847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81D982-CE4D-4DCE-9508-23E52378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3DFC2B-5891-4C43-B98D-B3F53BB1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93BD-2D72-408E-A262-E83A9D06FF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355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484784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271297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2996952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0A0F0-A9C5-0821-DD7B-585D48913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CD073-9964-6085-4818-09B8B0327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708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708B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708B6F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708B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708B6F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87966" y="81000"/>
            <a:ext cx="6696000" cy="6696000"/>
          </a:xfrm>
          <a:prstGeom prst="ellipse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76174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330914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708B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106393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708B6F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Foto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3"/>
            <a:ext cx="7680325" cy="3140967"/>
          </a:xfrm>
        </p:spPr>
        <p:txBody>
          <a:bodyPr/>
          <a:lstStyle/>
          <a:p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11A989-8083-982E-C926-4979D77CCBF9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8256240" y="3833201"/>
            <a:ext cx="2880000" cy="2880001"/>
          </a:xfrm>
          <a:prstGeom prst="ellipse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09754-5BCB-42EF-C02C-C5AA38B2B1A0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8004313" y="108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F075FF5-4B7A-EDDA-95A7-DDDA0656886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8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FFE55F4-DD4E-6EC1-7877-8EEB93864796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4530000" y="108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  <p15:guide id="4" pos="483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55680" y="1056181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1854" y="1080000"/>
            <a:ext cx="2160000" cy="2160000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708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9" r:id="rId11"/>
    <p:sldLayoutId id="2147483670" r:id="rId12"/>
    <p:sldLayoutId id="214748367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1121" y="23021"/>
            <a:ext cx="12190879" cy="6858000"/>
          </a:xfrm>
          <a:prstGeom prst="rect">
            <a:avLst/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rgbClr val="FFF358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5DB7219-0336-3243-2EF2-D6DAC3592988}"/>
              </a:ext>
            </a:extLst>
          </p:cNvPr>
          <p:cNvGrpSpPr/>
          <p:nvPr/>
        </p:nvGrpSpPr>
        <p:grpSpPr>
          <a:xfrm>
            <a:off x="1" y="0"/>
            <a:ext cx="12745447" cy="6976211"/>
            <a:chOff x="1" y="0"/>
            <a:chExt cx="12745447" cy="697621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7CA4EC-EA9D-5EA9-3F15-AD0C842411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" y="278687"/>
              <a:ext cx="1679019" cy="2484000"/>
            </a:xfrm>
            <a:custGeom>
              <a:avLst/>
              <a:gdLst>
                <a:gd name="connsiteX0" fmla="*/ 437019 w 1679019"/>
                <a:gd name="connsiteY0" fmla="*/ 0 h 2484000"/>
                <a:gd name="connsiteX1" fmla="*/ 1679019 w 1679019"/>
                <a:gd name="connsiteY1" fmla="*/ 1242000 h 2484000"/>
                <a:gd name="connsiteX2" fmla="*/ 437019 w 1679019"/>
                <a:gd name="connsiteY2" fmla="*/ 2484000 h 2484000"/>
                <a:gd name="connsiteX3" fmla="*/ 67686 w 1679019"/>
                <a:gd name="connsiteY3" fmla="*/ 2428162 h 2484000"/>
                <a:gd name="connsiteX4" fmla="*/ 0 w 1679019"/>
                <a:gd name="connsiteY4" fmla="*/ 2403389 h 2484000"/>
                <a:gd name="connsiteX5" fmla="*/ 0 w 1679019"/>
                <a:gd name="connsiteY5" fmla="*/ 1796707 h 2484000"/>
                <a:gd name="connsiteX6" fmla="*/ 40481 w 1679019"/>
                <a:gd name="connsiteY6" fmla="*/ 1830106 h 2484000"/>
                <a:gd name="connsiteX7" fmla="*/ 437019 w 1679019"/>
                <a:gd name="connsiteY7" fmla="*/ 1951232 h 2484000"/>
                <a:gd name="connsiteX8" fmla="*/ 1146251 w 1679019"/>
                <a:gd name="connsiteY8" fmla="*/ 1242000 h 2484000"/>
                <a:gd name="connsiteX9" fmla="*/ 437019 w 1679019"/>
                <a:gd name="connsiteY9" fmla="*/ 532768 h 2484000"/>
                <a:gd name="connsiteX10" fmla="*/ 40481 w 1679019"/>
                <a:gd name="connsiteY10" fmla="*/ 653894 h 2484000"/>
                <a:gd name="connsiteX11" fmla="*/ 0 w 1679019"/>
                <a:gd name="connsiteY11" fmla="*/ 687293 h 2484000"/>
                <a:gd name="connsiteX12" fmla="*/ 0 w 1679019"/>
                <a:gd name="connsiteY12" fmla="*/ 80611 h 2484000"/>
                <a:gd name="connsiteX13" fmla="*/ 67686 w 1679019"/>
                <a:gd name="connsiteY13" fmla="*/ 55838 h 2484000"/>
                <a:gd name="connsiteX14" fmla="*/ 437019 w 1679019"/>
                <a:gd name="connsiteY14" fmla="*/ 0 h 248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79019" h="2484000">
                  <a:moveTo>
                    <a:pt x="437019" y="0"/>
                  </a:moveTo>
                  <a:cubicBezTo>
                    <a:pt x="1122957" y="0"/>
                    <a:pt x="1679019" y="556062"/>
                    <a:pt x="1679019" y="1242000"/>
                  </a:cubicBezTo>
                  <a:cubicBezTo>
                    <a:pt x="1679019" y="1927938"/>
                    <a:pt x="1122957" y="2484000"/>
                    <a:pt x="437019" y="2484000"/>
                  </a:cubicBezTo>
                  <a:cubicBezTo>
                    <a:pt x="308406" y="2484000"/>
                    <a:pt x="184358" y="2464451"/>
                    <a:pt x="67686" y="2428162"/>
                  </a:cubicBezTo>
                  <a:lnTo>
                    <a:pt x="0" y="2403389"/>
                  </a:lnTo>
                  <a:lnTo>
                    <a:pt x="0" y="1796707"/>
                  </a:lnTo>
                  <a:lnTo>
                    <a:pt x="40481" y="1830106"/>
                  </a:lnTo>
                  <a:cubicBezTo>
                    <a:pt x="153675" y="1906579"/>
                    <a:pt x="290132" y="1951232"/>
                    <a:pt x="437019" y="1951232"/>
                  </a:cubicBezTo>
                  <a:cubicBezTo>
                    <a:pt x="828717" y="1951232"/>
                    <a:pt x="1146251" y="1633698"/>
                    <a:pt x="1146251" y="1242000"/>
                  </a:cubicBezTo>
                  <a:cubicBezTo>
                    <a:pt x="1146251" y="850302"/>
                    <a:pt x="828717" y="532768"/>
                    <a:pt x="437019" y="532768"/>
                  </a:cubicBezTo>
                  <a:cubicBezTo>
                    <a:pt x="290132" y="532768"/>
                    <a:pt x="153675" y="577421"/>
                    <a:pt x="40481" y="653894"/>
                  </a:cubicBezTo>
                  <a:lnTo>
                    <a:pt x="0" y="687293"/>
                  </a:lnTo>
                  <a:lnTo>
                    <a:pt x="0" y="80611"/>
                  </a:lnTo>
                  <a:lnTo>
                    <a:pt x="67686" y="55838"/>
                  </a:lnTo>
                  <a:cubicBezTo>
                    <a:pt x="184358" y="19549"/>
                    <a:pt x="308406" y="0"/>
                    <a:pt x="4370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6602AB2-C419-FD68-53E5-20C7DD4BB7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2272" y="278687"/>
              <a:ext cx="2482849" cy="2484000"/>
            </a:xfrm>
            <a:prstGeom prst="ellipse">
              <a:avLst/>
            </a:pr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Partial Circle 24">
              <a:extLst>
                <a:ext uri="{FF2B5EF4-FFF2-40B4-BE49-F238E27FC236}">
                  <a16:creationId xmlns:a16="http://schemas.microsoft.com/office/drawing/2014/main" id="{4127A833-8496-0640-2380-1F29FAD225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88374" y="278687"/>
              <a:ext cx="2484000" cy="2484000"/>
            </a:xfrm>
            <a:prstGeom prst="pi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6" name="Partial Circle 25">
              <a:extLst>
                <a:ext uri="{FF2B5EF4-FFF2-40B4-BE49-F238E27FC236}">
                  <a16:creationId xmlns:a16="http://schemas.microsoft.com/office/drawing/2014/main" id="{789E2DC0-A59F-A302-B3B7-A94F072C9EA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15346" y="278687"/>
              <a:ext cx="2484000" cy="2484000"/>
            </a:xfrm>
            <a:prstGeom prst="pie">
              <a:avLst>
                <a:gd name="adj1" fmla="val 0"/>
                <a:gd name="adj2" fmla="val 10808681"/>
              </a:avLst>
            </a:pr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7" name="Partial Circle 26">
              <a:extLst>
                <a:ext uri="{FF2B5EF4-FFF2-40B4-BE49-F238E27FC236}">
                  <a16:creationId xmlns:a16="http://schemas.microsoft.com/office/drawing/2014/main" id="{7194B75F-F380-73F7-3B1B-721529EC264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261448" y="278687"/>
              <a:ext cx="2484000" cy="2484000"/>
            </a:xfrm>
            <a:prstGeom prst="pie">
              <a:avLst>
                <a:gd name="adj1" fmla="val 0"/>
                <a:gd name="adj2" fmla="val 5402884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E507ED3-50CE-F218-D2C2-2B5CC0509B3B}"/>
                </a:ext>
              </a:extLst>
            </p:cNvPr>
            <p:cNvGrpSpPr/>
            <p:nvPr/>
          </p:nvGrpSpPr>
          <p:grpSpPr>
            <a:xfrm>
              <a:off x="496070" y="2980633"/>
              <a:ext cx="2628000" cy="2628000"/>
              <a:chOff x="523502" y="2954877"/>
              <a:chExt cx="2628000" cy="2628000"/>
            </a:xfrm>
          </p:grpSpPr>
          <p:sp>
            <p:nvSpPr>
              <p:cNvPr id="28" name="Block Arc 27">
                <a:extLst>
                  <a:ext uri="{FF2B5EF4-FFF2-40B4-BE49-F238E27FC236}">
                    <a16:creationId xmlns:a16="http://schemas.microsoft.com/office/drawing/2014/main" id="{8C2CD428-2629-76EE-17FF-32233A2011F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 flipV="1">
                <a:off x="523502" y="2954877"/>
                <a:ext cx="2628000" cy="2628000"/>
              </a:xfrm>
              <a:prstGeom prst="blockArc">
                <a:avLst>
                  <a:gd name="adj1" fmla="val 10800000"/>
                  <a:gd name="adj2" fmla="val 21518"/>
                  <a:gd name="adj3" fmla="val 14261"/>
                </a:avLst>
              </a:pr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C214928-0AB2-817A-0E28-B522332295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79502" y="3699067"/>
                <a:ext cx="1116000" cy="1116000"/>
              </a:xfrm>
              <a:prstGeom prst="ellipse">
                <a:avLst/>
              </a:prstGeom>
              <a:solidFill>
                <a:srgbClr val="708B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34" name="Block Arc 33">
              <a:extLst>
                <a:ext uri="{FF2B5EF4-FFF2-40B4-BE49-F238E27FC236}">
                  <a16:creationId xmlns:a16="http://schemas.microsoft.com/office/drawing/2014/main" id="{24D39E82-884C-EF5B-49B8-AE1B3080AFA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243323" y="2980633"/>
              <a:ext cx="2628000" cy="2628000"/>
            </a:xfrm>
            <a:prstGeom prst="blockArc">
              <a:avLst>
                <a:gd name="adj1" fmla="val 10800000"/>
                <a:gd name="adj2" fmla="val 21518"/>
                <a:gd name="adj3" fmla="val 1426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B97295F-F163-18C0-D09D-BA619A30AB3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999323" y="3748660"/>
              <a:ext cx="1116000" cy="111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9DCE1C7-D8BE-DBFF-10DC-B783DF664E4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5706" y="5616001"/>
              <a:ext cx="2483796" cy="1241999"/>
            </a:xfrm>
            <a:custGeom>
              <a:avLst/>
              <a:gdLst>
                <a:gd name="connsiteX0" fmla="*/ 1240228 w 2483796"/>
                <a:gd name="connsiteY0" fmla="*/ 1241999 h 1241999"/>
                <a:gd name="connsiteX1" fmla="*/ 1861890 w 2483796"/>
                <a:gd name="connsiteY1" fmla="*/ 1076126 h 1241999"/>
                <a:gd name="connsiteX2" fmla="*/ 2483796 w 2483796"/>
                <a:gd name="connsiteY2" fmla="*/ 0 h 1241999"/>
                <a:gd name="connsiteX3" fmla="*/ 1241796 w 2483796"/>
                <a:gd name="connsiteY3" fmla="*/ 0 h 1241999"/>
                <a:gd name="connsiteX4" fmla="*/ 0 w 2483796"/>
                <a:gd name="connsiteY4" fmla="*/ 0 h 1241999"/>
                <a:gd name="connsiteX5" fmla="*/ 10324 w 2483796"/>
                <a:gd name="connsiteY5" fmla="*/ 161541 h 1241999"/>
                <a:gd name="connsiteX6" fmla="*/ 618986 w 2483796"/>
                <a:gd name="connsiteY6" fmla="*/ 1074557 h 1241999"/>
                <a:gd name="connsiteX7" fmla="*/ 1240228 w 2483796"/>
                <a:gd name="connsiteY7" fmla="*/ 1241999 h 124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796" h="1241999">
                  <a:moveTo>
                    <a:pt x="1240228" y="1241999"/>
                  </a:moveTo>
                  <a:cubicBezTo>
                    <a:pt x="1454827" y="1242270"/>
                    <a:pt x="1669497" y="1186989"/>
                    <a:pt x="1861890" y="1076126"/>
                  </a:cubicBezTo>
                  <a:cubicBezTo>
                    <a:pt x="2246677" y="854401"/>
                    <a:pt x="2483796" y="444097"/>
                    <a:pt x="2483796" y="0"/>
                  </a:cubicBezTo>
                  <a:lnTo>
                    <a:pt x="1241796" y="0"/>
                  </a:lnTo>
                  <a:lnTo>
                    <a:pt x="0" y="0"/>
                  </a:lnTo>
                  <a:lnTo>
                    <a:pt x="10324" y="161541"/>
                  </a:lnTo>
                  <a:cubicBezTo>
                    <a:pt x="60014" y="540745"/>
                    <a:pt x="282789" y="879698"/>
                    <a:pt x="618986" y="1074557"/>
                  </a:cubicBezTo>
                  <a:cubicBezTo>
                    <a:pt x="811099" y="1185905"/>
                    <a:pt x="1025628" y="1241728"/>
                    <a:pt x="1240228" y="124199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AFB110-10D9-D3CE-C88B-C2C3C7781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5323" y="5616000"/>
              <a:ext cx="2484000" cy="1242000"/>
            </a:xfrm>
            <a:custGeom>
              <a:avLst/>
              <a:gdLst>
                <a:gd name="connsiteX0" fmla="*/ 1242000 w 2484000"/>
                <a:gd name="connsiteY0" fmla="*/ 0 h 1242000"/>
                <a:gd name="connsiteX1" fmla="*/ 2484000 w 2484000"/>
                <a:gd name="connsiteY1" fmla="*/ 1242000 h 1242000"/>
                <a:gd name="connsiteX2" fmla="*/ 1951232 w 2484000"/>
                <a:gd name="connsiteY2" fmla="*/ 1242000 h 1242000"/>
                <a:gd name="connsiteX3" fmla="*/ 1242000 w 2484000"/>
                <a:gd name="connsiteY3" fmla="*/ 532768 h 1242000"/>
                <a:gd name="connsiteX4" fmla="*/ 532768 w 2484000"/>
                <a:gd name="connsiteY4" fmla="*/ 1242000 h 1242000"/>
                <a:gd name="connsiteX5" fmla="*/ 0 w 2484000"/>
                <a:gd name="connsiteY5" fmla="*/ 1242000 h 1242000"/>
                <a:gd name="connsiteX6" fmla="*/ 1242000 w 2484000"/>
                <a:gd name="connsiteY6" fmla="*/ 0 h 12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000" h="1242000">
                  <a:moveTo>
                    <a:pt x="1242000" y="0"/>
                  </a:moveTo>
                  <a:cubicBezTo>
                    <a:pt x="1927938" y="0"/>
                    <a:pt x="2484000" y="556062"/>
                    <a:pt x="2484000" y="1242000"/>
                  </a:cubicBezTo>
                  <a:lnTo>
                    <a:pt x="1951232" y="1242000"/>
                  </a:lnTo>
                  <a:cubicBezTo>
                    <a:pt x="1951232" y="850302"/>
                    <a:pt x="1633698" y="532768"/>
                    <a:pt x="1242000" y="532768"/>
                  </a:cubicBezTo>
                  <a:cubicBezTo>
                    <a:pt x="850302" y="532768"/>
                    <a:pt x="532768" y="850302"/>
                    <a:pt x="532768" y="1242000"/>
                  </a:cubicBezTo>
                  <a:lnTo>
                    <a:pt x="0" y="1242000"/>
                  </a:lnTo>
                  <a:cubicBezTo>
                    <a:pt x="0" y="556062"/>
                    <a:pt x="556062" y="0"/>
                    <a:pt x="1242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39" name="Circle: Hollow 38">
              <a:extLst>
                <a:ext uri="{FF2B5EF4-FFF2-40B4-BE49-F238E27FC236}">
                  <a16:creationId xmlns:a16="http://schemas.microsoft.com/office/drawing/2014/main" id="{4ABD17E9-2E9F-2366-F90D-E23DC8040D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99323" y="4957979"/>
              <a:ext cx="1116000" cy="1116000"/>
            </a:xfrm>
            <a:prstGeom prst="donut">
              <a:avLst>
                <a:gd name="adj" fmla="val 605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0DECCD2-328C-BD30-BFF3-AE92AA0866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63323" y="0"/>
              <a:ext cx="4928677" cy="4139240"/>
            </a:xfrm>
            <a:custGeom>
              <a:avLst/>
              <a:gdLst>
                <a:gd name="connsiteX0" fmla="*/ 222746 w 4928677"/>
                <a:gd name="connsiteY0" fmla="*/ 0 h 4139240"/>
                <a:gd name="connsiteX1" fmla="*/ 301162 w 4928677"/>
                <a:gd name="connsiteY1" fmla="*/ 0 h 4139240"/>
                <a:gd name="connsiteX2" fmla="*/ 205538 w 4928677"/>
                <a:gd name="connsiteY2" fmla="*/ 261266 h 4139240"/>
                <a:gd name="connsiteX3" fmla="*/ 73707 w 4928677"/>
                <a:gd name="connsiteY3" fmla="*/ 1133240 h 4139240"/>
                <a:gd name="connsiteX4" fmla="*/ 3006000 w 4928677"/>
                <a:gd name="connsiteY4" fmla="*/ 4065533 h 4139240"/>
                <a:gd name="connsiteX5" fmla="*/ 4871211 w 4928677"/>
                <a:gd name="connsiteY5" fmla="*/ 3395940 h 4139240"/>
                <a:gd name="connsiteX6" fmla="*/ 4928677 w 4928677"/>
                <a:gd name="connsiteY6" fmla="*/ 3343711 h 4139240"/>
                <a:gd name="connsiteX7" fmla="*/ 4928677 w 4928677"/>
                <a:gd name="connsiteY7" fmla="*/ 3443199 h 4139240"/>
                <a:gd name="connsiteX8" fmla="*/ 4918095 w 4928677"/>
                <a:gd name="connsiteY8" fmla="*/ 3452816 h 4139240"/>
                <a:gd name="connsiteX9" fmla="*/ 3006000 w 4928677"/>
                <a:gd name="connsiteY9" fmla="*/ 4139240 h 4139240"/>
                <a:gd name="connsiteX10" fmla="*/ 0 w 4928677"/>
                <a:gd name="connsiteY10" fmla="*/ 1133240 h 4139240"/>
                <a:gd name="connsiteX11" fmla="*/ 135144 w 4928677"/>
                <a:gd name="connsiteY11" fmla="*/ 239348 h 413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8677" h="4139240">
                  <a:moveTo>
                    <a:pt x="222746" y="0"/>
                  </a:moveTo>
                  <a:lnTo>
                    <a:pt x="301162" y="0"/>
                  </a:lnTo>
                  <a:lnTo>
                    <a:pt x="205538" y="261266"/>
                  </a:lnTo>
                  <a:cubicBezTo>
                    <a:pt x="119862" y="536722"/>
                    <a:pt x="73707" y="829591"/>
                    <a:pt x="73707" y="1133240"/>
                  </a:cubicBezTo>
                  <a:cubicBezTo>
                    <a:pt x="73707" y="2752701"/>
                    <a:pt x="1386539" y="4065533"/>
                    <a:pt x="3006000" y="4065533"/>
                  </a:cubicBezTo>
                  <a:cubicBezTo>
                    <a:pt x="3714514" y="4065533"/>
                    <a:pt x="4364338" y="3814249"/>
                    <a:pt x="4871211" y="3395940"/>
                  </a:cubicBezTo>
                  <a:lnTo>
                    <a:pt x="4928677" y="3343711"/>
                  </a:lnTo>
                  <a:lnTo>
                    <a:pt x="4928677" y="3443199"/>
                  </a:lnTo>
                  <a:lnTo>
                    <a:pt x="4918095" y="3452816"/>
                  </a:lnTo>
                  <a:cubicBezTo>
                    <a:pt x="4398481" y="3881639"/>
                    <a:pt x="3732324" y="4139240"/>
                    <a:pt x="3006000" y="4139240"/>
                  </a:cubicBezTo>
                  <a:cubicBezTo>
                    <a:pt x="1345832" y="4139240"/>
                    <a:pt x="0" y="2793408"/>
                    <a:pt x="0" y="1133240"/>
                  </a:cubicBezTo>
                  <a:cubicBezTo>
                    <a:pt x="0" y="821959"/>
                    <a:pt x="47315" y="521728"/>
                    <a:pt x="135144" y="239348"/>
                  </a:cubicBez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91D8B2D-31E0-3F1B-4D9A-47F51BE4E5BC}"/>
                </a:ext>
              </a:extLst>
            </p:cNvPr>
            <p:cNvGrpSpPr/>
            <p:nvPr/>
          </p:nvGrpSpPr>
          <p:grpSpPr>
            <a:xfrm rot="2700000">
              <a:off x="9920417" y="5228597"/>
              <a:ext cx="2379228" cy="1116000"/>
              <a:chOff x="6970577" y="2871000"/>
              <a:chExt cx="2379228" cy="1116000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202928E-8861-B2AE-E262-6C5A635A829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233805" y="2871000"/>
                <a:ext cx="1116000" cy="1116000"/>
              </a:xfrm>
              <a:prstGeom prst="ellipse">
                <a:avLst/>
              </a:prstGeom>
              <a:solidFill>
                <a:srgbClr val="708B6F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9" name="Circle: Hollow 58">
                <a:extLst>
                  <a:ext uri="{FF2B5EF4-FFF2-40B4-BE49-F238E27FC236}">
                    <a16:creationId xmlns:a16="http://schemas.microsoft.com/office/drawing/2014/main" id="{8348D5CD-9765-9F4F-5EA1-A66A471C76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0577" y="2871000"/>
                <a:ext cx="1116000" cy="1116000"/>
              </a:xfrm>
              <a:prstGeom prst="donut">
                <a:avLst>
                  <a:gd name="adj" fmla="val 6059"/>
                </a:avLst>
              </a:prstGeom>
              <a:solidFill>
                <a:srgbClr val="708B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861861"/>
            <a:ext cx="5152544" cy="1588127"/>
          </a:xfrm>
        </p:spPr>
        <p:txBody>
          <a:bodyPr wrap="square">
            <a:spAutoFit/>
          </a:bodyPr>
          <a:lstStyle/>
          <a:p>
            <a:r>
              <a:rPr lang="cs-CZ" dirty="0"/>
              <a:t>Okruh č. 15: Zvláštnosti vyučování v málotřídní škole</a:t>
            </a:r>
          </a:p>
        </p:txBody>
      </p: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1984623-88AD-956F-8A2B-C2E2DB97A471}"/>
              </a:ext>
            </a:extLst>
          </p:cNvPr>
          <p:cNvGrpSpPr/>
          <p:nvPr/>
        </p:nvGrpSpPr>
        <p:grpSpPr>
          <a:xfrm>
            <a:off x="172381" y="179981"/>
            <a:ext cx="7132647" cy="7044705"/>
            <a:chOff x="172381" y="179981"/>
            <a:chExt cx="7132647" cy="704470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A8B3B74-F010-9EB9-B0D5-5FEC823292CB}"/>
                </a:ext>
              </a:extLst>
            </p:cNvPr>
            <p:cNvGrpSpPr/>
            <p:nvPr/>
          </p:nvGrpSpPr>
          <p:grpSpPr>
            <a:xfrm>
              <a:off x="3444647" y="179981"/>
              <a:ext cx="2379228" cy="2399005"/>
              <a:chOff x="265575" y="335815"/>
              <a:chExt cx="2379228" cy="2399005"/>
            </a:xfrm>
            <a:solidFill>
              <a:schemeClr val="tx1"/>
            </a:solidFill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7A8EB82-0E12-1908-4FAC-E9EDFA2FA6E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528803" y="335815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" name="Circle: Hollow 19">
                <a:extLst>
                  <a:ext uri="{FF2B5EF4-FFF2-40B4-BE49-F238E27FC236}">
                    <a16:creationId xmlns:a16="http://schemas.microsoft.com/office/drawing/2014/main" id="{D5D7B408-682E-F2D1-6AA6-EB7509053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75" y="335815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592059B-6EEE-6924-8BC8-1390300E017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 flipV="1">
                <a:off x="265575" y="1618820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04537437-B68A-6456-AC34-97AD289B941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528803" y="1618820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C4F3973-4EA1-E88B-53B0-1E86E9F90C44}"/>
                </a:ext>
              </a:extLst>
            </p:cNvPr>
            <p:cNvGrpSpPr/>
            <p:nvPr/>
          </p:nvGrpSpPr>
          <p:grpSpPr>
            <a:xfrm>
              <a:off x="172381" y="3512914"/>
              <a:ext cx="2814648" cy="2834425"/>
              <a:chOff x="265575" y="3267912"/>
              <a:chExt cx="2814648" cy="2834425"/>
            </a:xfrm>
            <a:solidFill>
              <a:srgbClr val="006FAD"/>
            </a:solidFill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43C1B3A-139E-95EC-AB61-BA503B0E0004}"/>
                  </a:ext>
                </a:extLst>
              </p:cNvPr>
              <p:cNvGrpSpPr/>
              <p:nvPr/>
            </p:nvGrpSpPr>
            <p:grpSpPr>
              <a:xfrm>
                <a:off x="265575" y="3267912"/>
                <a:ext cx="2814648" cy="2834425"/>
                <a:chOff x="265575" y="3267912"/>
                <a:chExt cx="2814648" cy="2834425"/>
              </a:xfrm>
              <a:grpFill/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FDA226CD-CD6D-BB42-BB69-041F4549938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flipV="1">
                  <a:off x="1964223" y="3267912"/>
                  <a:ext cx="1116000" cy="1116000"/>
                </a:xfrm>
                <a:prstGeom prst="ellipse">
                  <a:avLst/>
                </a:prstGeom>
                <a:grpFill/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" name="Circle: Hollow 26">
                  <a:extLst>
                    <a:ext uri="{FF2B5EF4-FFF2-40B4-BE49-F238E27FC236}">
                      <a16:creationId xmlns:a16="http://schemas.microsoft.com/office/drawing/2014/main" id="{CA7D67BE-7D4E-54AC-5593-33C079AF3E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75" y="3267912"/>
                  <a:ext cx="1116000" cy="1116000"/>
                </a:xfrm>
                <a:prstGeom prst="donut">
                  <a:avLst>
                    <a:gd name="adj" fmla="val 605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21164AC-9C45-AE25-70FE-6334EFEB7D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flipH="1" flipV="1">
                  <a:off x="265575" y="4986337"/>
                  <a:ext cx="1116000" cy="1116000"/>
                </a:xfrm>
                <a:prstGeom prst="ellipse">
                  <a:avLst/>
                </a:prstGeom>
                <a:grpFill/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9" name="Circle: Hollow 28">
                  <a:extLst>
                    <a:ext uri="{FF2B5EF4-FFF2-40B4-BE49-F238E27FC236}">
                      <a16:creationId xmlns:a16="http://schemas.microsoft.com/office/drawing/2014/main" id="{36D551DA-ACE8-592B-D4A4-5F0BB6EC2D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flipH="1">
                  <a:off x="1964223" y="4986337"/>
                  <a:ext cx="1116000" cy="1116000"/>
                </a:xfrm>
                <a:prstGeom prst="donut">
                  <a:avLst>
                    <a:gd name="adj" fmla="val 605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4F0704A-F969-A6EF-AAAA-7CF9A4295BC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114899" y="4127124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32C9C3F-84A0-195F-AD4E-14CD229BCF5F}"/>
                </a:ext>
              </a:extLst>
            </p:cNvPr>
            <p:cNvGrpSpPr/>
            <p:nvPr/>
          </p:nvGrpSpPr>
          <p:grpSpPr>
            <a:xfrm>
              <a:off x="3407592" y="3512914"/>
              <a:ext cx="3897436" cy="3711772"/>
              <a:chOff x="3407592" y="3512914"/>
              <a:chExt cx="3897436" cy="3711772"/>
            </a:xfrm>
            <a:solidFill>
              <a:srgbClr val="FFF358"/>
            </a:solidFill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8736284A-74C6-ECA7-494A-A443DCACBC0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4300829" y="5398827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2" name="Circle: Hollow 31">
                <a:extLst>
                  <a:ext uri="{FF2B5EF4-FFF2-40B4-BE49-F238E27FC236}">
                    <a16:creationId xmlns:a16="http://schemas.microsoft.com/office/drawing/2014/main" id="{79D43EF9-C5BA-B656-CF4F-045DF2016D7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407592" y="4505590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F020268-9267-BD5A-556C-1E59094F13D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5273258" y="6262497"/>
                <a:ext cx="962189" cy="962189"/>
              </a:xfrm>
              <a:custGeom>
                <a:avLst/>
                <a:gdLst>
                  <a:gd name="connsiteX0" fmla="*/ 163434 w 962189"/>
                  <a:gd name="connsiteY0" fmla="*/ 798755 h 962189"/>
                  <a:gd name="connsiteX1" fmla="*/ 558000 w 962189"/>
                  <a:gd name="connsiteY1" fmla="*/ 962189 h 962189"/>
                  <a:gd name="connsiteX2" fmla="*/ 952566 w 962189"/>
                  <a:gd name="connsiteY2" fmla="*/ 798755 h 962189"/>
                  <a:gd name="connsiteX3" fmla="*/ 962189 w 962189"/>
                  <a:gd name="connsiteY3" fmla="*/ 787091 h 962189"/>
                  <a:gd name="connsiteX4" fmla="*/ 175098 w 962189"/>
                  <a:gd name="connsiteY4" fmla="*/ 0 h 962189"/>
                  <a:gd name="connsiteX5" fmla="*/ 163434 w 962189"/>
                  <a:gd name="connsiteY5" fmla="*/ 9623 h 962189"/>
                  <a:gd name="connsiteX6" fmla="*/ 0 w 962189"/>
                  <a:gd name="connsiteY6" fmla="*/ 404189 h 962189"/>
                  <a:gd name="connsiteX7" fmla="*/ 163434 w 962189"/>
                  <a:gd name="connsiteY7" fmla="*/ 798755 h 962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2189" h="962189">
                    <a:moveTo>
                      <a:pt x="163434" y="798755"/>
                    </a:moveTo>
                    <a:cubicBezTo>
                      <a:pt x="264412" y="899733"/>
                      <a:pt x="403913" y="962189"/>
                      <a:pt x="558000" y="962189"/>
                    </a:cubicBezTo>
                    <a:cubicBezTo>
                      <a:pt x="712087" y="962189"/>
                      <a:pt x="851588" y="899733"/>
                      <a:pt x="952566" y="798755"/>
                    </a:cubicBezTo>
                    <a:lnTo>
                      <a:pt x="962189" y="787091"/>
                    </a:lnTo>
                    <a:lnTo>
                      <a:pt x="175098" y="0"/>
                    </a:lnTo>
                    <a:lnTo>
                      <a:pt x="163434" y="9623"/>
                    </a:lnTo>
                    <a:cubicBezTo>
                      <a:pt x="62456" y="110601"/>
                      <a:pt x="0" y="250102"/>
                      <a:pt x="0" y="404189"/>
                    </a:cubicBezTo>
                    <a:cubicBezTo>
                      <a:pt x="0" y="558276"/>
                      <a:pt x="62456" y="697777"/>
                      <a:pt x="163434" y="798755"/>
                    </a:cubicBezTo>
                    <a:close/>
                  </a:path>
                </a:pathLst>
              </a:cu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5079280-A93C-2B42-DBBF-5E84856A7A1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5293505" y="4406151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5" name="Circle: Hollow 34">
                <a:extLst>
                  <a:ext uri="{FF2B5EF4-FFF2-40B4-BE49-F238E27FC236}">
                    <a16:creationId xmlns:a16="http://schemas.microsoft.com/office/drawing/2014/main" id="{6C683875-EE9A-6BFC-93A6-1514CDD0CA6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4400268" y="3512914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9F2939D-9896-A22C-6451-423CC47C795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6189028" y="5301675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27D9970-0866-391C-5D1C-5F4D6699737C}"/>
                </a:ext>
              </a:extLst>
            </p:cNvPr>
            <p:cNvGrpSpPr/>
            <p:nvPr/>
          </p:nvGrpSpPr>
          <p:grpSpPr>
            <a:xfrm>
              <a:off x="172381" y="179981"/>
              <a:ext cx="2904760" cy="2909353"/>
              <a:chOff x="172381" y="179981"/>
              <a:chExt cx="2904760" cy="2909353"/>
            </a:xfrm>
            <a:solidFill>
              <a:srgbClr val="E5AA2D"/>
            </a:solidFill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5C94F74-ECDE-7C7E-F29E-18D9A55FEFD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1065618" y="1077810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7FA7F83B-921E-F52D-8423-0184F60E4B8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1961141" y="1973334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D5C8ABE-D7AB-5D19-1889-35B78F7FBBA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172381" y="179981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74510C-FFA3-D89B-C034-BF5A493BA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8263" y="3409423"/>
            <a:ext cx="5764563" cy="1089529"/>
          </a:xfrm>
        </p:spPr>
        <p:txBody>
          <a:bodyPr wrap="square">
            <a:spAutoFit/>
          </a:bodyPr>
          <a:lstStyle/>
          <a:p>
            <a:r>
              <a:rPr lang="cs-CZ" dirty="0"/>
              <a:t>Formy výchovně-vzdělávací práce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9C9D3A2-4A75-F565-7BDA-835251FB8C9F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9480376" y="2082855"/>
            <a:ext cx="1116000" cy="1116000"/>
          </a:xfrm>
          <a:prstGeom prst="ellipse">
            <a:avLst/>
          </a:prstGeom>
          <a:solidFill>
            <a:srgbClr val="708B6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513F95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54FBDB6-81C9-3D51-7F15-ED153C2416E9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513F95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D67B798-5406-0AD3-4B21-1C3BFD68D72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1" name="Circle: Hollow 50">
              <a:extLst>
                <a:ext uri="{FF2B5EF4-FFF2-40B4-BE49-F238E27FC236}">
                  <a16:creationId xmlns:a16="http://schemas.microsoft.com/office/drawing/2014/main" id="{7883B289-DA74-D0FD-0173-C03FE50A5B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0572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A19D45E-777F-491F-BC59-ACC3355E0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4000" dirty="0"/>
              <a:t>Organizace vyučovací hodiny při práci ve třídě se dvěma ročníky</a:t>
            </a:r>
          </a:p>
        </p:txBody>
      </p:sp>
      <p:graphicFrame>
        <p:nvGraphicFramePr>
          <p:cNvPr id="11267" name="Group 3">
            <a:extLst>
              <a:ext uri="{FF2B5EF4-FFF2-40B4-BE49-F238E27FC236}">
                <a16:creationId xmlns:a16="http://schemas.microsoft.com/office/drawing/2014/main" id="{5C470571-8BA0-4815-8A91-F382E741C376}"/>
              </a:ext>
            </a:extLst>
          </p:cNvPr>
          <p:cNvGraphicFramePr>
            <a:graphicFrameLocks noGrp="1"/>
          </p:cNvGraphicFramePr>
          <p:nvPr/>
        </p:nvGraphicFramePr>
        <p:xfrm>
          <a:off x="2590800" y="1905001"/>
          <a:ext cx="6992938" cy="4659313"/>
        </p:xfrm>
        <a:graphic>
          <a:graphicData uri="http://schemas.openxmlformats.org/drawingml/2006/table">
            <a:tbl>
              <a:tblPr/>
              <a:tblGrid>
                <a:gridCol w="308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6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Nižší ročník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Minut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Vyšší ročník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Vysvětlení úkolu pro samostatnou práci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Samostatná práce: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Cvičení jako příprava na přímé vyučování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4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Samostatná práce: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Řešení úkolů pro upevňování a docvičování probraného učiva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Kontrola samostatné práce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Výklad nového učiva a uložení úkolů pro samostatnou práci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8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Kontrola samostatné práce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Opakování a procvičování učiva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Úkoly pro samostatnou práci a uložení domácího úkolu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Samostatná práce: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Řešení úkolů k upevnění vyloženého učiva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Samostatná práce: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Závěrečný úkol a individuální cvičení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Kontrola výsledků samostatné práce</a:t>
                      </a: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556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DA10D40-CC7F-4B44-9DA2-4B29D5C863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4000" dirty="0"/>
              <a:t>Rozčlenění vyučovací hodiny ve třídě se třemi odděleními </a:t>
            </a:r>
          </a:p>
        </p:txBody>
      </p:sp>
      <p:graphicFrame>
        <p:nvGraphicFramePr>
          <p:cNvPr id="12291" name="Group 3">
            <a:extLst>
              <a:ext uri="{FF2B5EF4-FFF2-40B4-BE49-F238E27FC236}">
                <a16:creationId xmlns:a16="http://schemas.microsoft.com/office/drawing/2014/main" id="{F0B741B8-E1D6-4DC2-82D8-E30D3014D7D3}"/>
              </a:ext>
            </a:extLst>
          </p:cNvPr>
          <p:cNvGraphicFramePr>
            <a:graphicFrameLocks noGrp="1"/>
          </p:cNvGraphicFramePr>
          <p:nvPr/>
        </p:nvGraphicFramePr>
        <p:xfrm>
          <a:off x="1981200" y="1828801"/>
          <a:ext cx="8305800" cy="4627563"/>
        </p:xfrm>
        <a:graphic>
          <a:graphicData uri="http://schemas.openxmlformats.org/drawingml/2006/table">
            <a:tbl>
              <a:tblPr/>
              <a:tblGrid>
                <a:gridCol w="95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1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0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6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Minut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oddělení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oddělení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oddělení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8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1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3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PŘÍMÉ VYUČOVÁNÍ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Samostatná práce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396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3BFD3F8-EC58-4870-E73A-1B0C6866E54B}"/>
              </a:ext>
            </a:extLst>
          </p:cNvPr>
          <p:cNvGrpSpPr/>
          <p:nvPr/>
        </p:nvGrpSpPr>
        <p:grpSpPr>
          <a:xfrm>
            <a:off x="496070" y="2980633"/>
            <a:ext cx="5303253" cy="3877367"/>
            <a:chOff x="496070" y="2980633"/>
            <a:chExt cx="5303253" cy="38773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AA4A22-87D3-B672-FD71-70FAD61D68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5706" y="5616001"/>
              <a:ext cx="2483796" cy="1241999"/>
            </a:xfrm>
            <a:custGeom>
              <a:avLst/>
              <a:gdLst>
                <a:gd name="connsiteX0" fmla="*/ 1240228 w 2483796"/>
                <a:gd name="connsiteY0" fmla="*/ 1241999 h 1241999"/>
                <a:gd name="connsiteX1" fmla="*/ 1861890 w 2483796"/>
                <a:gd name="connsiteY1" fmla="*/ 1076126 h 1241999"/>
                <a:gd name="connsiteX2" fmla="*/ 2483796 w 2483796"/>
                <a:gd name="connsiteY2" fmla="*/ 0 h 1241999"/>
                <a:gd name="connsiteX3" fmla="*/ 1241796 w 2483796"/>
                <a:gd name="connsiteY3" fmla="*/ 0 h 1241999"/>
                <a:gd name="connsiteX4" fmla="*/ 0 w 2483796"/>
                <a:gd name="connsiteY4" fmla="*/ 0 h 1241999"/>
                <a:gd name="connsiteX5" fmla="*/ 10324 w 2483796"/>
                <a:gd name="connsiteY5" fmla="*/ 161541 h 1241999"/>
                <a:gd name="connsiteX6" fmla="*/ 618986 w 2483796"/>
                <a:gd name="connsiteY6" fmla="*/ 1074557 h 1241999"/>
                <a:gd name="connsiteX7" fmla="*/ 1240228 w 2483796"/>
                <a:gd name="connsiteY7" fmla="*/ 1241999 h 124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796" h="1241999">
                  <a:moveTo>
                    <a:pt x="1240228" y="1241999"/>
                  </a:moveTo>
                  <a:cubicBezTo>
                    <a:pt x="1454827" y="1242270"/>
                    <a:pt x="1669497" y="1186989"/>
                    <a:pt x="1861890" y="1076126"/>
                  </a:cubicBezTo>
                  <a:cubicBezTo>
                    <a:pt x="2246677" y="854401"/>
                    <a:pt x="2483796" y="444097"/>
                    <a:pt x="2483796" y="0"/>
                  </a:cubicBezTo>
                  <a:lnTo>
                    <a:pt x="1241796" y="0"/>
                  </a:lnTo>
                  <a:lnTo>
                    <a:pt x="0" y="0"/>
                  </a:lnTo>
                  <a:lnTo>
                    <a:pt x="10324" y="161541"/>
                  </a:lnTo>
                  <a:cubicBezTo>
                    <a:pt x="60014" y="540745"/>
                    <a:pt x="282789" y="879698"/>
                    <a:pt x="618986" y="1074557"/>
                  </a:cubicBezTo>
                  <a:cubicBezTo>
                    <a:pt x="811099" y="1185905"/>
                    <a:pt x="1025628" y="1241728"/>
                    <a:pt x="1240228" y="124199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BC132B-02E2-9A27-C42B-6D1866C9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5323" y="5616000"/>
              <a:ext cx="2484000" cy="1242000"/>
            </a:xfrm>
            <a:custGeom>
              <a:avLst/>
              <a:gdLst>
                <a:gd name="connsiteX0" fmla="*/ 1242000 w 2484000"/>
                <a:gd name="connsiteY0" fmla="*/ 0 h 1242000"/>
                <a:gd name="connsiteX1" fmla="*/ 2484000 w 2484000"/>
                <a:gd name="connsiteY1" fmla="*/ 1242000 h 1242000"/>
                <a:gd name="connsiteX2" fmla="*/ 1951232 w 2484000"/>
                <a:gd name="connsiteY2" fmla="*/ 1242000 h 1242000"/>
                <a:gd name="connsiteX3" fmla="*/ 1242000 w 2484000"/>
                <a:gd name="connsiteY3" fmla="*/ 532768 h 1242000"/>
                <a:gd name="connsiteX4" fmla="*/ 532768 w 2484000"/>
                <a:gd name="connsiteY4" fmla="*/ 1242000 h 1242000"/>
                <a:gd name="connsiteX5" fmla="*/ 0 w 2484000"/>
                <a:gd name="connsiteY5" fmla="*/ 1242000 h 1242000"/>
                <a:gd name="connsiteX6" fmla="*/ 1242000 w 2484000"/>
                <a:gd name="connsiteY6" fmla="*/ 0 h 12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000" h="1242000">
                  <a:moveTo>
                    <a:pt x="1242000" y="0"/>
                  </a:moveTo>
                  <a:cubicBezTo>
                    <a:pt x="1927938" y="0"/>
                    <a:pt x="2484000" y="556062"/>
                    <a:pt x="2484000" y="1242000"/>
                  </a:cubicBezTo>
                  <a:lnTo>
                    <a:pt x="1951232" y="1242000"/>
                  </a:lnTo>
                  <a:cubicBezTo>
                    <a:pt x="1951232" y="850302"/>
                    <a:pt x="1633698" y="532768"/>
                    <a:pt x="1242000" y="532768"/>
                  </a:cubicBezTo>
                  <a:cubicBezTo>
                    <a:pt x="850302" y="532768"/>
                    <a:pt x="532768" y="850302"/>
                    <a:pt x="532768" y="1242000"/>
                  </a:cubicBezTo>
                  <a:lnTo>
                    <a:pt x="0" y="1242000"/>
                  </a:lnTo>
                  <a:cubicBezTo>
                    <a:pt x="0" y="556062"/>
                    <a:pt x="556062" y="0"/>
                    <a:pt x="1242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AD797BA-8BCC-D8BE-6573-D4C5729DE9D0}"/>
                </a:ext>
              </a:extLst>
            </p:cNvPr>
            <p:cNvGrpSpPr/>
            <p:nvPr/>
          </p:nvGrpSpPr>
          <p:grpSpPr>
            <a:xfrm>
              <a:off x="496070" y="2980633"/>
              <a:ext cx="2628000" cy="2628000"/>
              <a:chOff x="523502" y="2954877"/>
              <a:chExt cx="2628000" cy="2628000"/>
            </a:xfrm>
          </p:grpSpPr>
          <p:sp>
            <p:nvSpPr>
              <p:cNvPr id="16" name="Block Arc 15">
                <a:extLst>
                  <a:ext uri="{FF2B5EF4-FFF2-40B4-BE49-F238E27FC236}">
                    <a16:creationId xmlns:a16="http://schemas.microsoft.com/office/drawing/2014/main" id="{8687952D-A04D-72B0-321D-2F3AC908C0D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 flipV="1">
                <a:off x="523502" y="2954877"/>
                <a:ext cx="2628000" cy="2628000"/>
              </a:xfrm>
              <a:prstGeom prst="blockArc">
                <a:avLst>
                  <a:gd name="adj1" fmla="val 10800000"/>
                  <a:gd name="adj2" fmla="val 21518"/>
                  <a:gd name="adj3" fmla="val 14261"/>
                </a:avLst>
              </a:pr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B055E2E-E27C-0A2B-3465-4CF1B520E9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79502" y="3699067"/>
                <a:ext cx="1116000" cy="1116000"/>
              </a:xfrm>
              <a:prstGeom prst="ellipse">
                <a:avLst/>
              </a:prstGeom>
              <a:solidFill>
                <a:srgbClr val="708B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CAB89-8857-34E5-F69D-50B64B27F862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FFF358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E8749-C10D-F43F-A03B-A2757E8FC68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F358"/>
                </a:solidFill>
              </a:endParaRPr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78B1AAD3-91A1-98C3-64DA-CF36EF3C39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358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BBE6C-2DDB-0A1A-FDDA-6D51A02C1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06" y="468765"/>
            <a:ext cx="6652422" cy="424732"/>
          </a:xfrm>
        </p:spPr>
        <p:txBody>
          <a:bodyPr wrap="square">
            <a:spAutoFit/>
          </a:bodyPr>
          <a:lstStyle/>
          <a:p>
            <a:r>
              <a:rPr lang="pl-PL" dirty="0"/>
              <a:t>Organizace vyučování v málotřídní škole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12</a:t>
            </a:fld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596642" y="1052736"/>
            <a:ext cx="108559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cs-CZ" b="1" dirty="0"/>
              <a:t>Rozšířené vyučování - </a:t>
            </a:r>
            <a:r>
              <a:rPr lang="cs-CZ" dirty="0"/>
              <a:t>Úprava týdenního rozvrhu hodin, zvýšení počtu hodin pro učitele, nikoli pro žáky. V první vyučovací hodině vyučuje pouze jedno oddělení. 2.,3.,4. obě oddělení, 5.hodina pouze druhé oddělení.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endParaRPr lang="cs-CZ" b="1" dirty="0"/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cs-CZ" b="1" dirty="0"/>
              <a:t>Vyučování v bězích</a:t>
            </a:r>
            <a:r>
              <a:rPr lang="cs-CZ" dirty="0"/>
              <a:t> - společná učební osnova, obsahující učivo všech ročníků, V oddělení o dvou bězích se v jednom školním roce vyučovalo podle učební osnovy běhu A, v dalším roce podle běhu B. V odděleních o třech ročnících se takto učivo střídalo po tři roky.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endParaRPr lang="cs-CZ" b="1" dirty="0"/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cs-CZ" b="1" dirty="0"/>
              <a:t>Vyučování v odděleních - </a:t>
            </a:r>
            <a:r>
              <a:rPr lang="cs-CZ" dirty="0"/>
              <a:t>učitel pracuje pouze s jedním oddělením a ostatním žákům ukládá samostatnou práci. Každý ročník tvořící oddělení je vyučován podle učebních osnov příslušného ročníku na plně organizované škole, bez redukcí a obsahových úprav. </a:t>
            </a:r>
          </a:p>
        </p:txBody>
      </p:sp>
    </p:spTree>
    <p:extLst>
      <p:ext uri="{BB962C8B-B14F-4D97-AF65-F5344CB8AC3E}">
        <p14:creationId xmlns:p14="http://schemas.microsoft.com/office/powerpoint/2010/main" val="19173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13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81" y="679213"/>
            <a:ext cx="5592064" cy="424732"/>
          </a:xfrm>
        </p:spPr>
        <p:txBody>
          <a:bodyPr wrap="square">
            <a:spAutoFit/>
          </a:bodyPr>
          <a:lstStyle/>
          <a:p>
            <a:r>
              <a:rPr lang="cs-CZ" dirty="0"/>
              <a:t>Výhody a nevýhody málotřídní školy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2C075A-85E8-A0D0-862C-8833EA4E87CB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513F95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C80B136-51E9-363A-BE6C-B70763229B8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16A23040-88A9-AEA3-CC84-B385DB5C3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3755E65-13CB-49D5-E407-2C899FA8AD9D}"/>
              </a:ext>
            </a:extLst>
          </p:cNvPr>
          <p:cNvGrpSpPr/>
          <p:nvPr/>
        </p:nvGrpSpPr>
        <p:grpSpPr>
          <a:xfrm>
            <a:off x="7028260" y="-362712"/>
            <a:ext cx="3532236" cy="3306086"/>
            <a:chOff x="6039099" y="-362712"/>
            <a:chExt cx="3532236" cy="3306086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375DC35-B4FD-21B0-0F0D-8226C6D0A9F5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8455335" y="612264"/>
              <a:ext cx="1116000" cy="1116000"/>
            </a:xfrm>
            <a:prstGeom prst="ellipse">
              <a:avLst/>
            </a:prstGeom>
            <a:solidFill>
              <a:srgbClr val="006FAD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5C991F6-CA62-FAAA-3BBF-7DD056C7B5F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347883" y="-362712"/>
              <a:ext cx="928652" cy="928652"/>
            </a:xfrm>
            <a:custGeom>
              <a:avLst/>
              <a:gdLst>
                <a:gd name="connsiteX0" fmla="*/ 0 w 928652"/>
                <a:gd name="connsiteY0" fmla="*/ 784948 h 928652"/>
                <a:gd name="connsiteX1" fmla="*/ 47813 w 928652"/>
                <a:gd name="connsiteY1" fmla="*/ 737135 h 928652"/>
                <a:gd name="connsiteX2" fmla="*/ 96474 w 928652"/>
                <a:gd name="connsiteY2" fmla="*/ 777285 h 928652"/>
                <a:gd name="connsiteX3" fmla="*/ 370652 w 928652"/>
                <a:gd name="connsiteY3" fmla="*/ 861034 h 928652"/>
                <a:gd name="connsiteX4" fmla="*/ 861034 w 928652"/>
                <a:gd name="connsiteY4" fmla="*/ 370652 h 928652"/>
                <a:gd name="connsiteX5" fmla="*/ 777285 w 928652"/>
                <a:gd name="connsiteY5" fmla="*/ 96474 h 928652"/>
                <a:gd name="connsiteX6" fmla="*/ 737135 w 928652"/>
                <a:gd name="connsiteY6" fmla="*/ 47813 h 928652"/>
                <a:gd name="connsiteX7" fmla="*/ 784948 w 928652"/>
                <a:gd name="connsiteY7" fmla="*/ 0 h 928652"/>
                <a:gd name="connsiteX8" fmla="*/ 833354 w 928652"/>
                <a:gd name="connsiteY8" fmla="*/ 58669 h 928652"/>
                <a:gd name="connsiteX9" fmla="*/ 928652 w 928652"/>
                <a:gd name="connsiteY9" fmla="*/ 370652 h 928652"/>
                <a:gd name="connsiteX10" fmla="*/ 370652 w 928652"/>
                <a:gd name="connsiteY10" fmla="*/ 928652 h 928652"/>
                <a:gd name="connsiteX11" fmla="*/ 58669 w 928652"/>
                <a:gd name="connsiteY11" fmla="*/ 833354 h 92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8652" h="928652">
                  <a:moveTo>
                    <a:pt x="0" y="784948"/>
                  </a:moveTo>
                  <a:lnTo>
                    <a:pt x="47813" y="737135"/>
                  </a:lnTo>
                  <a:lnTo>
                    <a:pt x="96474" y="777285"/>
                  </a:lnTo>
                  <a:cubicBezTo>
                    <a:pt x="174740" y="830160"/>
                    <a:pt x="269090" y="861034"/>
                    <a:pt x="370652" y="861034"/>
                  </a:cubicBezTo>
                  <a:cubicBezTo>
                    <a:pt x="641483" y="861034"/>
                    <a:pt x="861034" y="641483"/>
                    <a:pt x="861034" y="370652"/>
                  </a:cubicBezTo>
                  <a:cubicBezTo>
                    <a:pt x="861034" y="269090"/>
                    <a:pt x="830160" y="174740"/>
                    <a:pt x="777285" y="96474"/>
                  </a:cubicBezTo>
                  <a:lnTo>
                    <a:pt x="737135" y="47813"/>
                  </a:lnTo>
                  <a:lnTo>
                    <a:pt x="784948" y="0"/>
                  </a:lnTo>
                  <a:lnTo>
                    <a:pt x="833354" y="58669"/>
                  </a:lnTo>
                  <a:cubicBezTo>
                    <a:pt x="893520" y="147726"/>
                    <a:pt x="928652" y="255087"/>
                    <a:pt x="928652" y="370652"/>
                  </a:cubicBezTo>
                  <a:cubicBezTo>
                    <a:pt x="928652" y="678827"/>
                    <a:pt x="678827" y="928652"/>
                    <a:pt x="370652" y="928652"/>
                  </a:cubicBezTo>
                  <a:cubicBezTo>
                    <a:pt x="255087" y="928652"/>
                    <a:pt x="147726" y="893520"/>
                    <a:pt x="58669" y="833354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074EA1A-A71D-8DE2-9F93-AEECF87328CF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6039099" y="626249"/>
              <a:ext cx="1116000" cy="1116000"/>
            </a:xfrm>
            <a:prstGeom prst="ellipse">
              <a:avLst/>
            </a:prstGeom>
            <a:solidFill>
              <a:srgbClr val="006FAD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9" name="Circle: Hollow 38">
              <a:extLst>
                <a:ext uri="{FF2B5EF4-FFF2-40B4-BE49-F238E27FC236}">
                  <a16:creationId xmlns:a16="http://schemas.microsoft.com/office/drawing/2014/main" id="{A420461F-0C4B-4A3E-6D7A-7958BFAE5E8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>
              <a:off x="7240225" y="1827374"/>
              <a:ext cx="1116000" cy="1116000"/>
            </a:xfrm>
            <a:prstGeom prst="donut">
              <a:avLst>
                <a:gd name="adj" fmla="val 6059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7FD8381-1813-032D-8963-F83492B189FC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7247217" y="619256"/>
              <a:ext cx="1116000" cy="1116000"/>
            </a:xfrm>
            <a:prstGeom prst="ellipse">
              <a:avLst/>
            </a:prstGeom>
            <a:solidFill>
              <a:srgbClr val="006FAD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Rectangle 3">
            <a:extLst>
              <a:ext uri="{FF2B5EF4-FFF2-40B4-BE49-F238E27FC236}">
                <a16:creationId xmlns:a16="http://schemas.microsoft.com/office/drawing/2014/main" id="{C4C19A75-10AC-43E5-9C40-6CD2874DB7FB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1079580" y="1596242"/>
            <a:ext cx="4971999" cy="4953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sz="2000" dirty="0"/>
              <a:t>VÝHODY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blízké sociální prostředí 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lepší dostupnost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rodinný přístup k žákům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větší samostatnost 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užší spolupráce s rodiči,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absence anonymity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snadnější řízení kázně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pestrost vyučovacích metod díky věkově smíšeným třídám 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snadnější komunikace v kolektivu učitelů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širší vrstevnická skupina 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menší riziko vzniku nežádoucích chování a sociálně patologických jevů (šikana, drogy)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4C1C5BF6-8E76-4CDE-82C9-57545E337223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6051014" y="3151669"/>
            <a:ext cx="4149442" cy="34480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sz="2000" dirty="0"/>
              <a:t>NEVÝHODY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náročná příprava učitele, riziko přetížení prací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nemožnost srovnání s vrstevníky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méně možností vybírat si kamarády dle svého věku</a:t>
            </a:r>
          </a:p>
          <a:p>
            <a:pPr>
              <a:lnSpc>
                <a:spcPct val="80000"/>
              </a:lnSpc>
              <a:defRPr/>
            </a:pPr>
            <a:r>
              <a:rPr lang="cs-CZ" sz="2000" dirty="0"/>
              <a:t>riziko izolace</a:t>
            </a:r>
          </a:p>
        </p:txBody>
      </p:sp>
    </p:spTree>
    <p:extLst>
      <p:ext uri="{BB962C8B-B14F-4D97-AF65-F5344CB8AC3E}">
        <p14:creationId xmlns:p14="http://schemas.microsoft.com/office/powerpoint/2010/main" val="2086753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3BFD3F8-EC58-4870-E73A-1B0C6866E54B}"/>
              </a:ext>
            </a:extLst>
          </p:cNvPr>
          <p:cNvGrpSpPr/>
          <p:nvPr/>
        </p:nvGrpSpPr>
        <p:grpSpPr>
          <a:xfrm>
            <a:off x="496070" y="2980633"/>
            <a:ext cx="5303253" cy="3877367"/>
            <a:chOff x="496070" y="2980633"/>
            <a:chExt cx="5303253" cy="38773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AA4A22-87D3-B672-FD71-70FAD61D68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5706" y="5616001"/>
              <a:ext cx="2483796" cy="1241999"/>
            </a:xfrm>
            <a:custGeom>
              <a:avLst/>
              <a:gdLst>
                <a:gd name="connsiteX0" fmla="*/ 1240228 w 2483796"/>
                <a:gd name="connsiteY0" fmla="*/ 1241999 h 1241999"/>
                <a:gd name="connsiteX1" fmla="*/ 1861890 w 2483796"/>
                <a:gd name="connsiteY1" fmla="*/ 1076126 h 1241999"/>
                <a:gd name="connsiteX2" fmla="*/ 2483796 w 2483796"/>
                <a:gd name="connsiteY2" fmla="*/ 0 h 1241999"/>
                <a:gd name="connsiteX3" fmla="*/ 1241796 w 2483796"/>
                <a:gd name="connsiteY3" fmla="*/ 0 h 1241999"/>
                <a:gd name="connsiteX4" fmla="*/ 0 w 2483796"/>
                <a:gd name="connsiteY4" fmla="*/ 0 h 1241999"/>
                <a:gd name="connsiteX5" fmla="*/ 10324 w 2483796"/>
                <a:gd name="connsiteY5" fmla="*/ 161541 h 1241999"/>
                <a:gd name="connsiteX6" fmla="*/ 618986 w 2483796"/>
                <a:gd name="connsiteY6" fmla="*/ 1074557 h 1241999"/>
                <a:gd name="connsiteX7" fmla="*/ 1240228 w 2483796"/>
                <a:gd name="connsiteY7" fmla="*/ 1241999 h 124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796" h="1241999">
                  <a:moveTo>
                    <a:pt x="1240228" y="1241999"/>
                  </a:moveTo>
                  <a:cubicBezTo>
                    <a:pt x="1454827" y="1242270"/>
                    <a:pt x="1669497" y="1186989"/>
                    <a:pt x="1861890" y="1076126"/>
                  </a:cubicBezTo>
                  <a:cubicBezTo>
                    <a:pt x="2246677" y="854401"/>
                    <a:pt x="2483796" y="444097"/>
                    <a:pt x="2483796" y="0"/>
                  </a:cubicBezTo>
                  <a:lnTo>
                    <a:pt x="1241796" y="0"/>
                  </a:lnTo>
                  <a:lnTo>
                    <a:pt x="0" y="0"/>
                  </a:lnTo>
                  <a:lnTo>
                    <a:pt x="10324" y="161541"/>
                  </a:lnTo>
                  <a:cubicBezTo>
                    <a:pt x="60014" y="540745"/>
                    <a:pt x="282789" y="879698"/>
                    <a:pt x="618986" y="1074557"/>
                  </a:cubicBezTo>
                  <a:cubicBezTo>
                    <a:pt x="811099" y="1185905"/>
                    <a:pt x="1025628" y="1241728"/>
                    <a:pt x="1240228" y="124199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BC132B-02E2-9A27-C42B-6D1866C9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5323" y="5616000"/>
              <a:ext cx="2484000" cy="1242000"/>
            </a:xfrm>
            <a:custGeom>
              <a:avLst/>
              <a:gdLst>
                <a:gd name="connsiteX0" fmla="*/ 1242000 w 2484000"/>
                <a:gd name="connsiteY0" fmla="*/ 0 h 1242000"/>
                <a:gd name="connsiteX1" fmla="*/ 2484000 w 2484000"/>
                <a:gd name="connsiteY1" fmla="*/ 1242000 h 1242000"/>
                <a:gd name="connsiteX2" fmla="*/ 1951232 w 2484000"/>
                <a:gd name="connsiteY2" fmla="*/ 1242000 h 1242000"/>
                <a:gd name="connsiteX3" fmla="*/ 1242000 w 2484000"/>
                <a:gd name="connsiteY3" fmla="*/ 532768 h 1242000"/>
                <a:gd name="connsiteX4" fmla="*/ 532768 w 2484000"/>
                <a:gd name="connsiteY4" fmla="*/ 1242000 h 1242000"/>
                <a:gd name="connsiteX5" fmla="*/ 0 w 2484000"/>
                <a:gd name="connsiteY5" fmla="*/ 1242000 h 1242000"/>
                <a:gd name="connsiteX6" fmla="*/ 1242000 w 2484000"/>
                <a:gd name="connsiteY6" fmla="*/ 0 h 12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000" h="1242000">
                  <a:moveTo>
                    <a:pt x="1242000" y="0"/>
                  </a:moveTo>
                  <a:cubicBezTo>
                    <a:pt x="1927938" y="0"/>
                    <a:pt x="2484000" y="556062"/>
                    <a:pt x="2484000" y="1242000"/>
                  </a:cubicBezTo>
                  <a:lnTo>
                    <a:pt x="1951232" y="1242000"/>
                  </a:lnTo>
                  <a:cubicBezTo>
                    <a:pt x="1951232" y="850302"/>
                    <a:pt x="1633698" y="532768"/>
                    <a:pt x="1242000" y="532768"/>
                  </a:cubicBezTo>
                  <a:cubicBezTo>
                    <a:pt x="850302" y="532768"/>
                    <a:pt x="532768" y="850302"/>
                    <a:pt x="532768" y="1242000"/>
                  </a:cubicBezTo>
                  <a:lnTo>
                    <a:pt x="0" y="1242000"/>
                  </a:lnTo>
                  <a:cubicBezTo>
                    <a:pt x="0" y="556062"/>
                    <a:pt x="556062" y="0"/>
                    <a:pt x="1242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AD797BA-8BCC-D8BE-6573-D4C5729DE9D0}"/>
                </a:ext>
              </a:extLst>
            </p:cNvPr>
            <p:cNvGrpSpPr/>
            <p:nvPr/>
          </p:nvGrpSpPr>
          <p:grpSpPr>
            <a:xfrm>
              <a:off x="496070" y="2980633"/>
              <a:ext cx="2628000" cy="2628000"/>
              <a:chOff x="523502" y="2954877"/>
              <a:chExt cx="2628000" cy="2628000"/>
            </a:xfrm>
          </p:grpSpPr>
          <p:sp>
            <p:nvSpPr>
              <p:cNvPr id="16" name="Block Arc 15">
                <a:extLst>
                  <a:ext uri="{FF2B5EF4-FFF2-40B4-BE49-F238E27FC236}">
                    <a16:creationId xmlns:a16="http://schemas.microsoft.com/office/drawing/2014/main" id="{8687952D-A04D-72B0-321D-2F3AC908C0D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 flipV="1">
                <a:off x="523502" y="2954877"/>
                <a:ext cx="2628000" cy="2628000"/>
              </a:xfrm>
              <a:prstGeom prst="blockArc">
                <a:avLst>
                  <a:gd name="adj1" fmla="val 10800000"/>
                  <a:gd name="adj2" fmla="val 21518"/>
                  <a:gd name="adj3" fmla="val 14261"/>
                </a:avLst>
              </a:pr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B055E2E-E27C-0A2B-3465-4CF1B520E9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79502" y="3699067"/>
                <a:ext cx="1116000" cy="1116000"/>
              </a:xfrm>
              <a:prstGeom prst="ellipse">
                <a:avLst/>
              </a:prstGeom>
              <a:solidFill>
                <a:srgbClr val="708B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CAB89-8857-34E5-F69D-50B64B27F862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FFF358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E8749-C10D-F43F-A03B-A2757E8FC68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F358"/>
                </a:solidFill>
              </a:endParaRPr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78B1AAD3-91A1-98C3-64DA-CF36EF3C39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358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BBE6C-2DDB-0A1A-FDDA-6D51A02C1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06" y="468765"/>
            <a:ext cx="4680000" cy="757130"/>
          </a:xfrm>
        </p:spPr>
        <p:txBody>
          <a:bodyPr>
            <a:spAutoFit/>
          </a:bodyPr>
          <a:lstStyle/>
          <a:p>
            <a:r>
              <a:rPr lang="pl-PL" dirty="0"/>
              <a:t>Nejčastější omyly a předsudky vůči málotřídním školám 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14</a:t>
            </a:fld>
            <a:endParaRPr lang="cs-CZ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04A515C0-860E-462C-8ECF-A427768CD6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83350" y="1533454"/>
            <a:ext cx="8219256" cy="3200876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</a:rPr>
              <a:t>Málotřídní škola nemůže poskytnout vzdělání v takové kvalitě, jako škola velká.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</a:rPr>
              <a:t>Pozornost učitele je natolik roztříštěna, že není schopen se plně soustředit na každé dítě proto, že má méně času.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</a:rPr>
              <a:t>Různorodé složení dětí ve třídě neposkytuje dítěti dostatek klidu a soustředění na učení.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</a:rPr>
              <a:t>Nižší úroveň učení.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</a:rPr>
              <a:t>Nedostatek učebních pomůcek a materiálních didaktických prostředků, oproti plně organizované škole.</a:t>
            </a:r>
          </a:p>
        </p:txBody>
      </p:sp>
    </p:spTree>
    <p:extLst>
      <p:ext uri="{BB962C8B-B14F-4D97-AF65-F5344CB8AC3E}">
        <p14:creationId xmlns:p14="http://schemas.microsoft.com/office/powerpoint/2010/main" val="914171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EC140E9-076E-8DDA-8A5B-9D4772814C0C}"/>
              </a:ext>
            </a:extLst>
          </p:cNvPr>
          <p:cNvGrpSpPr/>
          <p:nvPr/>
        </p:nvGrpSpPr>
        <p:grpSpPr>
          <a:xfrm>
            <a:off x="3407592" y="3512914"/>
            <a:ext cx="3897436" cy="3711772"/>
            <a:chOff x="3407592" y="3512914"/>
            <a:chExt cx="3897436" cy="3711772"/>
          </a:xfrm>
          <a:solidFill>
            <a:srgbClr val="FFF358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FC7D53A-AF86-87D2-E02A-FFCB9D649880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4300829" y="5398827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Circle: Hollow 11">
              <a:extLst>
                <a:ext uri="{FF2B5EF4-FFF2-40B4-BE49-F238E27FC236}">
                  <a16:creationId xmlns:a16="http://schemas.microsoft.com/office/drawing/2014/main" id="{0FA2EF2B-8366-7C00-EE74-172CBF7DF2E3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407592" y="450559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0475D5-60BA-1E49-75BC-300BA4C3ECDC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5273258" y="6262497"/>
              <a:ext cx="962189" cy="962189"/>
            </a:xfrm>
            <a:custGeom>
              <a:avLst/>
              <a:gdLst>
                <a:gd name="connsiteX0" fmla="*/ 163434 w 962189"/>
                <a:gd name="connsiteY0" fmla="*/ 798755 h 962189"/>
                <a:gd name="connsiteX1" fmla="*/ 558000 w 962189"/>
                <a:gd name="connsiteY1" fmla="*/ 962189 h 962189"/>
                <a:gd name="connsiteX2" fmla="*/ 952566 w 962189"/>
                <a:gd name="connsiteY2" fmla="*/ 798755 h 962189"/>
                <a:gd name="connsiteX3" fmla="*/ 962189 w 962189"/>
                <a:gd name="connsiteY3" fmla="*/ 787091 h 962189"/>
                <a:gd name="connsiteX4" fmla="*/ 175098 w 962189"/>
                <a:gd name="connsiteY4" fmla="*/ 0 h 962189"/>
                <a:gd name="connsiteX5" fmla="*/ 163434 w 962189"/>
                <a:gd name="connsiteY5" fmla="*/ 9623 h 962189"/>
                <a:gd name="connsiteX6" fmla="*/ 0 w 962189"/>
                <a:gd name="connsiteY6" fmla="*/ 404189 h 962189"/>
                <a:gd name="connsiteX7" fmla="*/ 163434 w 962189"/>
                <a:gd name="connsiteY7" fmla="*/ 798755 h 962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2189" h="962189">
                  <a:moveTo>
                    <a:pt x="163434" y="798755"/>
                  </a:moveTo>
                  <a:cubicBezTo>
                    <a:pt x="264412" y="899733"/>
                    <a:pt x="403913" y="962189"/>
                    <a:pt x="558000" y="962189"/>
                  </a:cubicBezTo>
                  <a:cubicBezTo>
                    <a:pt x="712087" y="962189"/>
                    <a:pt x="851588" y="899733"/>
                    <a:pt x="952566" y="798755"/>
                  </a:cubicBezTo>
                  <a:lnTo>
                    <a:pt x="962189" y="787091"/>
                  </a:lnTo>
                  <a:lnTo>
                    <a:pt x="175098" y="0"/>
                  </a:lnTo>
                  <a:lnTo>
                    <a:pt x="163434" y="9623"/>
                  </a:lnTo>
                  <a:cubicBezTo>
                    <a:pt x="62456" y="110601"/>
                    <a:pt x="0" y="250102"/>
                    <a:pt x="0" y="404189"/>
                  </a:cubicBezTo>
                  <a:cubicBezTo>
                    <a:pt x="0" y="558276"/>
                    <a:pt x="62456" y="697777"/>
                    <a:pt x="163434" y="798755"/>
                  </a:cubicBezTo>
                  <a:close/>
                </a:path>
              </a:pathLst>
            </a:cu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9683797-A739-0FE2-9423-5B9F287C3509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5293505" y="4406151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Circle: Hollow 14">
              <a:extLst>
                <a:ext uri="{FF2B5EF4-FFF2-40B4-BE49-F238E27FC236}">
                  <a16:creationId xmlns:a16="http://schemas.microsoft.com/office/drawing/2014/main" id="{7B659163-D019-E2A3-BB13-E46105D45DC1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4400268" y="3512914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1E35E48-E417-C3B0-1841-124D8F5CEAE3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6189028" y="5301675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15</a:t>
            </a:fld>
            <a:endParaRPr lang="cs-CZ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15432AF-D234-891F-AD7C-07AB8C4FCFAF}"/>
              </a:ext>
            </a:extLst>
          </p:cNvPr>
          <p:cNvGrpSpPr/>
          <p:nvPr/>
        </p:nvGrpSpPr>
        <p:grpSpPr>
          <a:xfrm rot="8100000">
            <a:off x="8663565" y="4474531"/>
            <a:ext cx="2904760" cy="2909353"/>
            <a:chOff x="172381" y="179981"/>
            <a:chExt cx="2904760" cy="2909353"/>
          </a:xfrm>
          <a:solidFill>
            <a:srgbClr val="E5AA2D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CB21714-DA54-C8AF-74FF-94863061DA94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065618" y="107781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A6662C5-7F08-ED02-25B1-F98457DE070D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961141" y="1973334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058F792-0D40-2B2D-6BB7-47E27C4397CD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72381" y="179981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E814EEE1-8163-4A38-9813-6F75AB1E8D75}"/>
              </a:ext>
            </a:extLst>
          </p:cNvPr>
          <p:cNvSpPr txBox="1">
            <a:spLocks noChangeArrowheads="1"/>
          </p:cNvSpPr>
          <p:nvPr/>
        </p:nvSpPr>
        <p:spPr>
          <a:xfrm>
            <a:off x="480364" y="500607"/>
            <a:ext cx="11377264" cy="38690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cs-CZ" sz="2400" dirty="0"/>
          </a:p>
        </p:txBody>
      </p:sp>
      <p:sp>
        <p:nvSpPr>
          <p:cNvPr id="2" name="Obdélník 1"/>
          <p:cNvSpPr/>
          <p:nvPr/>
        </p:nvSpPr>
        <p:spPr>
          <a:xfrm>
            <a:off x="695399" y="760679"/>
            <a:ext cx="107595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ČERPÁNO Z LITERATURY:</a:t>
            </a:r>
          </a:p>
          <a:p>
            <a:endParaRPr lang="cs-CZ" sz="2000" dirty="0"/>
          </a:p>
          <a:p>
            <a:r>
              <a:rPr lang="cs-CZ" sz="2000" dirty="0"/>
              <a:t>Trnková, K., Knotová, D., Chaloupková, L. Málotřídní školy v České republice. Brno: </a:t>
            </a:r>
            <a:r>
              <a:rPr lang="cs-CZ" sz="2000" dirty="0" err="1"/>
              <a:t>Paido</a:t>
            </a:r>
            <a:r>
              <a:rPr lang="cs-CZ" sz="2000" dirty="0"/>
              <a:t>, 2010.</a:t>
            </a:r>
          </a:p>
          <a:p>
            <a:r>
              <a:rPr lang="cs-CZ" sz="2000" dirty="0" err="1"/>
              <a:t>Nelešovská</a:t>
            </a:r>
            <a:r>
              <a:rPr lang="cs-CZ" sz="2000" dirty="0"/>
              <a:t>, Alena a Hana Spáčilová. Didaktika primární školy. Olomouc: </a:t>
            </a:r>
            <a:r>
              <a:rPr lang="cs-CZ" sz="2000" dirty="0" err="1"/>
              <a:t>PdF</a:t>
            </a:r>
            <a:r>
              <a:rPr lang="cs-CZ" sz="2000" dirty="0"/>
              <a:t> UP, 2005. ISBN 80-244-1236-5.</a:t>
            </a:r>
          </a:p>
          <a:p>
            <a:r>
              <a:rPr lang="cs-CZ" sz="2000" dirty="0"/>
              <a:t>Provázková </a:t>
            </a:r>
            <a:r>
              <a:rPr lang="cs-CZ" sz="2000" dirty="0" err="1"/>
              <a:t>Stolinská</a:t>
            </a:r>
            <a:r>
              <a:rPr lang="cs-CZ" sz="2000" dirty="0"/>
              <a:t>, Dominika. Strategie málotřídních škol jako inspirace pro školy </a:t>
            </a:r>
            <a:r>
              <a:rPr lang="cs-CZ" sz="2000" dirty="0" err="1"/>
              <a:t>plnoorganizované</a:t>
            </a:r>
            <a:r>
              <a:rPr lang="cs-CZ" sz="2000" dirty="0"/>
              <a:t>. Prevence, roč. 15, č. 6, rok 2018. ISSN 1214-8717.</a:t>
            </a:r>
          </a:p>
        </p:txBody>
      </p:sp>
    </p:spTree>
    <p:extLst>
      <p:ext uri="{BB962C8B-B14F-4D97-AF65-F5344CB8AC3E}">
        <p14:creationId xmlns:p14="http://schemas.microsoft.com/office/powerpoint/2010/main" val="984837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2AE4443-DB98-80BA-C4A7-83C65DAE46CE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E5AA2D"/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7ADA386-4295-8698-B1EB-60AB53C23E6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Circle: Hollow 8">
              <a:extLst>
                <a:ext uri="{FF2B5EF4-FFF2-40B4-BE49-F238E27FC236}">
                  <a16:creationId xmlns:a16="http://schemas.microsoft.com/office/drawing/2014/main" id="{4FAEC866-2D51-CA9C-2CB5-4112FF92EE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0D90C42-74D7-18DD-4283-335B13D59E62}"/>
              </a:ext>
            </a:extLst>
          </p:cNvPr>
          <p:cNvSpPr>
            <a:spLocks noChangeAspect="1"/>
          </p:cNvSpPr>
          <p:nvPr/>
        </p:nvSpPr>
        <p:spPr>
          <a:xfrm>
            <a:off x="1" y="278687"/>
            <a:ext cx="1679019" cy="2484000"/>
          </a:xfrm>
          <a:custGeom>
            <a:avLst/>
            <a:gdLst>
              <a:gd name="connsiteX0" fmla="*/ 437019 w 1679019"/>
              <a:gd name="connsiteY0" fmla="*/ 0 h 2484000"/>
              <a:gd name="connsiteX1" fmla="*/ 1679019 w 1679019"/>
              <a:gd name="connsiteY1" fmla="*/ 1242000 h 2484000"/>
              <a:gd name="connsiteX2" fmla="*/ 437019 w 1679019"/>
              <a:gd name="connsiteY2" fmla="*/ 2484000 h 2484000"/>
              <a:gd name="connsiteX3" fmla="*/ 67686 w 1679019"/>
              <a:gd name="connsiteY3" fmla="*/ 2428162 h 2484000"/>
              <a:gd name="connsiteX4" fmla="*/ 0 w 1679019"/>
              <a:gd name="connsiteY4" fmla="*/ 2403389 h 2484000"/>
              <a:gd name="connsiteX5" fmla="*/ 0 w 1679019"/>
              <a:gd name="connsiteY5" fmla="*/ 1796707 h 2484000"/>
              <a:gd name="connsiteX6" fmla="*/ 40481 w 1679019"/>
              <a:gd name="connsiteY6" fmla="*/ 1830106 h 2484000"/>
              <a:gd name="connsiteX7" fmla="*/ 437019 w 1679019"/>
              <a:gd name="connsiteY7" fmla="*/ 1951232 h 2484000"/>
              <a:gd name="connsiteX8" fmla="*/ 1146251 w 1679019"/>
              <a:gd name="connsiteY8" fmla="*/ 1242000 h 2484000"/>
              <a:gd name="connsiteX9" fmla="*/ 437019 w 1679019"/>
              <a:gd name="connsiteY9" fmla="*/ 532768 h 2484000"/>
              <a:gd name="connsiteX10" fmla="*/ 40481 w 1679019"/>
              <a:gd name="connsiteY10" fmla="*/ 653894 h 2484000"/>
              <a:gd name="connsiteX11" fmla="*/ 0 w 1679019"/>
              <a:gd name="connsiteY11" fmla="*/ 687293 h 2484000"/>
              <a:gd name="connsiteX12" fmla="*/ 0 w 1679019"/>
              <a:gd name="connsiteY12" fmla="*/ 80611 h 2484000"/>
              <a:gd name="connsiteX13" fmla="*/ 67686 w 1679019"/>
              <a:gd name="connsiteY13" fmla="*/ 55838 h 2484000"/>
              <a:gd name="connsiteX14" fmla="*/ 437019 w 1679019"/>
              <a:gd name="connsiteY14" fmla="*/ 0 h 24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9019" h="2484000">
                <a:moveTo>
                  <a:pt x="437019" y="0"/>
                </a:moveTo>
                <a:cubicBezTo>
                  <a:pt x="1122957" y="0"/>
                  <a:pt x="1679019" y="556062"/>
                  <a:pt x="1679019" y="1242000"/>
                </a:cubicBezTo>
                <a:cubicBezTo>
                  <a:pt x="1679019" y="1927938"/>
                  <a:pt x="1122957" y="2484000"/>
                  <a:pt x="437019" y="2484000"/>
                </a:cubicBezTo>
                <a:cubicBezTo>
                  <a:pt x="308406" y="2484000"/>
                  <a:pt x="184358" y="2464451"/>
                  <a:pt x="67686" y="2428162"/>
                </a:cubicBezTo>
                <a:lnTo>
                  <a:pt x="0" y="2403389"/>
                </a:lnTo>
                <a:lnTo>
                  <a:pt x="0" y="1796707"/>
                </a:lnTo>
                <a:lnTo>
                  <a:pt x="40481" y="1830106"/>
                </a:lnTo>
                <a:cubicBezTo>
                  <a:pt x="153675" y="1906579"/>
                  <a:pt x="290132" y="1951232"/>
                  <a:pt x="437019" y="1951232"/>
                </a:cubicBezTo>
                <a:cubicBezTo>
                  <a:pt x="828717" y="1951232"/>
                  <a:pt x="1146251" y="1633698"/>
                  <a:pt x="1146251" y="1242000"/>
                </a:cubicBezTo>
                <a:cubicBezTo>
                  <a:pt x="1146251" y="850302"/>
                  <a:pt x="828717" y="532768"/>
                  <a:pt x="437019" y="532768"/>
                </a:cubicBezTo>
                <a:cubicBezTo>
                  <a:pt x="290132" y="532768"/>
                  <a:pt x="153675" y="577421"/>
                  <a:pt x="40481" y="653894"/>
                </a:cubicBezTo>
                <a:lnTo>
                  <a:pt x="0" y="687293"/>
                </a:lnTo>
                <a:lnTo>
                  <a:pt x="0" y="80611"/>
                </a:lnTo>
                <a:lnTo>
                  <a:pt x="67686" y="55838"/>
                </a:lnTo>
                <a:cubicBezTo>
                  <a:pt x="184358" y="19549"/>
                  <a:pt x="308406" y="0"/>
                  <a:pt x="43701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EC140E9-076E-8DDA-8A5B-9D4772814C0C}"/>
              </a:ext>
            </a:extLst>
          </p:cNvPr>
          <p:cNvGrpSpPr/>
          <p:nvPr/>
        </p:nvGrpSpPr>
        <p:grpSpPr>
          <a:xfrm>
            <a:off x="3407592" y="3512914"/>
            <a:ext cx="3897436" cy="3711772"/>
            <a:chOff x="3407592" y="3512914"/>
            <a:chExt cx="3897436" cy="3711772"/>
          </a:xfrm>
          <a:solidFill>
            <a:srgbClr val="FFF358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FC7D53A-AF86-87D2-E02A-FFCB9D649880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4300829" y="5398827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Circle: Hollow 11">
              <a:extLst>
                <a:ext uri="{FF2B5EF4-FFF2-40B4-BE49-F238E27FC236}">
                  <a16:creationId xmlns:a16="http://schemas.microsoft.com/office/drawing/2014/main" id="{0FA2EF2B-8366-7C00-EE74-172CBF7DF2E3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407592" y="450559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0475D5-60BA-1E49-75BC-300BA4C3ECDC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5273258" y="6262497"/>
              <a:ext cx="962189" cy="962189"/>
            </a:xfrm>
            <a:custGeom>
              <a:avLst/>
              <a:gdLst>
                <a:gd name="connsiteX0" fmla="*/ 163434 w 962189"/>
                <a:gd name="connsiteY0" fmla="*/ 798755 h 962189"/>
                <a:gd name="connsiteX1" fmla="*/ 558000 w 962189"/>
                <a:gd name="connsiteY1" fmla="*/ 962189 h 962189"/>
                <a:gd name="connsiteX2" fmla="*/ 952566 w 962189"/>
                <a:gd name="connsiteY2" fmla="*/ 798755 h 962189"/>
                <a:gd name="connsiteX3" fmla="*/ 962189 w 962189"/>
                <a:gd name="connsiteY3" fmla="*/ 787091 h 962189"/>
                <a:gd name="connsiteX4" fmla="*/ 175098 w 962189"/>
                <a:gd name="connsiteY4" fmla="*/ 0 h 962189"/>
                <a:gd name="connsiteX5" fmla="*/ 163434 w 962189"/>
                <a:gd name="connsiteY5" fmla="*/ 9623 h 962189"/>
                <a:gd name="connsiteX6" fmla="*/ 0 w 962189"/>
                <a:gd name="connsiteY6" fmla="*/ 404189 h 962189"/>
                <a:gd name="connsiteX7" fmla="*/ 163434 w 962189"/>
                <a:gd name="connsiteY7" fmla="*/ 798755 h 962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2189" h="962189">
                  <a:moveTo>
                    <a:pt x="163434" y="798755"/>
                  </a:moveTo>
                  <a:cubicBezTo>
                    <a:pt x="264412" y="899733"/>
                    <a:pt x="403913" y="962189"/>
                    <a:pt x="558000" y="962189"/>
                  </a:cubicBezTo>
                  <a:cubicBezTo>
                    <a:pt x="712087" y="962189"/>
                    <a:pt x="851588" y="899733"/>
                    <a:pt x="952566" y="798755"/>
                  </a:cubicBezTo>
                  <a:lnTo>
                    <a:pt x="962189" y="787091"/>
                  </a:lnTo>
                  <a:lnTo>
                    <a:pt x="175098" y="0"/>
                  </a:lnTo>
                  <a:lnTo>
                    <a:pt x="163434" y="9623"/>
                  </a:lnTo>
                  <a:cubicBezTo>
                    <a:pt x="62456" y="110601"/>
                    <a:pt x="0" y="250102"/>
                    <a:pt x="0" y="404189"/>
                  </a:cubicBezTo>
                  <a:cubicBezTo>
                    <a:pt x="0" y="558276"/>
                    <a:pt x="62456" y="697777"/>
                    <a:pt x="163434" y="798755"/>
                  </a:cubicBezTo>
                  <a:close/>
                </a:path>
              </a:pathLst>
            </a:cu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9683797-A739-0FE2-9423-5B9F287C3509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5293505" y="4406151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Circle: Hollow 14">
              <a:extLst>
                <a:ext uri="{FF2B5EF4-FFF2-40B4-BE49-F238E27FC236}">
                  <a16:creationId xmlns:a16="http://schemas.microsoft.com/office/drawing/2014/main" id="{7B659163-D019-E2A3-BB13-E46105D45DC1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4400268" y="3512914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1E35E48-E417-C3B0-1841-124D8F5CEAE3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6189028" y="5301675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</a:t>
            </a:fld>
            <a:endParaRPr lang="cs-CZ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15432AF-D234-891F-AD7C-07AB8C4FCFAF}"/>
              </a:ext>
            </a:extLst>
          </p:cNvPr>
          <p:cNvGrpSpPr/>
          <p:nvPr/>
        </p:nvGrpSpPr>
        <p:grpSpPr>
          <a:xfrm rot="8100000">
            <a:off x="8663565" y="4474531"/>
            <a:ext cx="2904760" cy="2909353"/>
            <a:chOff x="172381" y="179981"/>
            <a:chExt cx="2904760" cy="2909353"/>
          </a:xfrm>
          <a:solidFill>
            <a:srgbClr val="E5AA2D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CB21714-DA54-C8AF-74FF-94863061DA94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065618" y="107781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A6662C5-7F08-ED02-25B1-F98457DE070D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961141" y="1973334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058F792-0D40-2B2D-6BB7-47E27C4397CD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72381" y="179981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E814EEE1-8163-4A38-9813-6F75AB1E8D75}"/>
              </a:ext>
            </a:extLst>
          </p:cNvPr>
          <p:cNvSpPr txBox="1">
            <a:spLocks noChangeArrowheads="1"/>
          </p:cNvSpPr>
          <p:nvPr/>
        </p:nvSpPr>
        <p:spPr>
          <a:xfrm>
            <a:off x="480364" y="500607"/>
            <a:ext cx="11377264" cy="38690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cs-CZ" sz="2400" dirty="0"/>
              <a:t>nejstarší útvar základního školství</a:t>
            </a:r>
          </a:p>
          <a:p>
            <a:pPr algn="just">
              <a:defRPr/>
            </a:pPr>
            <a:r>
              <a:rPr lang="cs-CZ" sz="2400" dirty="0"/>
              <a:t>stav a úroveň organizovanosti je důsledkem složitého historického vývoje</a:t>
            </a:r>
          </a:p>
          <a:p>
            <a:pPr algn="just">
              <a:defRPr/>
            </a:pPr>
            <a:r>
              <a:rPr lang="cs-CZ" sz="2400" dirty="0"/>
              <a:t>školy, které mají ve třídě buďto všechny ročníky, nebo v každé třídě více než jeden ročník</a:t>
            </a:r>
          </a:p>
          <a:p>
            <a:pPr algn="just">
              <a:defRPr/>
            </a:pPr>
            <a:r>
              <a:rPr lang="cs-CZ" sz="2400" dirty="0"/>
              <a:t>vznikají jako důsledek nízkého počtu dětí ve věku povinné školní docházky ve spádové oblasti školy</a:t>
            </a:r>
          </a:p>
          <a:p>
            <a:pPr algn="just">
              <a:defRPr/>
            </a:pPr>
            <a:r>
              <a:rPr lang="cs-CZ" sz="2400" dirty="0"/>
              <a:t>většinou jde o školy venkovské</a:t>
            </a:r>
          </a:p>
          <a:p>
            <a:pPr algn="just">
              <a:defRPr/>
            </a:pPr>
            <a:r>
              <a:rPr lang="cs-CZ" sz="2400" dirty="0"/>
              <a:t>žáci, kteří ukončí poslední ročník na málotřídní škole, pokračují v plnění povinné školní docházky na plně organizované základní škole</a:t>
            </a: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62C5F9D-EED6-4372-9189-6B18749E0477}"/>
              </a:ext>
            </a:extLst>
          </p:cNvPr>
          <p:cNvGrpSpPr/>
          <p:nvPr/>
        </p:nvGrpSpPr>
        <p:grpSpPr>
          <a:xfrm>
            <a:off x="172381" y="179981"/>
            <a:ext cx="7132647" cy="7044705"/>
            <a:chOff x="172381" y="179981"/>
            <a:chExt cx="7132647" cy="704470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3241759-F429-699D-0EF0-43DF0DB50C03}"/>
                </a:ext>
              </a:extLst>
            </p:cNvPr>
            <p:cNvGrpSpPr/>
            <p:nvPr/>
          </p:nvGrpSpPr>
          <p:grpSpPr>
            <a:xfrm>
              <a:off x="3444647" y="179981"/>
              <a:ext cx="2379228" cy="2399005"/>
              <a:chOff x="265575" y="335815"/>
              <a:chExt cx="2379228" cy="2399005"/>
            </a:xfrm>
            <a:solidFill>
              <a:schemeClr val="tx1"/>
            </a:solidFill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CD161D0C-DA41-8F5D-D796-C55D3D89813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528803" y="335815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4" name="Circle: Hollow 33">
                <a:extLst>
                  <a:ext uri="{FF2B5EF4-FFF2-40B4-BE49-F238E27FC236}">
                    <a16:creationId xmlns:a16="http://schemas.microsoft.com/office/drawing/2014/main" id="{C00114A0-E344-E7B8-AF32-B28F468D5B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75" y="335815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040C399-122A-164C-042F-59202EB49FA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 flipV="1">
                <a:off x="265575" y="1618820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6" name="Circle: Hollow 35">
                <a:extLst>
                  <a:ext uri="{FF2B5EF4-FFF2-40B4-BE49-F238E27FC236}">
                    <a16:creationId xmlns:a16="http://schemas.microsoft.com/office/drawing/2014/main" id="{14CAB9C4-D966-D42B-030E-8D14B4BE0E5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528803" y="1618820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29645E3-10A3-23D7-F77B-7A4F9C2C76F4}"/>
                </a:ext>
              </a:extLst>
            </p:cNvPr>
            <p:cNvGrpSpPr/>
            <p:nvPr/>
          </p:nvGrpSpPr>
          <p:grpSpPr>
            <a:xfrm>
              <a:off x="172381" y="3512914"/>
              <a:ext cx="2814648" cy="2834425"/>
              <a:chOff x="265575" y="3267912"/>
              <a:chExt cx="2814648" cy="2834425"/>
            </a:xfrm>
            <a:solidFill>
              <a:srgbClr val="006FAD"/>
            </a:solidFill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8073E4E-CB44-6A9C-2F56-98E4285161F5}"/>
                  </a:ext>
                </a:extLst>
              </p:cNvPr>
              <p:cNvGrpSpPr/>
              <p:nvPr/>
            </p:nvGrpSpPr>
            <p:grpSpPr>
              <a:xfrm>
                <a:off x="265575" y="3267912"/>
                <a:ext cx="2814648" cy="2834425"/>
                <a:chOff x="265575" y="3267912"/>
                <a:chExt cx="2814648" cy="2834425"/>
              </a:xfrm>
              <a:grpFill/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7B9D32B0-691F-EA8C-0FE3-B01491BE8A7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flipV="1">
                  <a:off x="1964223" y="3267912"/>
                  <a:ext cx="1116000" cy="1116000"/>
                </a:xfrm>
                <a:prstGeom prst="ellipse">
                  <a:avLst/>
                </a:prstGeom>
                <a:grpFill/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2" name="Circle: Hollow 41">
                  <a:extLst>
                    <a:ext uri="{FF2B5EF4-FFF2-40B4-BE49-F238E27FC236}">
                      <a16:creationId xmlns:a16="http://schemas.microsoft.com/office/drawing/2014/main" id="{93C60F12-3757-CDA3-B55A-BAFD9530E3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75" y="3267912"/>
                  <a:ext cx="1116000" cy="1116000"/>
                </a:xfrm>
                <a:prstGeom prst="donut">
                  <a:avLst>
                    <a:gd name="adj" fmla="val 605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8121BBC3-77C8-41F5-A340-96483CF4AE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flipH="1" flipV="1">
                  <a:off x="265575" y="4986337"/>
                  <a:ext cx="1116000" cy="1116000"/>
                </a:xfrm>
                <a:prstGeom prst="ellipse">
                  <a:avLst/>
                </a:prstGeom>
                <a:grpFill/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4" name="Circle: Hollow 43">
                  <a:extLst>
                    <a:ext uri="{FF2B5EF4-FFF2-40B4-BE49-F238E27FC236}">
                      <a16:creationId xmlns:a16="http://schemas.microsoft.com/office/drawing/2014/main" id="{F5EEC9FD-50D8-EE17-401D-D0FB0AF2CB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flipH="1">
                  <a:off x="1964223" y="4986337"/>
                  <a:ext cx="1116000" cy="1116000"/>
                </a:xfrm>
                <a:prstGeom prst="donut">
                  <a:avLst>
                    <a:gd name="adj" fmla="val 605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5A0AEE4-315B-75F9-A929-B729B385677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114899" y="4127124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4CDBAEB-AE0F-CAD8-02C9-ABBEC6608875}"/>
                </a:ext>
              </a:extLst>
            </p:cNvPr>
            <p:cNvGrpSpPr/>
            <p:nvPr/>
          </p:nvGrpSpPr>
          <p:grpSpPr>
            <a:xfrm>
              <a:off x="3407592" y="3512914"/>
              <a:ext cx="3897436" cy="3711772"/>
              <a:chOff x="3407592" y="3512914"/>
              <a:chExt cx="3897436" cy="3711772"/>
            </a:xfrm>
            <a:solidFill>
              <a:srgbClr val="FFF358"/>
            </a:solidFill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02730E2F-7513-158E-448B-EB61AC3F785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4300829" y="5398827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" name="Circle: Hollow 48">
                <a:extLst>
                  <a:ext uri="{FF2B5EF4-FFF2-40B4-BE49-F238E27FC236}">
                    <a16:creationId xmlns:a16="http://schemas.microsoft.com/office/drawing/2014/main" id="{0C199A4C-F34F-C7DA-B3E6-C662F15C253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407592" y="4505590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EF877E1-64CB-509F-209D-AF5C97BD6E5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5273258" y="6262497"/>
                <a:ext cx="962189" cy="962189"/>
              </a:xfrm>
              <a:custGeom>
                <a:avLst/>
                <a:gdLst>
                  <a:gd name="connsiteX0" fmla="*/ 163434 w 962189"/>
                  <a:gd name="connsiteY0" fmla="*/ 798755 h 962189"/>
                  <a:gd name="connsiteX1" fmla="*/ 558000 w 962189"/>
                  <a:gd name="connsiteY1" fmla="*/ 962189 h 962189"/>
                  <a:gd name="connsiteX2" fmla="*/ 952566 w 962189"/>
                  <a:gd name="connsiteY2" fmla="*/ 798755 h 962189"/>
                  <a:gd name="connsiteX3" fmla="*/ 962189 w 962189"/>
                  <a:gd name="connsiteY3" fmla="*/ 787091 h 962189"/>
                  <a:gd name="connsiteX4" fmla="*/ 175098 w 962189"/>
                  <a:gd name="connsiteY4" fmla="*/ 0 h 962189"/>
                  <a:gd name="connsiteX5" fmla="*/ 163434 w 962189"/>
                  <a:gd name="connsiteY5" fmla="*/ 9623 h 962189"/>
                  <a:gd name="connsiteX6" fmla="*/ 0 w 962189"/>
                  <a:gd name="connsiteY6" fmla="*/ 404189 h 962189"/>
                  <a:gd name="connsiteX7" fmla="*/ 163434 w 962189"/>
                  <a:gd name="connsiteY7" fmla="*/ 798755 h 962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2189" h="962189">
                    <a:moveTo>
                      <a:pt x="163434" y="798755"/>
                    </a:moveTo>
                    <a:cubicBezTo>
                      <a:pt x="264412" y="899733"/>
                      <a:pt x="403913" y="962189"/>
                      <a:pt x="558000" y="962189"/>
                    </a:cubicBezTo>
                    <a:cubicBezTo>
                      <a:pt x="712087" y="962189"/>
                      <a:pt x="851588" y="899733"/>
                      <a:pt x="952566" y="798755"/>
                    </a:cubicBezTo>
                    <a:lnTo>
                      <a:pt x="962189" y="787091"/>
                    </a:lnTo>
                    <a:lnTo>
                      <a:pt x="175098" y="0"/>
                    </a:lnTo>
                    <a:lnTo>
                      <a:pt x="163434" y="9623"/>
                    </a:lnTo>
                    <a:cubicBezTo>
                      <a:pt x="62456" y="110601"/>
                      <a:pt x="0" y="250102"/>
                      <a:pt x="0" y="404189"/>
                    </a:cubicBezTo>
                    <a:cubicBezTo>
                      <a:pt x="0" y="558276"/>
                      <a:pt x="62456" y="697777"/>
                      <a:pt x="163434" y="798755"/>
                    </a:cubicBezTo>
                    <a:close/>
                  </a:path>
                </a:pathLst>
              </a:cu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45B6DFC0-F353-9D72-DA61-5503FF78655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5293505" y="4406151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" name="Circle: Hollow 52">
                <a:extLst>
                  <a:ext uri="{FF2B5EF4-FFF2-40B4-BE49-F238E27FC236}">
                    <a16:creationId xmlns:a16="http://schemas.microsoft.com/office/drawing/2014/main" id="{DD041224-BD3B-CA45-7382-B6DFE24AB34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4400268" y="3512914"/>
                <a:ext cx="1116000" cy="1116000"/>
              </a:xfrm>
              <a:prstGeom prst="donut">
                <a:avLst>
                  <a:gd name="adj" fmla="val 605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837D3469-87C8-5E9C-E372-8015818326E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6189028" y="5301675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BEFD3BE-E626-DCAA-A090-D86F24918853}"/>
                </a:ext>
              </a:extLst>
            </p:cNvPr>
            <p:cNvGrpSpPr/>
            <p:nvPr/>
          </p:nvGrpSpPr>
          <p:grpSpPr>
            <a:xfrm>
              <a:off x="172381" y="179981"/>
              <a:ext cx="2904760" cy="2909353"/>
              <a:chOff x="172381" y="179981"/>
              <a:chExt cx="2904760" cy="2909353"/>
            </a:xfrm>
            <a:solidFill>
              <a:srgbClr val="E5AA2D"/>
            </a:solidFill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3334FC7A-B8E0-3816-2F30-A541524F015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1065618" y="1077810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F3481367-309B-3163-5648-99AA2DA96A4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1961141" y="1973334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818D59BE-3939-1FF5-37A4-F84C002E1C8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V="1">
                <a:off x="172381" y="179981"/>
                <a:ext cx="1116000" cy="1116000"/>
              </a:xfrm>
              <a:prstGeom prst="ellipse">
                <a:avLst/>
              </a:prstGeom>
              <a:grpFill/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723" y="3704457"/>
            <a:ext cx="4836313" cy="590931"/>
          </a:xfrm>
        </p:spPr>
        <p:txBody>
          <a:bodyPr>
            <a:spAutoFit/>
          </a:bodyPr>
          <a:lstStyle/>
          <a:p>
            <a:r>
              <a:rPr lang="pl-PL" dirty="0"/>
              <a:t>Jak šel čas s MáŠ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827F8D0-67DD-BD48-BA93-9EFAF0040F10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9480376" y="2082855"/>
            <a:ext cx="1116000" cy="1116000"/>
          </a:xfrm>
          <a:prstGeom prst="ellipse">
            <a:avLst/>
          </a:prstGeom>
          <a:solidFill>
            <a:srgbClr val="513F9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513F95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7FCD545-25FC-CDDF-653C-D2AB089595C9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288B61F-C69E-ED23-2F15-4D4F2A54BFF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solidFill>
              <a:srgbClr val="708B6F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2" name="Circle: Hollow 31">
              <a:extLst>
                <a:ext uri="{FF2B5EF4-FFF2-40B4-BE49-F238E27FC236}">
                  <a16:creationId xmlns:a16="http://schemas.microsoft.com/office/drawing/2014/main" id="{6BCF27B4-94D5-1CE4-E990-3E28C4C2B0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698B8D2-3FD4-15E9-0521-8902E4E1543F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BAB0793-1F9A-6D6F-0037-2A2E6AF5412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solidFill>
              <a:srgbClr val="708B6F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Circle: Hollow 18">
              <a:extLst>
                <a:ext uri="{FF2B5EF4-FFF2-40B4-BE49-F238E27FC236}">
                  <a16:creationId xmlns:a16="http://schemas.microsoft.com/office/drawing/2014/main" id="{068EB2C4-0851-CAD5-4BBD-5133E5443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D5B3633-EABB-163D-8E54-80606E79EBCA}"/>
              </a:ext>
            </a:extLst>
          </p:cNvPr>
          <p:cNvGrpSpPr/>
          <p:nvPr/>
        </p:nvGrpSpPr>
        <p:grpSpPr>
          <a:xfrm>
            <a:off x="595706" y="2980633"/>
            <a:ext cx="5275617" cy="3877367"/>
            <a:chOff x="595706" y="2980633"/>
            <a:chExt cx="5275617" cy="387736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3411F00-5B2A-F57F-92B1-F41804FDDB1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5706" y="5616001"/>
              <a:ext cx="2483796" cy="1241999"/>
            </a:xfrm>
            <a:custGeom>
              <a:avLst/>
              <a:gdLst>
                <a:gd name="connsiteX0" fmla="*/ 1240228 w 2483796"/>
                <a:gd name="connsiteY0" fmla="*/ 1241999 h 1241999"/>
                <a:gd name="connsiteX1" fmla="*/ 1861890 w 2483796"/>
                <a:gd name="connsiteY1" fmla="*/ 1076126 h 1241999"/>
                <a:gd name="connsiteX2" fmla="*/ 2483796 w 2483796"/>
                <a:gd name="connsiteY2" fmla="*/ 0 h 1241999"/>
                <a:gd name="connsiteX3" fmla="*/ 1241796 w 2483796"/>
                <a:gd name="connsiteY3" fmla="*/ 0 h 1241999"/>
                <a:gd name="connsiteX4" fmla="*/ 0 w 2483796"/>
                <a:gd name="connsiteY4" fmla="*/ 0 h 1241999"/>
                <a:gd name="connsiteX5" fmla="*/ 10324 w 2483796"/>
                <a:gd name="connsiteY5" fmla="*/ 161541 h 1241999"/>
                <a:gd name="connsiteX6" fmla="*/ 618986 w 2483796"/>
                <a:gd name="connsiteY6" fmla="*/ 1074557 h 1241999"/>
                <a:gd name="connsiteX7" fmla="*/ 1240228 w 2483796"/>
                <a:gd name="connsiteY7" fmla="*/ 1241999 h 124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796" h="1241999">
                  <a:moveTo>
                    <a:pt x="1240228" y="1241999"/>
                  </a:moveTo>
                  <a:cubicBezTo>
                    <a:pt x="1454827" y="1242270"/>
                    <a:pt x="1669497" y="1186989"/>
                    <a:pt x="1861890" y="1076126"/>
                  </a:cubicBezTo>
                  <a:cubicBezTo>
                    <a:pt x="2246677" y="854401"/>
                    <a:pt x="2483796" y="444097"/>
                    <a:pt x="2483796" y="0"/>
                  </a:cubicBezTo>
                  <a:lnTo>
                    <a:pt x="1241796" y="0"/>
                  </a:lnTo>
                  <a:lnTo>
                    <a:pt x="0" y="0"/>
                  </a:lnTo>
                  <a:lnTo>
                    <a:pt x="10324" y="161541"/>
                  </a:lnTo>
                  <a:cubicBezTo>
                    <a:pt x="60014" y="540745"/>
                    <a:pt x="282789" y="879698"/>
                    <a:pt x="618986" y="1074557"/>
                  </a:cubicBezTo>
                  <a:cubicBezTo>
                    <a:pt x="811099" y="1185905"/>
                    <a:pt x="1025628" y="1241728"/>
                    <a:pt x="1240228" y="124199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CAA2BBC-1BD8-1A57-BABF-1EAA20AB65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5323" y="5616000"/>
              <a:ext cx="2484000" cy="1242000"/>
            </a:xfrm>
            <a:custGeom>
              <a:avLst/>
              <a:gdLst>
                <a:gd name="connsiteX0" fmla="*/ 1242000 w 2484000"/>
                <a:gd name="connsiteY0" fmla="*/ 0 h 1242000"/>
                <a:gd name="connsiteX1" fmla="*/ 2484000 w 2484000"/>
                <a:gd name="connsiteY1" fmla="*/ 1242000 h 1242000"/>
                <a:gd name="connsiteX2" fmla="*/ 1951232 w 2484000"/>
                <a:gd name="connsiteY2" fmla="*/ 1242000 h 1242000"/>
                <a:gd name="connsiteX3" fmla="*/ 1242000 w 2484000"/>
                <a:gd name="connsiteY3" fmla="*/ 532768 h 1242000"/>
                <a:gd name="connsiteX4" fmla="*/ 532768 w 2484000"/>
                <a:gd name="connsiteY4" fmla="*/ 1242000 h 1242000"/>
                <a:gd name="connsiteX5" fmla="*/ 0 w 2484000"/>
                <a:gd name="connsiteY5" fmla="*/ 1242000 h 1242000"/>
                <a:gd name="connsiteX6" fmla="*/ 1242000 w 2484000"/>
                <a:gd name="connsiteY6" fmla="*/ 0 h 12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000" h="1242000">
                  <a:moveTo>
                    <a:pt x="1242000" y="0"/>
                  </a:moveTo>
                  <a:cubicBezTo>
                    <a:pt x="1927938" y="0"/>
                    <a:pt x="2484000" y="556062"/>
                    <a:pt x="2484000" y="1242000"/>
                  </a:cubicBezTo>
                  <a:lnTo>
                    <a:pt x="1951232" y="1242000"/>
                  </a:lnTo>
                  <a:cubicBezTo>
                    <a:pt x="1951232" y="850302"/>
                    <a:pt x="1633698" y="532768"/>
                    <a:pt x="1242000" y="532768"/>
                  </a:cubicBezTo>
                  <a:cubicBezTo>
                    <a:pt x="850302" y="532768"/>
                    <a:pt x="532768" y="850302"/>
                    <a:pt x="532768" y="1242000"/>
                  </a:cubicBezTo>
                  <a:lnTo>
                    <a:pt x="0" y="1242000"/>
                  </a:lnTo>
                  <a:cubicBezTo>
                    <a:pt x="0" y="556062"/>
                    <a:pt x="556062" y="0"/>
                    <a:pt x="1242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F79B8849-299C-BABA-DCD7-9C2A362903C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243323" y="2980633"/>
              <a:ext cx="2628000" cy="2628000"/>
            </a:xfrm>
            <a:prstGeom prst="blockArc">
              <a:avLst>
                <a:gd name="adj1" fmla="val 10800000"/>
                <a:gd name="adj2" fmla="val 21518"/>
                <a:gd name="adj3" fmla="val 14261"/>
              </a:avLst>
            </a:pr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76E574A-B02E-8910-9852-17AF709B5FB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999323" y="3748660"/>
              <a:ext cx="1116000" cy="1116000"/>
            </a:xfrm>
            <a:prstGeom prst="ellipse">
              <a:avLst/>
            </a:pr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Circle: Hollow 23">
              <a:extLst>
                <a:ext uri="{FF2B5EF4-FFF2-40B4-BE49-F238E27FC236}">
                  <a16:creationId xmlns:a16="http://schemas.microsoft.com/office/drawing/2014/main" id="{137F5FFB-88F5-0F63-AAC3-05C65B713B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99323" y="4957979"/>
              <a:ext cx="1116000" cy="1116000"/>
            </a:xfrm>
            <a:prstGeom prst="donut">
              <a:avLst>
                <a:gd name="adj" fmla="val 6059"/>
              </a:avLst>
            </a:pr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16" name="Rectangle 3"/>
          <p:cNvSpPr txBox="1">
            <a:spLocks/>
          </p:cNvSpPr>
          <p:nvPr/>
        </p:nvSpPr>
        <p:spPr>
          <a:xfrm>
            <a:off x="595706" y="382722"/>
            <a:ext cx="10684870" cy="274434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 err="1"/>
              <a:t>MáŠ</a:t>
            </a:r>
            <a:r>
              <a:rPr lang="cs-CZ" altLang="cs-CZ" dirty="0"/>
              <a:t> tvoří samotný počátek primárního školství </a:t>
            </a:r>
          </a:p>
          <a:p>
            <a:pPr lvl="1"/>
            <a:r>
              <a:rPr lang="cs-CZ" altLang="cs-CZ" dirty="0"/>
              <a:t>1774 – kdo za to může?</a:t>
            </a:r>
          </a:p>
          <a:p>
            <a:pPr lvl="1"/>
            <a:r>
              <a:rPr lang="cs-CZ" altLang="cs-CZ" dirty="0"/>
              <a:t>Povinná šestiletá školní docházka</a:t>
            </a:r>
          </a:p>
          <a:p>
            <a:r>
              <a:rPr lang="cs-CZ" altLang="cs-CZ" dirty="0"/>
              <a:t>V této době všechny školy jen málotřídní!</a:t>
            </a:r>
          </a:p>
          <a:p>
            <a:pPr lvl="1"/>
            <a:r>
              <a:rPr lang="cs-CZ" altLang="cs-CZ" dirty="0"/>
              <a:t>Přesto jsou dnes některými odborníky uváděny mezi alternativními vzdělávacími systémy</a:t>
            </a:r>
          </a:p>
          <a:p>
            <a:r>
              <a:rPr lang="cs-CZ" altLang="cs-CZ" dirty="0"/>
              <a:t>Typické velkým počtem žáků </a:t>
            </a:r>
          </a:p>
          <a:p>
            <a:pPr lvl="1"/>
            <a:r>
              <a:rPr lang="cs-CZ" altLang="cs-CZ" dirty="0"/>
              <a:t>Až 80 na učitele </a:t>
            </a:r>
          </a:p>
          <a:p>
            <a:pPr lvl="1"/>
            <a:r>
              <a:rPr lang="cs-CZ" altLang="cs-CZ" dirty="0"/>
              <a:t>Kolik žáků zde máme dnes? Z jakého důvodu jsou dnes tyto typy škol stále využívány?</a:t>
            </a:r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94FB65-56F4-A5A0-E8A9-7EE858986582}"/>
              </a:ext>
            </a:extLst>
          </p:cNvPr>
          <p:cNvGrpSpPr/>
          <p:nvPr/>
        </p:nvGrpSpPr>
        <p:grpSpPr>
          <a:xfrm>
            <a:off x="9535392" y="174954"/>
            <a:ext cx="2379228" cy="2399005"/>
            <a:chOff x="265575" y="335815"/>
            <a:chExt cx="2379228" cy="2399005"/>
          </a:xfrm>
          <a:solidFill>
            <a:schemeClr val="tx1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05545DC-A686-DB97-F6EA-30769FAD017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1528803" y="335815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1FE2B87E-5EA4-CCA4-9355-AA2FC22A5E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5575" y="335815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975E949-F2D4-0B4C-C8A2-324F0143DCF4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265575" y="161882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Circle: Hollow 16">
              <a:extLst>
                <a:ext uri="{FF2B5EF4-FFF2-40B4-BE49-F238E27FC236}">
                  <a16:creationId xmlns:a16="http://schemas.microsoft.com/office/drawing/2014/main" id="{F5DBDB3A-FF4D-BD2A-3B5D-5FD0056B7B6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28803" y="161882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B772738-F52D-30BB-AB07-A70778CBE2FE}"/>
              </a:ext>
            </a:extLst>
          </p:cNvPr>
          <p:cNvGrpSpPr/>
          <p:nvPr/>
        </p:nvGrpSpPr>
        <p:grpSpPr>
          <a:xfrm>
            <a:off x="5755960" y="-289390"/>
            <a:ext cx="2884438" cy="2860292"/>
            <a:chOff x="5755960" y="-289390"/>
            <a:chExt cx="2884438" cy="286029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9246EF7-ED5B-F6AF-7164-2144EF2774CB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6628875" y="559378"/>
              <a:ext cx="1116000" cy="1116000"/>
            </a:xfrm>
            <a:prstGeom prst="ellipse">
              <a:avLst/>
            </a:prstGeom>
            <a:solidFill>
              <a:srgbClr val="E5AA2D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65A51F0-2682-71C9-7644-454DD3F2873A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7524398" y="1454902"/>
              <a:ext cx="1116000" cy="1116000"/>
            </a:xfrm>
            <a:prstGeom prst="ellipse">
              <a:avLst/>
            </a:prstGeom>
            <a:solidFill>
              <a:srgbClr val="E5AA2D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20120B2-5294-1D73-E801-F91B1F395F8B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5755960" y="-289390"/>
              <a:ext cx="1075356" cy="1075356"/>
            </a:xfrm>
            <a:custGeom>
              <a:avLst/>
              <a:gdLst>
                <a:gd name="connsiteX0" fmla="*/ 0 w 1075356"/>
                <a:gd name="connsiteY0" fmla="*/ 351133 h 1075356"/>
                <a:gd name="connsiteX1" fmla="*/ 724223 w 1075356"/>
                <a:gd name="connsiteY1" fmla="*/ 1075356 h 1075356"/>
                <a:gd name="connsiteX2" fmla="*/ 734555 w 1075356"/>
                <a:gd name="connsiteY2" fmla="*/ 1072150 h 1075356"/>
                <a:gd name="connsiteX3" fmla="*/ 1075356 w 1075356"/>
                <a:gd name="connsiteY3" fmla="*/ 558000 h 1075356"/>
                <a:gd name="connsiteX4" fmla="*/ 517356 w 1075356"/>
                <a:gd name="connsiteY4" fmla="*/ 0 h 1075356"/>
                <a:gd name="connsiteX5" fmla="*/ 3207 w 1075356"/>
                <a:gd name="connsiteY5" fmla="*/ 340801 h 107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5356" h="1075356">
                  <a:moveTo>
                    <a:pt x="0" y="351133"/>
                  </a:moveTo>
                  <a:lnTo>
                    <a:pt x="724223" y="1075356"/>
                  </a:lnTo>
                  <a:lnTo>
                    <a:pt x="734555" y="1072150"/>
                  </a:lnTo>
                  <a:cubicBezTo>
                    <a:pt x="934829" y="987440"/>
                    <a:pt x="1075356" y="789131"/>
                    <a:pt x="1075356" y="558000"/>
                  </a:cubicBezTo>
                  <a:cubicBezTo>
                    <a:pt x="1075356" y="249825"/>
                    <a:pt x="825531" y="0"/>
                    <a:pt x="517356" y="0"/>
                  </a:cubicBezTo>
                  <a:cubicBezTo>
                    <a:pt x="286225" y="0"/>
                    <a:pt x="87916" y="140527"/>
                    <a:pt x="3207" y="340801"/>
                  </a:cubicBezTo>
                  <a:close/>
                </a:path>
              </a:pathLst>
            </a:custGeom>
            <a:solidFill>
              <a:srgbClr val="E5AA2D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9" name="Rectangle 3"/>
          <p:cNvSpPr txBox="1">
            <a:spLocks/>
          </p:cNvSpPr>
          <p:nvPr/>
        </p:nvSpPr>
        <p:spPr>
          <a:xfrm>
            <a:off x="311011" y="195872"/>
            <a:ext cx="3632453" cy="475617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/>
              <a:t>1. ZLOM:</a:t>
            </a:r>
          </a:p>
          <a:p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70. léta 19. století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Snaha o snížení počtu žáků na třídu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Snaha o snížení počtu jednotřídek </a:t>
            </a:r>
          </a:p>
          <a:p>
            <a:pPr lvl="2"/>
            <a:endParaRPr lang="cs-CZ" altLang="cs-CZ" dirty="0"/>
          </a:p>
          <a:p>
            <a:pPr lvl="2"/>
            <a:r>
              <a:rPr lang="cs-CZ" altLang="cs-CZ" dirty="0"/>
              <a:t>Úplné školy v této době spíše výjimka</a:t>
            </a:r>
          </a:p>
          <a:p>
            <a:pPr lvl="2"/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Snížení počtu žáků se povedlo až podle Malého školského zákona r. 1922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50 žáků v </a:t>
            </a:r>
            <a:r>
              <a:rPr lang="cs-CZ" altLang="cs-CZ" dirty="0" err="1"/>
              <a:t>MáŠ</a:t>
            </a:r>
            <a:endParaRPr lang="cs-CZ" altLang="cs-CZ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60 žáků v ostatních obecných školách</a:t>
            </a:r>
          </a:p>
        </p:txBody>
      </p:sp>
      <p:sp>
        <p:nvSpPr>
          <p:cNvPr id="27" name="Rectangle 3"/>
          <p:cNvSpPr txBox="1">
            <a:spLocks/>
          </p:cNvSpPr>
          <p:nvPr/>
        </p:nvSpPr>
        <p:spPr>
          <a:xfrm>
            <a:off x="4291617" y="1457959"/>
            <a:ext cx="3172535" cy="287206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/>
              <a:t>1. SVĚTOVÁ VÁLKA:</a:t>
            </a:r>
          </a:p>
          <a:p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Další snížení počtu žáků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Snížená porodnost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Zvýšená dětská úmrtnost</a:t>
            </a:r>
          </a:p>
          <a:p>
            <a:pPr lvl="1"/>
            <a:endParaRPr lang="cs-CZ" altLang="cs-CZ" dirty="0"/>
          </a:p>
          <a:p>
            <a:pPr lvl="1"/>
            <a:r>
              <a:rPr lang="cs-CZ" altLang="cs-CZ" dirty="0"/>
              <a:t>Usnadnění učitelovy práce</a:t>
            </a:r>
          </a:p>
          <a:p>
            <a:pPr lvl="1"/>
            <a:r>
              <a:rPr lang="cs-CZ" altLang="cs-CZ" dirty="0" err="1"/>
              <a:t>MáŠ</a:t>
            </a:r>
            <a:r>
              <a:rPr lang="cs-CZ" altLang="cs-CZ" dirty="0"/>
              <a:t> tvoří stále 80 % všech škol na našem území</a:t>
            </a:r>
          </a:p>
        </p:txBody>
      </p:sp>
      <p:sp>
        <p:nvSpPr>
          <p:cNvPr id="28" name="Rectangle 3"/>
          <p:cNvSpPr txBox="1">
            <a:spLocks/>
          </p:cNvSpPr>
          <p:nvPr/>
        </p:nvSpPr>
        <p:spPr>
          <a:xfrm>
            <a:off x="7803260" y="2740964"/>
            <a:ext cx="3981371" cy="406931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/>
              <a:t>HOSPODÁŘSKÁ KRIZE:</a:t>
            </a:r>
          </a:p>
          <a:p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Redukce rozsahu vyučovacího obsahu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Odtud vzniká (a často stále převládá) představa o: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nekvalitním či nedostatečném vzdělávání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organizačně zastarávajícím typu školy</a:t>
            </a:r>
          </a:p>
          <a:p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Dále německá okupace – všechny školy spravovány německou administrativou</a:t>
            </a:r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3BFD3F8-EC58-4870-E73A-1B0C6866E54B}"/>
              </a:ext>
            </a:extLst>
          </p:cNvPr>
          <p:cNvGrpSpPr/>
          <p:nvPr/>
        </p:nvGrpSpPr>
        <p:grpSpPr>
          <a:xfrm>
            <a:off x="496070" y="2980633"/>
            <a:ext cx="5303253" cy="3877367"/>
            <a:chOff x="496070" y="2980633"/>
            <a:chExt cx="5303253" cy="38773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AA4A22-87D3-B672-FD71-70FAD61D68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5706" y="5616001"/>
              <a:ext cx="2483796" cy="1241999"/>
            </a:xfrm>
            <a:custGeom>
              <a:avLst/>
              <a:gdLst>
                <a:gd name="connsiteX0" fmla="*/ 1240228 w 2483796"/>
                <a:gd name="connsiteY0" fmla="*/ 1241999 h 1241999"/>
                <a:gd name="connsiteX1" fmla="*/ 1861890 w 2483796"/>
                <a:gd name="connsiteY1" fmla="*/ 1076126 h 1241999"/>
                <a:gd name="connsiteX2" fmla="*/ 2483796 w 2483796"/>
                <a:gd name="connsiteY2" fmla="*/ 0 h 1241999"/>
                <a:gd name="connsiteX3" fmla="*/ 1241796 w 2483796"/>
                <a:gd name="connsiteY3" fmla="*/ 0 h 1241999"/>
                <a:gd name="connsiteX4" fmla="*/ 0 w 2483796"/>
                <a:gd name="connsiteY4" fmla="*/ 0 h 1241999"/>
                <a:gd name="connsiteX5" fmla="*/ 10324 w 2483796"/>
                <a:gd name="connsiteY5" fmla="*/ 161541 h 1241999"/>
                <a:gd name="connsiteX6" fmla="*/ 618986 w 2483796"/>
                <a:gd name="connsiteY6" fmla="*/ 1074557 h 1241999"/>
                <a:gd name="connsiteX7" fmla="*/ 1240228 w 2483796"/>
                <a:gd name="connsiteY7" fmla="*/ 1241999 h 124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796" h="1241999">
                  <a:moveTo>
                    <a:pt x="1240228" y="1241999"/>
                  </a:moveTo>
                  <a:cubicBezTo>
                    <a:pt x="1454827" y="1242270"/>
                    <a:pt x="1669497" y="1186989"/>
                    <a:pt x="1861890" y="1076126"/>
                  </a:cubicBezTo>
                  <a:cubicBezTo>
                    <a:pt x="2246677" y="854401"/>
                    <a:pt x="2483796" y="444097"/>
                    <a:pt x="2483796" y="0"/>
                  </a:cubicBezTo>
                  <a:lnTo>
                    <a:pt x="1241796" y="0"/>
                  </a:lnTo>
                  <a:lnTo>
                    <a:pt x="0" y="0"/>
                  </a:lnTo>
                  <a:lnTo>
                    <a:pt x="10324" y="161541"/>
                  </a:lnTo>
                  <a:cubicBezTo>
                    <a:pt x="60014" y="540745"/>
                    <a:pt x="282789" y="879698"/>
                    <a:pt x="618986" y="1074557"/>
                  </a:cubicBezTo>
                  <a:cubicBezTo>
                    <a:pt x="811099" y="1185905"/>
                    <a:pt x="1025628" y="1241728"/>
                    <a:pt x="1240228" y="124199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BC132B-02E2-9A27-C42B-6D1866C9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5323" y="5616000"/>
              <a:ext cx="2484000" cy="1242000"/>
            </a:xfrm>
            <a:custGeom>
              <a:avLst/>
              <a:gdLst>
                <a:gd name="connsiteX0" fmla="*/ 1242000 w 2484000"/>
                <a:gd name="connsiteY0" fmla="*/ 0 h 1242000"/>
                <a:gd name="connsiteX1" fmla="*/ 2484000 w 2484000"/>
                <a:gd name="connsiteY1" fmla="*/ 1242000 h 1242000"/>
                <a:gd name="connsiteX2" fmla="*/ 1951232 w 2484000"/>
                <a:gd name="connsiteY2" fmla="*/ 1242000 h 1242000"/>
                <a:gd name="connsiteX3" fmla="*/ 1242000 w 2484000"/>
                <a:gd name="connsiteY3" fmla="*/ 532768 h 1242000"/>
                <a:gd name="connsiteX4" fmla="*/ 532768 w 2484000"/>
                <a:gd name="connsiteY4" fmla="*/ 1242000 h 1242000"/>
                <a:gd name="connsiteX5" fmla="*/ 0 w 2484000"/>
                <a:gd name="connsiteY5" fmla="*/ 1242000 h 1242000"/>
                <a:gd name="connsiteX6" fmla="*/ 1242000 w 2484000"/>
                <a:gd name="connsiteY6" fmla="*/ 0 h 12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000" h="1242000">
                  <a:moveTo>
                    <a:pt x="1242000" y="0"/>
                  </a:moveTo>
                  <a:cubicBezTo>
                    <a:pt x="1927938" y="0"/>
                    <a:pt x="2484000" y="556062"/>
                    <a:pt x="2484000" y="1242000"/>
                  </a:cubicBezTo>
                  <a:lnTo>
                    <a:pt x="1951232" y="1242000"/>
                  </a:lnTo>
                  <a:cubicBezTo>
                    <a:pt x="1951232" y="850302"/>
                    <a:pt x="1633698" y="532768"/>
                    <a:pt x="1242000" y="532768"/>
                  </a:cubicBezTo>
                  <a:cubicBezTo>
                    <a:pt x="850302" y="532768"/>
                    <a:pt x="532768" y="850302"/>
                    <a:pt x="532768" y="1242000"/>
                  </a:cubicBezTo>
                  <a:lnTo>
                    <a:pt x="0" y="1242000"/>
                  </a:lnTo>
                  <a:cubicBezTo>
                    <a:pt x="0" y="556062"/>
                    <a:pt x="556062" y="0"/>
                    <a:pt x="1242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8687952D-A04D-72B0-321D-2F3AC908C0D0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070" y="2980633"/>
              <a:ext cx="2628000" cy="2628000"/>
            </a:xfrm>
            <a:prstGeom prst="blockArc">
              <a:avLst>
                <a:gd name="adj1" fmla="val 10800000"/>
                <a:gd name="adj2" fmla="val 21518"/>
                <a:gd name="adj3" fmla="val 14261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CAB89-8857-34E5-F69D-50B64B27F862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FFF358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E8749-C10D-F43F-A03B-A2757E8FC68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F358"/>
                </a:solidFill>
              </a:endParaRPr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78B1AAD3-91A1-98C3-64DA-CF36EF3C39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358"/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19" name="Rectangle 3"/>
          <p:cNvSpPr txBox="1">
            <a:spLocks/>
          </p:cNvSpPr>
          <p:nvPr/>
        </p:nvSpPr>
        <p:spPr>
          <a:xfrm>
            <a:off x="335360" y="332656"/>
            <a:ext cx="5463963" cy="380976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/>
              <a:t>2. SVĚTOVÁ VÁLKA:</a:t>
            </a:r>
          </a:p>
          <a:p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Děti 11-15 let povinnost docházet na měšťanskou školu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Nový školský zákon 1948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zákon o jednotné škole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povinná školní docházka po dobu 9 let</a:t>
            </a:r>
          </a:p>
          <a:p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Co </a:t>
            </a:r>
            <a:r>
              <a:rPr lang="cs-CZ" altLang="cs-CZ" dirty="0" err="1"/>
              <a:t>MáŠ</a:t>
            </a:r>
            <a:r>
              <a:rPr lang="cs-CZ" altLang="cs-CZ" dirty="0"/>
              <a:t>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Ze zákona musí zřizovat pro každou třídu samostatné oddělení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Platí stejné osnovy jako pro </a:t>
            </a:r>
            <a:r>
              <a:rPr lang="cs-CZ" altLang="cs-CZ" dirty="0" err="1"/>
              <a:t>plnoorganizovanou</a:t>
            </a:r>
            <a:r>
              <a:rPr lang="cs-CZ" altLang="cs-CZ" dirty="0"/>
              <a:t> školu</a:t>
            </a:r>
          </a:p>
        </p:txBody>
      </p:sp>
      <p:sp>
        <p:nvSpPr>
          <p:cNvPr id="20" name="Rectangle 3"/>
          <p:cNvSpPr txBox="1">
            <a:spLocks/>
          </p:cNvSpPr>
          <p:nvPr/>
        </p:nvSpPr>
        <p:spPr>
          <a:xfrm>
            <a:off x="5511834" y="980728"/>
            <a:ext cx="6552728" cy="42857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cs-CZ" altLang="cs-CZ" dirty="0"/>
              <a:t>Očekávání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altLang="cs-CZ" dirty="0"/>
              <a:t>Zkvalitnění vzdělávání na </a:t>
            </a:r>
            <a:r>
              <a:rPr lang="cs-CZ" altLang="cs-CZ" dirty="0" err="1"/>
              <a:t>MáŠ</a:t>
            </a:r>
            <a:endParaRPr lang="cs-CZ" altLang="cs-CZ" dirty="0"/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Realita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altLang="cs-CZ" dirty="0"/>
              <a:t>Od základu proměna výuky bez ohledu na náročnost</a:t>
            </a:r>
          </a:p>
          <a:p>
            <a:pPr lvl="1"/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Reakce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altLang="cs-CZ" dirty="0"/>
              <a:t>Poprvé dochází ke spojování ročníků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Např. ve dvoutřídních </a:t>
            </a:r>
            <a:r>
              <a:rPr lang="cs-CZ" altLang="cs-CZ" dirty="0" err="1"/>
              <a:t>MáŠ</a:t>
            </a:r>
            <a:r>
              <a:rPr lang="cs-CZ" altLang="cs-CZ" dirty="0"/>
              <a:t> - 1. a 3.; 2., 4. a 5. ročník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altLang="cs-CZ" dirty="0"/>
              <a:t>Prodloužení úvazku 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altLang="cs-CZ" dirty="0"/>
              <a:t>Později 5. ročníky přeřazeny do nejbližší </a:t>
            </a:r>
            <a:r>
              <a:rPr lang="cs-CZ" altLang="cs-CZ" dirty="0" err="1"/>
              <a:t>plnoorganizované</a:t>
            </a:r>
            <a:r>
              <a:rPr lang="cs-CZ" altLang="cs-CZ" dirty="0"/>
              <a:t> školy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altLang="cs-CZ" dirty="0"/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2484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3BFD3F8-EC58-4870-E73A-1B0C6866E54B}"/>
              </a:ext>
            </a:extLst>
          </p:cNvPr>
          <p:cNvGrpSpPr/>
          <p:nvPr/>
        </p:nvGrpSpPr>
        <p:grpSpPr>
          <a:xfrm>
            <a:off x="496070" y="2980633"/>
            <a:ext cx="5303253" cy="3877367"/>
            <a:chOff x="496070" y="2980633"/>
            <a:chExt cx="5303253" cy="38773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AA4A22-87D3-B672-FD71-70FAD61D68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5706" y="5616001"/>
              <a:ext cx="2483796" cy="1241999"/>
            </a:xfrm>
            <a:custGeom>
              <a:avLst/>
              <a:gdLst>
                <a:gd name="connsiteX0" fmla="*/ 1240228 w 2483796"/>
                <a:gd name="connsiteY0" fmla="*/ 1241999 h 1241999"/>
                <a:gd name="connsiteX1" fmla="*/ 1861890 w 2483796"/>
                <a:gd name="connsiteY1" fmla="*/ 1076126 h 1241999"/>
                <a:gd name="connsiteX2" fmla="*/ 2483796 w 2483796"/>
                <a:gd name="connsiteY2" fmla="*/ 0 h 1241999"/>
                <a:gd name="connsiteX3" fmla="*/ 1241796 w 2483796"/>
                <a:gd name="connsiteY3" fmla="*/ 0 h 1241999"/>
                <a:gd name="connsiteX4" fmla="*/ 0 w 2483796"/>
                <a:gd name="connsiteY4" fmla="*/ 0 h 1241999"/>
                <a:gd name="connsiteX5" fmla="*/ 10324 w 2483796"/>
                <a:gd name="connsiteY5" fmla="*/ 161541 h 1241999"/>
                <a:gd name="connsiteX6" fmla="*/ 618986 w 2483796"/>
                <a:gd name="connsiteY6" fmla="*/ 1074557 h 1241999"/>
                <a:gd name="connsiteX7" fmla="*/ 1240228 w 2483796"/>
                <a:gd name="connsiteY7" fmla="*/ 1241999 h 124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796" h="1241999">
                  <a:moveTo>
                    <a:pt x="1240228" y="1241999"/>
                  </a:moveTo>
                  <a:cubicBezTo>
                    <a:pt x="1454827" y="1242270"/>
                    <a:pt x="1669497" y="1186989"/>
                    <a:pt x="1861890" y="1076126"/>
                  </a:cubicBezTo>
                  <a:cubicBezTo>
                    <a:pt x="2246677" y="854401"/>
                    <a:pt x="2483796" y="444097"/>
                    <a:pt x="2483796" y="0"/>
                  </a:cubicBezTo>
                  <a:lnTo>
                    <a:pt x="1241796" y="0"/>
                  </a:lnTo>
                  <a:lnTo>
                    <a:pt x="0" y="0"/>
                  </a:lnTo>
                  <a:lnTo>
                    <a:pt x="10324" y="161541"/>
                  </a:lnTo>
                  <a:cubicBezTo>
                    <a:pt x="60014" y="540745"/>
                    <a:pt x="282789" y="879698"/>
                    <a:pt x="618986" y="1074557"/>
                  </a:cubicBezTo>
                  <a:cubicBezTo>
                    <a:pt x="811099" y="1185905"/>
                    <a:pt x="1025628" y="1241728"/>
                    <a:pt x="1240228" y="124199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BC132B-02E2-9A27-C42B-6D1866C9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5323" y="5616000"/>
              <a:ext cx="2484000" cy="1242000"/>
            </a:xfrm>
            <a:custGeom>
              <a:avLst/>
              <a:gdLst>
                <a:gd name="connsiteX0" fmla="*/ 1242000 w 2484000"/>
                <a:gd name="connsiteY0" fmla="*/ 0 h 1242000"/>
                <a:gd name="connsiteX1" fmla="*/ 2484000 w 2484000"/>
                <a:gd name="connsiteY1" fmla="*/ 1242000 h 1242000"/>
                <a:gd name="connsiteX2" fmla="*/ 1951232 w 2484000"/>
                <a:gd name="connsiteY2" fmla="*/ 1242000 h 1242000"/>
                <a:gd name="connsiteX3" fmla="*/ 1242000 w 2484000"/>
                <a:gd name="connsiteY3" fmla="*/ 532768 h 1242000"/>
                <a:gd name="connsiteX4" fmla="*/ 532768 w 2484000"/>
                <a:gd name="connsiteY4" fmla="*/ 1242000 h 1242000"/>
                <a:gd name="connsiteX5" fmla="*/ 0 w 2484000"/>
                <a:gd name="connsiteY5" fmla="*/ 1242000 h 1242000"/>
                <a:gd name="connsiteX6" fmla="*/ 1242000 w 2484000"/>
                <a:gd name="connsiteY6" fmla="*/ 0 h 12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000" h="1242000">
                  <a:moveTo>
                    <a:pt x="1242000" y="0"/>
                  </a:moveTo>
                  <a:cubicBezTo>
                    <a:pt x="1927938" y="0"/>
                    <a:pt x="2484000" y="556062"/>
                    <a:pt x="2484000" y="1242000"/>
                  </a:cubicBezTo>
                  <a:lnTo>
                    <a:pt x="1951232" y="1242000"/>
                  </a:lnTo>
                  <a:cubicBezTo>
                    <a:pt x="1951232" y="850302"/>
                    <a:pt x="1633698" y="532768"/>
                    <a:pt x="1242000" y="532768"/>
                  </a:cubicBezTo>
                  <a:cubicBezTo>
                    <a:pt x="850302" y="532768"/>
                    <a:pt x="532768" y="850302"/>
                    <a:pt x="532768" y="1242000"/>
                  </a:cubicBezTo>
                  <a:lnTo>
                    <a:pt x="0" y="1242000"/>
                  </a:lnTo>
                  <a:cubicBezTo>
                    <a:pt x="0" y="556062"/>
                    <a:pt x="556062" y="0"/>
                    <a:pt x="1242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8687952D-A04D-72B0-321D-2F3AC908C0D0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070" y="2980633"/>
              <a:ext cx="2628000" cy="2628000"/>
            </a:xfrm>
            <a:prstGeom prst="blockArc">
              <a:avLst>
                <a:gd name="adj1" fmla="val 10800000"/>
                <a:gd name="adj2" fmla="val 21518"/>
                <a:gd name="adj3" fmla="val 14261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CAB89-8857-34E5-F69D-50B64B27F862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FFF358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E8749-C10D-F43F-A03B-A2757E8FC68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F358"/>
                </a:solidFill>
              </a:endParaRPr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78B1AAD3-91A1-98C3-64DA-CF36EF3C39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358"/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15" name="Rectangle 3"/>
          <p:cNvSpPr txBox="1">
            <a:spLocks/>
          </p:cNvSpPr>
          <p:nvPr/>
        </p:nvSpPr>
        <p:spPr>
          <a:xfrm>
            <a:off x="595706" y="606036"/>
            <a:ext cx="4546848" cy="160146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/>
              <a:t>2. POLOVINA 20. STOLETÍ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Nárůst počtu </a:t>
            </a:r>
            <a:r>
              <a:rPr lang="cs-CZ" altLang="cs-CZ" dirty="0" err="1"/>
              <a:t>plnoorganizovaných</a:t>
            </a:r>
            <a:r>
              <a:rPr lang="cs-CZ" altLang="cs-CZ" dirty="0"/>
              <a:t> škol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Přesto </a:t>
            </a:r>
            <a:r>
              <a:rPr lang="cs-CZ" altLang="cs-CZ" dirty="0" err="1"/>
              <a:t>MáŠ</a:t>
            </a:r>
            <a:r>
              <a:rPr lang="cs-CZ" altLang="cs-CZ" dirty="0"/>
              <a:t> 75 % škol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Opět snahy o zrušení tohoto typu škol</a:t>
            </a:r>
          </a:p>
        </p:txBody>
      </p:sp>
      <p:sp>
        <p:nvSpPr>
          <p:cNvPr id="17" name="Rectangle 3"/>
          <p:cNvSpPr txBox="1">
            <a:spLocks/>
          </p:cNvSpPr>
          <p:nvPr/>
        </p:nvSpPr>
        <p:spPr>
          <a:xfrm>
            <a:off x="496070" y="2279722"/>
            <a:ext cx="4879850" cy="201491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/>
              <a:t>1. Významné rušení </a:t>
            </a:r>
            <a:r>
              <a:rPr lang="cs-CZ" altLang="cs-CZ" dirty="0" err="1"/>
              <a:t>MáŠ</a:t>
            </a:r>
            <a:endParaRPr lang="cs-CZ" altLang="cs-CZ" dirty="0"/>
          </a:p>
          <a:p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1971 – koncepce střediskového osídlení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Obce perspektivní – střediskové vs. neperspektivní – s </a:t>
            </a:r>
            <a:r>
              <a:rPr lang="cs-CZ" altLang="cs-CZ" dirty="0" err="1"/>
              <a:t>MáŠ</a:t>
            </a:r>
            <a:endParaRPr lang="cs-CZ" altLang="cs-CZ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Snaha o novou koncepci výuky – rozvíjející vyučování</a:t>
            </a:r>
          </a:p>
        </p:txBody>
      </p:sp>
      <p:sp>
        <p:nvSpPr>
          <p:cNvPr id="18" name="Rectangle 3"/>
          <p:cNvSpPr txBox="1">
            <a:spLocks/>
          </p:cNvSpPr>
          <p:nvPr/>
        </p:nvSpPr>
        <p:spPr>
          <a:xfrm>
            <a:off x="5375920" y="897196"/>
            <a:ext cx="6346855" cy="4779962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Očekávání: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Zakladatel L.S. </a:t>
            </a:r>
            <a:r>
              <a:rPr lang="cs-CZ" dirty="0" err="1">
                <a:latin typeface="Arial" charset="0"/>
              </a:rPr>
              <a:t>Vygotskij</a:t>
            </a:r>
            <a:endParaRPr lang="cs-CZ" dirty="0">
              <a:latin typeface="Arial" charset="0"/>
            </a:endParaRPr>
          </a:p>
          <a:p>
            <a:pPr marL="640080" lvl="1" indent="-246888">
              <a:lnSpc>
                <a:spcPct val="80000"/>
              </a:lnSpc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myšlenkový vývoj rozdělil na dvě úrovně - úroveň aktuálního vývoje tedy aktuální stav dítěte a úroveň nejbližšího vývoje tedy předpokládaný vývoj dítěte</a:t>
            </a:r>
          </a:p>
          <a:p>
            <a:pPr marL="640080" lvl="1" indent="-246888">
              <a:lnSpc>
                <a:spcPct val="80000"/>
              </a:lnSpc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Vyučování, podle této koncepce, může mít účinek pouze tehdy, respektujeme-li zónu nejbližšího rozvoje a odkrýváme-li včasně a účinně zatím skryté dispozice žáků, čímž vlastně předbíháme vývoj žáků.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cs-CZ" dirty="0">
              <a:latin typeface="Arial" charset="0"/>
            </a:endParaRP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Realita: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Zásady výuky:</a:t>
            </a:r>
          </a:p>
          <a:p>
            <a:pPr marL="640080" lvl="1" indent="-246888">
              <a:lnSpc>
                <a:spcPct val="80000"/>
              </a:lnSpc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vysoká obtížnost </a:t>
            </a:r>
          </a:p>
          <a:p>
            <a:pPr marL="640080" lvl="1" indent="-246888">
              <a:lnSpc>
                <a:spcPct val="80000"/>
              </a:lnSpc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postup vpřed rychlým tempem </a:t>
            </a:r>
          </a:p>
          <a:p>
            <a:pPr marL="640080" lvl="1" indent="-246888">
              <a:lnSpc>
                <a:spcPct val="80000"/>
              </a:lnSpc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vedoucí úlohy teoretických znalostí </a:t>
            </a:r>
          </a:p>
          <a:p>
            <a:pPr marL="640080" lvl="1" indent="-246888">
              <a:lnSpc>
                <a:spcPct val="80000"/>
              </a:lnSpc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cílevědomá a systematická péče učitele o optimální rozvoj všech žáků </a:t>
            </a:r>
          </a:p>
          <a:p>
            <a:pPr marL="640080" lvl="1" indent="-246888">
              <a:lnSpc>
                <a:spcPct val="80000"/>
              </a:lnSpc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zajištění prostoru pro individuální rozvoj 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Vyučovací obsah pro 5 let měl být probrán za 4 roky - na </a:t>
            </a:r>
            <a:r>
              <a:rPr lang="cs-CZ" dirty="0" err="1">
                <a:latin typeface="Arial" charset="0"/>
              </a:rPr>
              <a:t>MáŠ</a:t>
            </a:r>
            <a:r>
              <a:rPr lang="cs-CZ" dirty="0">
                <a:latin typeface="Arial" charset="0"/>
              </a:rPr>
              <a:t> téměř nemožné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cs-CZ" dirty="0">
              <a:latin typeface="Arial" charset="0"/>
            </a:endParaRP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Důsledek: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latin typeface="Arial" charset="0"/>
              </a:rPr>
              <a:t>Další rušení </a:t>
            </a:r>
            <a:r>
              <a:rPr lang="cs-CZ" dirty="0" err="1">
                <a:latin typeface="Arial" charset="0"/>
              </a:rPr>
              <a:t>MáŠ</a:t>
            </a:r>
            <a:endParaRPr lang="cs-CZ" dirty="0">
              <a:latin typeface="Arial" charset="0"/>
            </a:endParaRP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8894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3BFD3F8-EC58-4870-E73A-1B0C6866E54B}"/>
              </a:ext>
            </a:extLst>
          </p:cNvPr>
          <p:cNvGrpSpPr/>
          <p:nvPr/>
        </p:nvGrpSpPr>
        <p:grpSpPr>
          <a:xfrm>
            <a:off x="496070" y="2980633"/>
            <a:ext cx="5303253" cy="3877367"/>
            <a:chOff x="496070" y="2980633"/>
            <a:chExt cx="5303253" cy="387736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AA4A22-87D3-B672-FD71-70FAD61D68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5706" y="5616001"/>
              <a:ext cx="2483796" cy="1241999"/>
            </a:xfrm>
            <a:custGeom>
              <a:avLst/>
              <a:gdLst>
                <a:gd name="connsiteX0" fmla="*/ 1240228 w 2483796"/>
                <a:gd name="connsiteY0" fmla="*/ 1241999 h 1241999"/>
                <a:gd name="connsiteX1" fmla="*/ 1861890 w 2483796"/>
                <a:gd name="connsiteY1" fmla="*/ 1076126 h 1241999"/>
                <a:gd name="connsiteX2" fmla="*/ 2483796 w 2483796"/>
                <a:gd name="connsiteY2" fmla="*/ 0 h 1241999"/>
                <a:gd name="connsiteX3" fmla="*/ 1241796 w 2483796"/>
                <a:gd name="connsiteY3" fmla="*/ 0 h 1241999"/>
                <a:gd name="connsiteX4" fmla="*/ 0 w 2483796"/>
                <a:gd name="connsiteY4" fmla="*/ 0 h 1241999"/>
                <a:gd name="connsiteX5" fmla="*/ 10324 w 2483796"/>
                <a:gd name="connsiteY5" fmla="*/ 161541 h 1241999"/>
                <a:gd name="connsiteX6" fmla="*/ 618986 w 2483796"/>
                <a:gd name="connsiteY6" fmla="*/ 1074557 h 1241999"/>
                <a:gd name="connsiteX7" fmla="*/ 1240228 w 2483796"/>
                <a:gd name="connsiteY7" fmla="*/ 1241999 h 124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796" h="1241999">
                  <a:moveTo>
                    <a:pt x="1240228" y="1241999"/>
                  </a:moveTo>
                  <a:cubicBezTo>
                    <a:pt x="1454827" y="1242270"/>
                    <a:pt x="1669497" y="1186989"/>
                    <a:pt x="1861890" y="1076126"/>
                  </a:cubicBezTo>
                  <a:cubicBezTo>
                    <a:pt x="2246677" y="854401"/>
                    <a:pt x="2483796" y="444097"/>
                    <a:pt x="2483796" y="0"/>
                  </a:cubicBezTo>
                  <a:lnTo>
                    <a:pt x="1241796" y="0"/>
                  </a:lnTo>
                  <a:lnTo>
                    <a:pt x="0" y="0"/>
                  </a:lnTo>
                  <a:lnTo>
                    <a:pt x="10324" y="161541"/>
                  </a:lnTo>
                  <a:cubicBezTo>
                    <a:pt x="60014" y="540745"/>
                    <a:pt x="282789" y="879698"/>
                    <a:pt x="618986" y="1074557"/>
                  </a:cubicBezTo>
                  <a:cubicBezTo>
                    <a:pt x="811099" y="1185905"/>
                    <a:pt x="1025628" y="1241728"/>
                    <a:pt x="1240228" y="124199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BC132B-02E2-9A27-C42B-6D1866C9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5323" y="5616000"/>
              <a:ext cx="2484000" cy="1242000"/>
            </a:xfrm>
            <a:custGeom>
              <a:avLst/>
              <a:gdLst>
                <a:gd name="connsiteX0" fmla="*/ 1242000 w 2484000"/>
                <a:gd name="connsiteY0" fmla="*/ 0 h 1242000"/>
                <a:gd name="connsiteX1" fmla="*/ 2484000 w 2484000"/>
                <a:gd name="connsiteY1" fmla="*/ 1242000 h 1242000"/>
                <a:gd name="connsiteX2" fmla="*/ 1951232 w 2484000"/>
                <a:gd name="connsiteY2" fmla="*/ 1242000 h 1242000"/>
                <a:gd name="connsiteX3" fmla="*/ 1242000 w 2484000"/>
                <a:gd name="connsiteY3" fmla="*/ 532768 h 1242000"/>
                <a:gd name="connsiteX4" fmla="*/ 532768 w 2484000"/>
                <a:gd name="connsiteY4" fmla="*/ 1242000 h 1242000"/>
                <a:gd name="connsiteX5" fmla="*/ 0 w 2484000"/>
                <a:gd name="connsiteY5" fmla="*/ 1242000 h 1242000"/>
                <a:gd name="connsiteX6" fmla="*/ 1242000 w 2484000"/>
                <a:gd name="connsiteY6" fmla="*/ 0 h 124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000" h="1242000">
                  <a:moveTo>
                    <a:pt x="1242000" y="0"/>
                  </a:moveTo>
                  <a:cubicBezTo>
                    <a:pt x="1927938" y="0"/>
                    <a:pt x="2484000" y="556062"/>
                    <a:pt x="2484000" y="1242000"/>
                  </a:cubicBezTo>
                  <a:lnTo>
                    <a:pt x="1951232" y="1242000"/>
                  </a:lnTo>
                  <a:cubicBezTo>
                    <a:pt x="1951232" y="850302"/>
                    <a:pt x="1633698" y="532768"/>
                    <a:pt x="1242000" y="532768"/>
                  </a:cubicBezTo>
                  <a:cubicBezTo>
                    <a:pt x="850302" y="532768"/>
                    <a:pt x="532768" y="850302"/>
                    <a:pt x="532768" y="1242000"/>
                  </a:cubicBezTo>
                  <a:lnTo>
                    <a:pt x="0" y="1242000"/>
                  </a:lnTo>
                  <a:cubicBezTo>
                    <a:pt x="0" y="556062"/>
                    <a:pt x="556062" y="0"/>
                    <a:pt x="1242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8687952D-A04D-72B0-321D-2F3AC908C0D0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070" y="2980633"/>
              <a:ext cx="2628000" cy="2628000"/>
            </a:xfrm>
            <a:prstGeom prst="blockArc">
              <a:avLst>
                <a:gd name="adj1" fmla="val 10800000"/>
                <a:gd name="adj2" fmla="val 21518"/>
                <a:gd name="adj3" fmla="val 14261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CAB89-8857-34E5-F69D-50B64B27F862}"/>
              </a:ext>
            </a:extLst>
          </p:cNvPr>
          <p:cNvGrpSpPr/>
          <p:nvPr/>
        </p:nvGrpSpPr>
        <p:grpSpPr>
          <a:xfrm rot="2700000">
            <a:off x="9920417" y="5228597"/>
            <a:ext cx="2379228" cy="1116000"/>
            <a:chOff x="6970577" y="2871000"/>
            <a:chExt cx="2379228" cy="1116000"/>
          </a:xfrm>
          <a:solidFill>
            <a:srgbClr val="FFF358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9E8749-C10D-F43F-A03B-A2757E8FC68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233805" y="287100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F358"/>
                </a:solidFill>
              </a:endParaRPr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78B1AAD3-91A1-98C3-64DA-CF36EF3C39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0577" y="2871000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FFF358"/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sp>
        <p:nvSpPr>
          <p:cNvPr id="19" name="Rectangle 3"/>
          <p:cNvSpPr txBox="1">
            <a:spLocks/>
          </p:cNvSpPr>
          <p:nvPr/>
        </p:nvSpPr>
        <p:spPr>
          <a:xfrm>
            <a:off x="496070" y="551763"/>
            <a:ext cx="5545832" cy="242887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708B6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/>
              <a:t>ROK 1989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alt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/>
              <a:t>Obnova významu </a:t>
            </a:r>
            <a:r>
              <a:rPr lang="cs-CZ" altLang="cs-CZ" dirty="0" err="1"/>
              <a:t>MáŠ</a:t>
            </a:r>
            <a:endParaRPr lang="cs-CZ" altLang="cs-CZ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Spolu s možností obnovy samosprávy malých obcí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cs-CZ" altLang="cs-CZ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altLang="cs-CZ" dirty="0"/>
              <a:t>Od r. 1996 vzniklo 308 nových</a:t>
            </a:r>
          </a:p>
          <a:p>
            <a:pPr lvl="2"/>
            <a:r>
              <a:rPr lang="cs-CZ" altLang="cs-CZ" dirty="0"/>
              <a:t>- z nichž 86 % byly neúplné a </a:t>
            </a:r>
            <a:r>
              <a:rPr lang="cs-CZ" altLang="cs-CZ" dirty="0" err="1"/>
              <a:t>MáŠ</a:t>
            </a:r>
            <a:endParaRPr lang="cs-CZ" altLang="cs-CZ" dirty="0"/>
          </a:p>
          <a:p>
            <a:pPr lvl="2"/>
            <a:r>
              <a:rPr lang="cs-CZ" altLang="cs-CZ" dirty="0"/>
              <a:t>- </a:t>
            </a:r>
            <a:r>
              <a:rPr lang="cs-CZ" altLang="cs-CZ" dirty="0" err="1"/>
              <a:t>MáŠ</a:t>
            </a:r>
            <a:r>
              <a:rPr lang="cs-CZ" altLang="cs-CZ" dirty="0"/>
              <a:t> pak tvořily 30 % všech škol</a:t>
            </a: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7E489732-FDF0-49C1-8A1D-AEDE19F64B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951984" y="551763"/>
            <a:ext cx="5761856" cy="435133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90000"/>
              </a:lnSpc>
              <a:defRPr/>
            </a:pPr>
            <a:r>
              <a:rPr lang="cs-CZ" sz="2400" dirty="0"/>
              <a:t>OBSAH VYUČOVÁNÍ V MÁŠ:</a:t>
            </a:r>
          </a:p>
          <a:p>
            <a:pPr algn="just">
              <a:lnSpc>
                <a:spcPct val="90000"/>
              </a:lnSpc>
              <a:defRPr/>
            </a:pPr>
            <a:endParaRPr lang="cs-CZ" sz="2400" dirty="0"/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Nižší stupeň při plně organizované základní škole, samostatný plně organizovaný nižší stupeň a neúplně organizovaná vesnická málotřídní škola jsou tři různé podoby útvaru jednotné školy, proto výchova i vyučování by měly směřovat k témuž společenskému cíli.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Malotřídní školy musí v každém ročníku zajistit plnění výchovně-vzdělávacích cílů a dodržovat principy jednoty výchovy a výuky spojení školy se životem.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Jednotná škola předpokládá vytvoření stejných materiálních, pedagogických a didaktických podmínek, v nichž  by bylo možno účinně  využít prostředků, které směřují k naplnění všech výchovně-vzdělávacích cílů. </a:t>
            </a:r>
          </a:p>
        </p:txBody>
      </p:sp>
    </p:spTree>
    <p:extLst>
      <p:ext uri="{BB962C8B-B14F-4D97-AF65-F5344CB8AC3E}">
        <p14:creationId xmlns:p14="http://schemas.microsoft.com/office/powerpoint/2010/main" val="383657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DE68DE1-5389-0C59-1151-72F2ABD339F5}"/>
              </a:ext>
            </a:extLst>
          </p:cNvPr>
          <p:cNvGrpSpPr/>
          <p:nvPr/>
        </p:nvGrpSpPr>
        <p:grpSpPr>
          <a:xfrm rot="8100000">
            <a:off x="8663565" y="4474531"/>
            <a:ext cx="2904760" cy="2909353"/>
            <a:chOff x="172381" y="179981"/>
            <a:chExt cx="2904760" cy="2909353"/>
          </a:xfrm>
          <a:solidFill>
            <a:srgbClr val="513F95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109DA11-0C73-AA9D-0F42-765AFB73341F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065618" y="1077810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6EBBD5B-B7C9-5C14-F2C2-371862ACBA16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961141" y="1973334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37B7396-52C7-D12B-9843-6BD4078FE8E2}"/>
                </a:ext>
              </a:extLst>
            </p:cNvPr>
            <p:cNvSpPr>
              <a:spLocks noChangeAspect="1"/>
            </p:cNvSpPr>
            <p:nvPr/>
          </p:nvSpPr>
          <p:spPr>
            <a:xfrm rot="2700000" flipV="1">
              <a:off x="172381" y="179981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A72604-86FF-A541-557F-6944F5CAD871}"/>
              </a:ext>
            </a:extLst>
          </p:cNvPr>
          <p:cNvGrpSpPr/>
          <p:nvPr/>
        </p:nvGrpSpPr>
        <p:grpSpPr>
          <a:xfrm>
            <a:off x="3444647" y="179981"/>
            <a:ext cx="2379228" cy="1116000"/>
            <a:chOff x="265575" y="335815"/>
            <a:chExt cx="2379228" cy="1116000"/>
          </a:xfrm>
          <a:solidFill>
            <a:srgbClr val="FFF358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036DD4-9E55-6E09-4B48-02B316B7183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1528803" y="335815"/>
              <a:ext cx="1116000" cy="1116000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708B6F"/>
                </a:solidFill>
              </a:endParaRPr>
            </a:p>
          </p:txBody>
        </p:sp>
        <p:sp>
          <p:nvSpPr>
            <p:cNvPr id="16" name="Circle: Hollow 15">
              <a:extLst>
                <a:ext uri="{FF2B5EF4-FFF2-40B4-BE49-F238E27FC236}">
                  <a16:creationId xmlns:a16="http://schemas.microsoft.com/office/drawing/2014/main" id="{2E147CC7-53FD-81E8-3354-2246815DC9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5575" y="335815"/>
              <a:ext cx="1116000" cy="1116000"/>
            </a:xfrm>
            <a:prstGeom prst="donut">
              <a:avLst>
                <a:gd name="adj" fmla="val 605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708B6F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5875" y="476371"/>
            <a:ext cx="4680000" cy="523220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708B6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MÁŠ DNES: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3"/>
          <p:cNvSpPr txBox="1">
            <a:spLocks/>
          </p:cNvSpPr>
          <p:nvPr/>
        </p:nvSpPr>
        <p:spPr>
          <a:xfrm>
            <a:off x="911424" y="1773326"/>
            <a:ext cx="9361040" cy="38123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sz="2000" dirty="0"/>
              <a:t>Pouze 1. stupeň ZŠ s méně než 5 třídami</a:t>
            </a:r>
          </a:p>
          <a:p>
            <a:r>
              <a:rPr lang="cs-CZ" altLang="cs-CZ" sz="2000" dirty="0"/>
              <a:t>Na území ČR asi 1400 </a:t>
            </a:r>
            <a:r>
              <a:rPr lang="cs-CZ" altLang="cs-CZ" sz="2000" dirty="0" err="1"/>
              <a:t>MáŠ</a:t>
            </a:r>
            <a:endParaRPr lang="cs-CZ" altLang="cs-CZ" sz="2000" dirty="0"/>
          </a:p>
          <a:p>
            <a:r>
              <a:rPr lang="cs-CZ" altLang="cs-CZ" sz="2000" dirty="0"/>
              <a:t>V obcích s malým počtem obyvatel</a:t>
            </a:r>
          </a:p>
          <a:p>
            <a:pPr lvl="1"/>
            <a:r>
              <a:rPr lang="cs-CZ" altLang="cs-CZ" sz="2000" dirty="0"/>
              <a:t>Zejména venkov – odtud také někdy nazývány - venkovská škola</a:t>
            </a:r>
          </a:p>
          <a:p>
            <a:r>
              <a:rPr lang="cs-CZ" altLang="cs-CZ" sz="2000" dirty="0"/>
              <a:t>Významná součást tradice obce</a:t>
            </a:r>
          </a:p>
          <a:p>
            <a:r>
              <a:rPr lang="cs-CZ" altLang="cs-CZ" sz="2000" dirty="0"/>
              <a:t>Třídy početně malé </a:t>
            </a:r>
          </a:p>
          <a:p>
            <a:pPr lvl="1"/>
            <a:r>
              <a:rPr lang="cs-CZ" altLang="cs-CZ" sz="2000" dirty="0"/>
              <a:t>Ve škole v průměru 29 žáků</a:t>
            </a:r>
          </a:p>
          <a:p>
            <a:pPr lvl="1"/>
            <a:r>
              <a:rPr lang="cs-CZ" altLang="cs-CZ" sz="2000" dirty="0"/>
              <a:t>Ve třídě v průměru 12 žáků</a:t>
            </a:r>
          </a:p>
          <a:p>
            <a:r>
              <a:rPr lang="cs-CZ" altLang="cs-CZ" sz="2000" dirty="0"/>
              <a:t>Na škole obvykle 3-4 pedagogičtí pracovníci</a:t>
            </a:r>
          </a:p>
          <a:p>
            <a:pPr lvl="1"/>
            <a:r>
              <a:rPr lang="cs-CZ" altLang="cs-CZ" sz="2000" dirty="0"/>
              <a:t>Kromě U také asistenti pedagoga, logopedi, externí U</a:t>
            </a:r>
          </a:p>
        </p:txBody>
      </p:sp>
    </p:spTree>
    <p:extLst>
      <p:ext uri="{BB962C8B-B14F-4D97-AF65-F5344CB8AC3E}">
        <p14:creationId xmlns:p14="http://schemas.microsoft.com/office/powerpoint/2010/main" val="2938005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1764</TotalTime>
  <Words>1263</Words>
  <Application>Microsoft Office PowerPoint</Application>
  <PresentationFormat>Širokoúhlá obrazovka</PresentationFormat>
  <Paragraphs>216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Courier New</vt:lpstr>
      <vt:lpstr>Times New Roman</vt:lpstr>
      <vt:lpstr>Wingdings 2</vt:lpstr>
      <vt:lpstr>Office Theme</vt:lpstr>
      <vt:lpstr>Okruh č. 15: Zvláštnosti vyučování v málotřídní škole</vt:lpstr>
      <vt:lpstr>Prezentace aplikace PowerPoint</vt:lpstr>
      <vt:lpstr>Jak šel čas s MáŠ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Formy výchovně-vzdělávací práce</vt:lpstr>
      <vt:lpstr>Organizace vyučovací hodiny při práci ve třídě se dvěma ročníky</vt:lpstr>
      <vt:lpstr>Rozčlenění vyučovací hodiny ve třídě se třemi odděleními </vt:lpstr>
      <vt:lpstr>Organizace vyučování v málotřídní škole</vt:lpstr>
      <vt:lpstr>Výhody a nevýhody málotřídní školy </vt:lpstr>
      <vt:lpstr>Nejčastější omyly a předsudky vůči málotřídním školám 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130</cp:revision>
  <dcterms:created xsi:type="dcterms:W3CDTF">2023-04-24T08:53:15Z</dcterms:created>
  <dcterms:modified xsi:type="dcterms:W3CDTF">2023-11-20T21:52:36Z</dcterms:modified>
</cp:coreProperties>
</file>